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732" r:id="rId4"/>
  </p:sldMasterIdLst>
  <p:notesMasterIdLst>
    <p:notesMasterId r:id="rId116"/>
  </p:notesMasterIdLst>
  <p:sldIdLst>
    <p:sldId id="331" r:id="rId5"/>
    <p:sldId id="466" r:id="rId6"/>
    <p:sldId id="330" r:id="rId7"/>
    <p:sldId id="465" r:id="rId8"/>
    <p:sldId id="436" r:id="rId9"/>
    <p:sldId id="437" r:id="rId10"/>
    <p:sldId id="438" r:id="rId11"/>
    <p:sldId id="439" r:id="rId12"/>
    <p:sldId id="440" r:id="rId13"/>
    <p:sldId id="256" r:id="rId14"/>
    <p:sldId id="441" r:id="rId15"/>
    <p:sldId id="443" r:id="rId16"/>
    <p:sldId id="445" r:id="rId17"/>
    <p:sldId id="463" r:id="rId18"/>
    <p:sldId id="444" r:id="rId19"/>
    <p:sldId id="462" r:id="rId20"/>
    <p:sldId id="460" r:id="rId21"/>
    <p:sldId id="461" r:id="rId22"/>
    <p:sldId id="446" r:id="rId23"/>
    <p:sldId id="448" r:id="rId24"/>
    <p:sldId id="449" r:id="rId25"/>
    <p:sldId id="450" r:id="rId26"/>
    <p:sldId id="454" r:id="rId27"/>
    <p:sldId id="453" r:id="rId28"/>
    <p:sldId id="292" r:id="rId29"/>
    <p:sldId id="456" r:id="rId30"/>
    <p:sldId id="459" r:id="rId31"/>
    <p:sldId id="293" r:id="rId32"/>
    <p:sldId id="296" r:id="rId33"/>
    <p:sldId id="297" r:id="rId34"/>
    <p:sldId id="260" r:id="rId35"/>
    <p:sldId id="308" r:id="rId36"/>
    <p:sldId id="309" r:id="rId37"/>
    <p:sldId id="310" r:id="rId38"/>
    <p:sldId id="468" r:id="rId39"/>
    <p:sldId id="311" r:id="rId40"/>
    <p:sldId id="312" r:id="rId41"/>
    <p:sldId id="467" r:id="rId42"/>
    <p:sldId id="298" r:id="rId43"/>
    <p:sldId id="299" r:id="rId44"/>
    <p:sldId id="300" r:id="rId45"/>
    <p:sldId id="301" r:id="rId46"/>
    <p:sldId id="302" r:id="rId47"/>
    <p:sldId id="303" r:id="rId48"/>
    <p:sldId id="478" r:id="rId49"/>
    <p:sldId id="479" r:id="rId50"/>
    <p:sldId id="480" r:id="rId51"/>
    <p:sldId id="315" r:id="rId52"/>
    <p:sldId id="305" r:id="rId53"/>
    <p:sldId id="306" r:id="rId54"/>
    <p:sldId id="307" r:id="rId55"/>
    <p:sldId id="318" r:id="rId56"/>
    <p:sldId id="319" r:id="rId57"/>
    <p:sldId id="320" r:id="rId58"/>
    <p:sldId id="321" r:id="rId59"/>
    <p:sldId id="323" r:id="rId60"/>
    <p:sldId id="291" r:id="rId61"/>
    <p:sldId id="481" r:id="rId62"/>
    <p:sldId id="482" r:id="rId63"/>
    <p:sldId id="294" r:id="rId64"/>
    <p:sldId id="295" r:id="rId65"/>
    <p:sldId id="483" r:id="rId66"/>
    <p:sldId id="484" r:id="rId67"/>
    <p:sldId id="493" r:id="rId68"/>
    <p:sldId id="485" r:id="rId69"/>
    <p:sldId id="486" r:id="rId70"/>
    <p:sldId id="487" r:id="rId71"/>
    <p:sldId id="488" r:id="rId72"/>
    <p:sldId id="489" r:id="rId73"/>
    <p:sldId id="490" r:id="rId74"/>
    <p:sldId id="469" r:id="rId75"/>
    <p:sldId id="470" r:id="rId76"/>
    <p:sldId id="471" r:id="rId77"/>
    <p:sldId id="494" r:id="rId78"/>
    <p:sldId id="491" r:id="rId79"/>
    <p:sldId id="492" r:id="rId80"/>
    <p:sldId id="472" r:id="rId81"/>
    <p:sldId id="495" r:id="rId82"/>
    <p:sldId id="473" r:id="rId83"/>
    <p:sldId id="474" r:id="rId84"/>
    <p:sldId id="496" r:id="rId85"/>
    <p:sldId id="316" r:id="rId86"/>
    <p:sldId id="497" r:id="rId87"/>
    <p:sldId id="325" r:id="rId88"/>
    <p:sldId id="326" r:id="rId89"/>
    <p:sldId id="327" r:id="rId90"/>
    <p:sldId id="328" r:id="rId91"/>
    <p:sldId id="513" r:id="rId92"/>
    <p:sldId id="514" r:id="rId93"/>
    <p:sldId id="515" r:id="rId94"/>
    <p:sldId id="516" r:id="rId95"/>
    <p:sldId id="517" r:id="rId96"/>
    <p:sldId id="518" r:id="rId97"/>
    <p:sldId id="519" r:id="rId98"/>
    <p:sldId id="520" r:id="rId99"/>
    <p:sldId id="521" r:id="rId100"/>
    <p:sldId id="522" r:id="rId101"/>
    <p:sldId id="523" r:id="rId102"/>
    <p:sldId id="524" r:id="rId103"/>
    <p:sldId id="525" r:id="rId104"/>
    <p:sldId id="526" r:id="rId105"/>
    <p:sldId id="527" r:id="rId106"/>
    <p:sldId id="528" r:id="rId107"/>
    <p:sldId id="529" r:id="rId108"/>
    <p:sldId id="530" r:id="rId109"/>
    <p:sldId id="532" r:id="rId110"/>
    <p:sldId id="533" r:id="rId111"/>
    <p:sldId id="534" r:id="rId112"/>
    <p:sldId id="475" r:id="rId113"/>
    <p:sldId id="476" r:id="rId114"/>
    <p:sldId id="317" r:id="rId1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xdjXcxNyFTj9yBtjPM4tSA==" hashData="O3S8GhGAf7JSJXMukNrIWxIH8rHUEI+vN0skJfcrs2JbUJcJQGprDzmnSdVHWn9NSOauTacLtD+SFl7gML87mg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00909E"/>
    <a:srgbClr val="81A32B"/>
    <a:srgbClr val="E9904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270" autoAdjust="0"/>
  </p:normalViewPr>
  <p:slideViewPr>
    <p:cSldViewPr snapToGrid="0" snapToObjects="1">
      <p:cViewPr varScale="1">
        <p:scale>
          <a:sx n="68" d="100"/>
          <a:sy n="68" d="100"/>
        </p:scale>
        <p:origin x="6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presProps" Target="presProps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viewProps" Target="view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2758-416E-D14D-AD7D-7316AFA75F18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6F4E2F-0058-6E4A-A5F4-2C60FC701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587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https://www.cdw.com/product/hp-ddr5-32-gb-dimm-288-pin-4800-mhz-pc5-38400-unbuffered/7017334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F4E2F-0058-6E4A-A5F4-2C60FC7016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760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41FC8-020B-40A9-8F23-3AD821CC26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5835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FD46F-4BAB-4C0E-9F0A-BC1BEC330CE1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8453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FD46F-4BAB-4C0E-9F0A-BC1BEC330CE1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0998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FD46F-4BAB-4C0E-9F0A-BC1BEC330CE1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8597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FD46F-4BAB-4C0E-9F0A-BC1BEC330CE1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65703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FD46F-4BAB-4C0E-9F0A-BC1BEC330CE1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00557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FD46F-4BAB-4C0E-9F0A-BC1BEC330CE1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40847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F53986-0B42-4E8A-BB17-593DD98BE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566815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7E8454-660E-4AFF-91D1-659C6C8ECE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16573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7E8454-660E-4AFF-91D1-659C6C8ECE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90914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7E8454-660E-4AFF-91D1-659C6C8ECE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913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AU" alt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41FC8-020B-40A9-8F23-3AD821CC26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272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41FC8-020B-40A9-8F23-3AD821CC26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2976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41FC8-020B-40A9-8F23-3AD821CC26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649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41FC8-020B-40A9-8F23-3AD821CC26B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5330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41FC8-020B-40A9-8F23-3AD821CC26B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5164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41FC8-020B-40A9-8F23-3AD821CC26B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002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41FC8-020B-40A9-8F23-3AD821CC26B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069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41FC8-020B-40A9-8F23-3AD821CC26B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6620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F53986-0B42-4E8A-BB17-593DD98BE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9314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https://www.cdw.com/product/hp-ddr5-32-gb-dimm-288-pin-4800-mhz-pc5-38400-unbuffered/7017334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F4E2F-0058-6E4A-A5F4-2C60FC7016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2436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F53986-0B42-4E8A-BB17-593DD98BE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04168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41FC8-020B-40A9-8F23-3AD821CC26B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8078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41FC8-020B-40A9-8F23-3AD821CC26B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3312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41FC8-020B-40A9-8F23-3AD821CC26B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5735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41FC8-020B-40A9-8F23-3AD821CC26B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4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41FC8-020B-40A9-8F23-3AD821CC26B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6262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4270FE-162E-42C2-B939-E6B6C826823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377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4270FE-162E-42C2-B939-E6B6C826823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7182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F53986-0B42-4E8A-BB17-593DD98BE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7742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F53986-0B42-4E8A-BB17-593DD98BE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9174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41FC8-020B-40A9-8F23-3AD821CC26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354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4270FE-162E-42C2-B939-E6B6C826823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369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4270FE-162E-42C2-B939-E6B6C826823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9485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A48ABE-6163-476F-A2BC-21873D3B891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779305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A48ABE-6163-476F-A2BC-21873D3B891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263878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A48ABE-6163-476F-A2BC-21873D3B891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71067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A48ABE-6163-476F-A2BC-21873D3B891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094616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A48ABE-6163-476F-A2BC-21873D3B891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224918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A7B32F-2A9B-4DF3-A664-261F6490953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583830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A7B32F-2A9B-4DF3-A664-261F6490953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087908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A7B32F-2A9B-4DF3-A664-261F6490953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56685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6E621-E02E-49D5-BA98-95783897D2C7}" type="datetime4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January 30, 2023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14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1 — Computer Abstractions and Technology</a:t>
            </a:r>
          </a:p>
        </p:txBody>
      </p:sp>
      <p:sp>
        <p:nvSpPr>
          <p:cNvPr id="614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13B714-89B6-49DE-96ED-82B88F9F908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14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18498333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A7B32F-2A9B-4DF3-A664-261F6490953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754791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A7B32F-2A9B-4DF3-A664-261F6490953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359883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A7B32F-2A9B-4DF3-A664-261F6490953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586371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A7B32F-2A9B-4DF3-A664-261F6490953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492889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4270FE-162E-42C2-B939-E6B6C826823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0814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5275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F53986-0B42-4E8A-BB17-593DD98BE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18978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A7B32F-2A9B-4DF3-A664-261F6490953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801912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A7B32F-2A9B-4DF3-A664-261F6490953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62467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A7B32F-2A9B-4DF3-A664-261F6490953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89481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A7B32F-2A9B-4DF3-A664-261F6490953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06013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41FC8-020B-40A9-8F23-3AD821CC26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5341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A7B32F-2A9B-4DF3-A664-261F6490953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4784807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A7B32F-2A9B-4DF3-A664-261F6490953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076509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4270FE-162E-42C2-B939-E6B6C826823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0557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4270FE-162E-42C2-B939-E6B6C826823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542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7E8454-660E-4AFF-91D1-659C6C8ECE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0073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A7B32F-2A9B-4DF3-A664-261F6490953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408083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A7B32F-2A9B-4DF3-A664-261F6490953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b="0" dirty="0"/>
          </a:p>
        </p:txBody>
      </p:sp>
    </p:spTree>
    <p:extLst>
      <p:ext uri="{BB962C8B-B14F-4D97-AF65-F5344CB8AC3E}">
        <p14:creationId xmlns:p14="http://schemas.microsoft.com/office/powerpoint/2010/main" val="72534184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A7B32F-2A9B-4DF3-A664-261F6490953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6256917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A7B32F-2A9B-4DF3-A664-261F6490953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5903380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4270FE-162E-42C2-B939-E6B6C826823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61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41FC8-020B-40A9-8F23-3AD821CC26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01206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54663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111221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4513070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A7B32F-2A9B-4DF3-A664-261F6490953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22534329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A7B32F-2A9B-4DF3-A664-261F6490953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544854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A7B32F-2A9B-4DF3-A664-261F6490953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b="0" dirty="0"/>
          </a:p>
        </p:txBody>
      </p:sp>
    </p:spTree>
    <p:extLst>
      <p:ext uri="{BB962C8B-B14F-4D97-AF65-F5344CB8AC3E}">
        <p14:creationId xmlns:p14="http://schemas.microsoft.com/office/powerpoint/2010/main" val="74826669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A7B32F-2A9B-4DF3-A664-261F6490953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3669039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A7B32F-2A9B-4DF3-A664-261F6490953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7285106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A7B32F-2A9B-4DF3-A664-261F6490953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5786413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A7B32F-2A9B-4DF3-A664-261F6490953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50234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41FC8-020B-40A9-8F23-3AD821CC26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224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A7B32F-2A9B-4DF3-A664-261F6490953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6303587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The University of Adelaide, School of Computer Science</a:t>
            </a:r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C7A7-2730-45AD-A779-D33AF0E3A247}" type="datetime3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 January 2023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536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2 — Instructions: Language of the Computer</a:t>
            </a:r>
          </a:p>
        </p:txBody>
      </p:sp>
      <p:sp>
        <p:nvSpPr>
          <p:cNvPr id="1536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D34BE8-501B-4ECF-BC22-2887268EAE2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536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527517"/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201128194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The University of Adelaide, School of Computer Science</a:t>
            </a:r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C7A7-2730-45AD-A779-D33AF0E3A247}" type="datetime3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 January 2023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536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2 — Instructions: Language of the Computer</a:t>
            </a:r>
          </a:p>
        </p:txBody>
      </p:sp>
      <p:sp>
        <p:nvSpPr>
          <p:cNvPr id="1536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D34BE8-501B-4ECF-BC22-2887268EAE2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536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527517"/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400634038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The University of Adelaide, School of Computer Science</a:t>
            </a:r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C7A7-2730-45AD-A779-D33AF0E3A247}" type="datetime3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 January 2023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536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2 — Instructions: Language of the Computer</a:t>
            </a:r>
          </a:p>
        </p:txBody>
      </p:sp>
      <p:sp>
        <p:nvSpPr>
          <p:cNvPr id="1536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D34BE8-501B-4ECF-BC22-2887268EAE2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536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235923617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A7B32F-2A9B-4DF3-A664-261F6490953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9698474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F53986-0B42-4E8A-BB17-593DD98BE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657303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F53986-0B42-4E8A-BB17-593DD98BE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521773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4270FE-162E-42C2-B939-E6B6C826823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7594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A7B32F-2A9B-4DF3-A664-261F6490953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4835019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4270FE-162E-42C2-B939-E6B6C826823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953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41FC8-020B-40A9-8F23-3AD821CC26B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98760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963C55-317E-405E-BC3D-02D50D72A3F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00614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A7B32F-2A9B-4DF3-A664-261F6490953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6675604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FD46F-4BAB-4C0E-9F0A-BC1BEC330CE1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41097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FD46F-4BAB-4C0E-9F0A-BC1BEC330CE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7841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FD46F-4BAB-4C0E-9F0A-BC1BEC330CE1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76139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FD46F-4BAB-4C0E-9F0A-BC1BEC330CE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87542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FD46F-4BAB-4C0E-9F0A-BC1BEC330CE1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75528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FD46F-4BAB-4C0E-9F0A-BC1BEC330CE1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6913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FD46F-4BAB-4C0E-9F0A-BC1BEC330CE1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0894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FD46F-4BAB-4C0E-9F0A-BC1BEC330CE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36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41FC8-020B-40A9-8F23-3AD821CC26B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98693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FD46F-4BAB-4C0E-9F0A-BC1BEC330CE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8928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FD46F-4BAB-4C0E-9F0A-BC1BEC330CE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08369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FD46F-4BAB-4C0E-9F0A-BC1BEC330CE1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4227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7E8454-660E-4AFF-91D1-659C6C8ECE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04958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7E8454-660E-4AFF-91D1-659C6C8ECE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86042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7E8454-660E-4AFF-91D1-659C6C8ECE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23874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FD46F-4BAB-4C0E-9F0A-BC1BEC330CE1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2111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FD46F-4BAB-4C0E-9F0A-BC1BEC330CE1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96494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FD46F-4BAB-4C0E-9F0A-BC1BEC330CE1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4615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FD46F-4BAB-4C0E-9F0A-BC1BEC330CE1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499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-ori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F87B14-9769-B94E-9B32-EF61976B88C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6D5DD8-68AC-C148-B682-BAAEB2643E94}"/>
              </a:ext>
            </a:extLst>
          </p:cNvPr>
          <p:cNvSpPr/>
          <p:nvPr userDrawn="1"/>
        </p:nvSpPr>
        <p:spPr>
          <a:xfrm>
            <a:off x="1883884" y="940961"/>
            <a:ext cx="9026286" cy="5002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B48DBE-A1C0-CE4A-9A4C-79C746B09A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78285" y="2741024"/>
            <a:ext cx="5489713" cy="2192055"/>
          </a:xfrm>
        </p:spPr>
        <p:txBody>
          <a:bodyPr anchor="b"/>
          <a:lstStyle>
            <a:lvl1pPr algn="r">
              <a:defRPr sz="6000" b="1" i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077352-A975-B349-B4FD-F88E8C33D9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8286" y="5148196"/>
            <a:ext cx="5489713" cy="601251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Lishan Yang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2F623E-0830-524E-8444-0A8B7FBF9B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99844" y="893062"/>
            <a:ext cx="2050954" cy="13730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BA85C6-FE82-804C-93AF-BD8E748114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53526" y="704697"/>
            <a:ext cx="692394" cy="6720672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1567F218-56A7-46CD-B7EB-6CB34EA6AB80}"/>
              </a:ext>
            </a:extLst>
          </p:cNvPr>
          <p:cNvSpPr txBox="1">
            <a:spLocks/>
          </p:cNvSpPr>
          <p:nvPr userDrawn="1"/>
        </p:nvSpPr>
        <p:spPr>
          <a:xfrm>
            <a:off x="5424812" y="981093"/>
            <a:ext cx="5489713" cy="854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 Medium" panose="02000000000000000000" pitchFamily="2" charset="0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GMU CS695 Advanced Computer Architecture</a:t>
            </a:r>
          </a:p>
          <a:p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Spring 2023</a:t>
            </a:r>
          </a:p>
        </p:txBody>
      </p:sp>
      <p:sp>
        <p:nvSpPr>
          <p:cNvPr id="13" name="Subtitle 4">
            <a:extLst>
              <a:ext uri="{FF2B5EF4-FFF2-40B4-BE49-F238E27FC236}">
                <a16:creationId xmlns:a16="http://schemas.microsoft.com/office/drawing/2014/main" id="{F65DAED1-16A0-4B48-A385-9B9A909CAADE}"/>
              </a:ext>
            </a:extLst>
          </p:cNvPr>
          <p:cNvSpPr txBox="1">
            <a:spLocks/>
          </p:cNvSpPr>
          <p:nvPr userDrawn="1"/>
        </p:nvSpPr>
        <p:spPr>
          <a:xfrm>
            <a:off x="2014140" y="4731026"/>
            <a:ext cx="2301042" cy="1212575"/>
          </a:xfrm>
          <a:prstGeom prst="rect">
            <a:avLst/>
          </a:prstGeom>
        </p:spPr>
        <p:txBody>
          <a:bodyPr vert="horz" lIns="91305" tIns="45653" rIns="91305" bIns="45653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456487"/>
            <a:r>
              <a:rPr lang="en-US" sz="1397" b="0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Reference: </a:t>
            </a:r>
          </a:p>
          <a:p>
            <a:pPr algn="l" defTabSz="456487"/>
            <a:r>
              <a:rPr lang="en-US" sz="1397" b="0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CMPE 140, </a:t>
            </a:r>
            <a:r>
              <a:rPr lang="en-US" sz="1397" b="0" dirty="0" err="1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Hyeran</a:t>
            </a:r>
            <a:r>
              <a:rPr lang="en-US" sz="1397" b="0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 Jeon</a:t>
            </a:r>
          </a:p>
          <a:p>
            <a:pPr algn="l" defTabSz="456487"/>
            <a:r>
              <a:rPr lang="en-US" sz="1397" b="0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CMPE 140, Donald Hung</a:t>
            </a:r>
          </a:p>
          <a:p>
            <a:pPr algn="l" defTabSz="456487"/>
            <a:r>
              <a:rPr lang="en-US" sz="1397" b="0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CMPE 140, </a:t>
            </a:r>
            <a:r>
              <a:rPr lang="en-US" sz="1397" b="0" dirty="0" err="1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Haonan</a:t>
            </a:r>
            <a:r>
              <a:rPr lang="en-US" sz="1397" b="0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 Wang</a:t>
            </a:r>
          </a:p>
        </p:txBody>
      </p:sp>
    </p:spTree>
    <p:extLst>
      <p:ext uri="{BB962C8B-B14F-4D97-AF65-F5344CB8AC3E}">
        <p14:creationId xmlns:p14="http://schemas.microsoft.com/office/powerpoint/2010/main" val="3394678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B462E8A-D0CE-AB4E-A32A-51402BF36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22700" y="914400"/>
            <a:ext cx="7531100" cy="50292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2596DF-E60F-2E40-9B51-0066A2B7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B1E4479-A54F-6344-A5DF-93A7D6F0DF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53526" y="704697"/>
            <a:ext cx="692394" cy="672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FF792B-EECA-2748-A2E4-4C612F7CEFF5}"/>
              </a:ext>
            </a:extLst>
          </p:cNvPr>
          <p:cNvSpPr/>
          <p:nvPr userDrawn="1"/>
        </p:nvSpPr>
        <p:spPr>
          <a:xfrm>
            <a:off x="0" y="0"/>
            <a:ext cx="9144000" cy="30489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F6AC20-FCAA-B94B-AAC8-F8819DB0C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9446" y="4153359"/>
            <a:ext cx="4746270" cy="178106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914400" indent="0"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371600" indent="0"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1828800" indent="0"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2596DF-E60F-2E40-9B51-0066A2B7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B1E4479-A54F-6344-A5DF-93A7D6F0DF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53526" y="704697"/>
            <a:ext cx="692394" cy="672067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6E3D87B-D085-0343-AD9E-9E1845A9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446" y="683046"/>
            <a:ext cx="4955590" cy="8703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50CBA07-8444-2141-8A9C-B808E00E8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99446" y="3429000"/>
            <a:ext cx="4746270" cy="572436"/>
          </a:xfr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B462E8A-D0CE-AB4E-A32A-51402BF36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0626" y="914400"/>
            <a:ext cx="4413173" cy="50292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637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and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FF792B-EECA-2748-A2E4-4C612F7CEFF5}"/>
              </a:ext>
            </a:extLst>
          </p:cNvPr>
          <p:cNvSpPr/>
          <p:nvPr userDrawn="1"/>
        </p:nvSpPr>
        <p:spPr>
          <a:xfrm>
            <a:off x="0" y="0"/>
            <a:ext cx="8460954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B462E8A-D0CE-AB4E-A32A-51402BF36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60954" y="0"/>
            <a:ext cx="3731046" cy="6858000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8052B9E-8574-1E4A-A9E2-B997C300537C}"/>
              </a:ext>
            </a:extLst>
          </p:cNvPr>
          <p:cNvGrpSpPr/>
          <p:nvPr userDrawn="1"/>
        </p:nvGrpSpPr>
        <p:grpSpPr>
          <a:xfrm>
            <a:off x="4755128" y="5457921"/>
            <a:ext cx="2848042" cy="553831"/>
            <a:chOff x="4372071" y="3418257"/>
            <a:chExt cx="3470796" cy="6749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7E45BC1-E74E-E648-88A9-EB3ABC5357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372071" y="3418257"/>
              <a:ext cx="674932" cy="67493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D871733-9C04-9C44-84C6-33A0FC8986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468969" y="3418257"/>
              <a:ext cx="674932" cy="67493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30628B1-C967-9E4D-A5A7-57F2C4E721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167935" y="3418257"/>
              <a:ext cx="674932" cy="67493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839D6BD-DE5B-4749-8199-9F2B5294D5D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5071037" y="3418257"/>
              <a:ext cx="674932" cy="67493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C79E68D-ED48-9A4F-A808-CBAA49DC01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770003" y="3418257"/>
              <a:ext cx="674932" cy="674932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90C85322-D3F5-8A4A-8200-A0649DE9906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2863977" y="784718"/>
            <a:ext cx="2599869" cy="174054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A9A60D-1F32-AE4E-9139-882FEFF631A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24652" y="4925788"/>
            <a:ext cx="3419475" cy="800100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bg1"/>
                </a:solidFill>
              </a:defRPr>
            </a:lvl2pPr>
            <a:lvl3pPr marL="914400" indent="0">
              <a:buNone/>
              <a:defRPr sz="2000">
                <a:solidFill>
                  <a:schemeClr val="bg1"/>
                </a:solidFill>
              </a:defRPr>
            </a:lvl3pPr>
            <a:lvl4pPr marL="1371600" indent="0">
              <a:buNone/>
              <a:defRPr sz="2000">
                <a:solidFill>
                  <a:schemeClr val="bg1"/>
                </a:solidFill>
              </a:defRPr>
            </a:lvl4pPr>
            <a:lvl5pPr marL="1828800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contact information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DC5AAC1-130D-624E-8664-3513ED806AA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23900" y="3075598"/>
            <a:ext cx="6878638" cy="490538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</a:defRPr>
            </a:lvl3pPr>
            <a:lvl4pPr marL="1371600" indent="0">
              <a:buNone/>
              <a:defRPr sz="1800">
                <a:solidFill>
                  <a:schemeClr val="tx2"/>
                </a:solidFill>
              </a:defRPr>
            </a:lvl4pPr>
            <a:lvl5pPr marL="1828800" indent="0">
              <a:buNone/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LEARN MORE AT GMU.EDU</a:t>
            </a:r>
          </a:p>
        </p:txBody>
      </p:sp>
    </p:spTree>
    <p:extLst>
      <p:ext uri="{BB962C8B-B14F-4D97-AF65-F5344CB8AC3E}">
        <p14:creationId xmlns:p14="http://schemas.microsoft.com/office/powerpoint/2010/main" val="37400304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ig photo-ori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B462E8A-D0CE-AB4E-A32A-51402BF36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22700" y="914400"/>
            <a:ext cx="7531100" cy="50292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FF792B-EECA-2748-A2E4-4C612F7CEFF5}"/>
              </a:ext>
            </a:extLst>
          </p:cNvPr>
          <p:cNvSpPr/>
          <p:nvPr userDrawn="1"/>
        </p:nvSpPr>
        <p:spPr>
          <a:xfrm>
            <a:off x="1765205" y="2478797"/>
            <a:ext cx="4330795" cy="26991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F6AC20-FCAA-B94B-AAC8-F8819DB0C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49985" y="2743200"/>
            <a:ext cx="3933023" cy="2203373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2596DF-E60F-2E40-9B51-0066A2B7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B1E4479-A54F-6344-A5DF-93A7D6F0DF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53526" y="704697"/>
            <a:ext cx="692394" cy="672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709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77705-910A-43B2-8C83-639C1AF39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18" y="158367"/>
            <a:ext cx="11934907" cy="8703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D0A119-7D4F-4E41-9DC8-177FFA332C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03025" y="6401076"/>
            <a:ext cx="2743200" cy="365125"/>
          </a:xfrm>
        </p:spPr>
        <p:txBody>
          <a:bodyPr/>
          <a:lstStyle>
            <a:lvl1pPr>
              <a:defRPr b="1">
                <a:solidFill>
                  <a:srgbClr val="FFC000"/>
                </a:solidFill>
              </a:defRPr>
            </a:lvl1pPr>
          </a:lstStyle>
          <a:p>
            <a:fld id="{7B1B3024-A1D4-C04E-86A2-C13BC47B8EC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6F984-B234-4E4A-9534-66917460FEF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11318" y="6401078"/>
            <a:ext cx="2743200" cy="365125"/>
          </a:xfrm>
        </p:spPr>
        <p:txBody>
          <a:bodyPr/>
          <a:lstStyle>
            <a:lvl1pPr>
              <a:defRPr b="1">
                <a:solidFill>
                  <a:srgbClr val="FFC000"/>
                </a:solidFill>
              </a:defRPr>
            </a:lvl1pPr>
          </a:lstStyle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BB546-9CD7-4AF9-B63D-093F935AE50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401077"/>
            <a:ext cx="4114800" cy="365125"/>
          </a:xfrm>
        </p:spPr>
        <p:txBody>
          <a:bodyPr/>
          <a:lstStyle>
            <a:lvl1pPr>
              <a:defRPr b="1">
                <a:solidFill>
                  <a:srgbClr val="FFC000"/>
                </a:solidFill>
              </a:defRPr>
            </a:lvl1pPr>
          </a:lstStyle>
          <a:p>
            <a:r>
              <a:rPr lang="en-US"/>
              <a:t>GMU CS695 Spring 2023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A5F238C-EEAE-469A-BA60-FDD431E19E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1125" y="1160463"/>
            <a:ext cx="11934825" cy="51450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4833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13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F87B14-9769-B94E-9B32-EF61976B88C8}"/>
              </a:ext>
            </a:extLst>
          </p:cNvPr>
          <p:cNvSpPr/>
          <p:nvPr userDrawn="1"/>
        </p:nvSpPr>
        <p:spPr>
          <a:xfrm>
            <a:off x="0" y="0"/>
            <a:ext cx="77285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0634E82-1173-1A4A-AD1C-FEBF8269C8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53526" y="704697"/>
            <a:ext cx="692394" cy="6720672"/>
          </a:xfrm>
          <a:prstGeom prst="rect">
            <a:avLst/>
          </a:prstGeom>
        </p:spPr>
      </p:pic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96BCE9A2-9430-AD4F-8856-CF22F83889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28559" y="0"/>
            <a:ext cx="4463441" cy="6858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662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93EB9F-8114-834D-8EFA-9153D7E16EE1}"/>
              </a:ext>
            </a:extLst>
          </p:cNvPr>
          <p:cNvSpPr/>
          <p:nvPr userDrawn="1"/>
        </p:nvSpPr>
        <p:spPr>
          <a:xfrm>
            <a:off x="0" y="0"/>
            <a:ext cx="12192000" cy="304721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B32DEC-A0F5-084C-A9EB-F66071B5B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594" y="649995"/>
            <a:ext cx="8180401" cy="8703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35A45F-90C7-C849-861F-09BB92E64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13594" y="3429001"/>
            <a:ext cx="8180401" cy="25146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200"/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20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220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2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176400-9AF7-F841-939C-63251A76C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EBEDEF-8B53-2741-93C4-2B960A781E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53526" y="704697"/>
            <a:ext cx="692394" cy="6720672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8F5BB0-BA62-0344-9F77-7003B060DE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3594" y="1641475"/>
            <a:ext cx="6003925" cy="561975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5847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93EB9F-8114-834D-8EFA-9153D7E16EE1}"/>
              </a:ext>
            </a:extLst>
          </p:cNvPr>
          <p:cNvSpPr/>
          <p:nvPr userDrawn="1"/>
        </p:nvSpPr>
        <p:spPr>
          <a:xfrm>
            <a:off x="1613594" y="558"/>
            <a:ext cx="9954117" cy="59436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B32DEC-A0F5-084C-A9EB-F66071B5B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934" y="683046"/>
            <a:ext cx="9987708" cy="8703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35A45F-90C7-C849-861F-09BB92E64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70935" y="3054426"/>
            <a:ext cx="3226482" cy="197754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Font typeface="Arial" panose="020B0604020202020204" pitchFamily="34" charset="0"/>
              <a:buNone/>
              <a:defRPr sz="220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22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220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176400-9AF7-F841-939C-63251A76C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8F5BB0-BA62-0344-9F77-7003B060DE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71680" y="2079415"/>
            <a:ext cx="3225737" cy="801514"/>
          </a:xfrm>
        </p:spPr>
        <p:txBody>
          <a:bodyPr anchor="b"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F695791-6204-084B-8ADE-26E8AC582CB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71755" y="3054426"/>
            <a:ext cx="3226482" cy="197754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Font typeface="Arial" panose="020B0604020202020204" pitchFamily="34" charset="0"/>
              <a:buNone/>
              <a:defRPr sz="220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22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220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D31B0EE-D6C6-B248-A423-D3C3BC51B5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72500" y="2079415"/>
            <a:ext cx="3225737" cy="801514"/>
          </a:xfrm>
        </p:spPr>
        <p:txBody>
          <a:bodyPr anchor="b"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39A6C1-AF90-6B46-B5FC-C8F194B292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53526" y="704697"/>
            <a:ext cx="692394" cy="672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23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32DEC-A0F5-084C-A9EB-F66071B5B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934" y="683046"/>
            <a:ext cx="9987708" cy="87033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35A45F-90C7-C849-861F-09BB92E64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70935" y="3054426"/>
            <a:ext cx="3226482" cy="197754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lnSpc>
                <a:spcPct val="100000"/>
              </a:lnSpc>
              <a:buFont typeface="Arial" panose="020B0604020202020204" pitchFamily="34" charset="0"/>
              <a:buNone/>
              <a:defRPr sz="220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22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220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176400-9AF7-F841-939C-63251A76C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8F5BB0-BA62-0344-9F77-7003B060DE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71680" y="2079415"/>
            <a:ext cx="3225737" cy="801514"/>
          </a:xfrm>
        </p:spPr>
        <p:txBody>
          <a:bodyPr anchor="b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F695791-6204-084B-8ADE-26E8AC582CB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71755" y="3054426"/>
            <a:ext cx="3226482" cy="197754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lnSpc>
                <a:spcPct val="100000"/>
              </a:lnSpc>
              <a:buFont typeface="Arial" panose="020B0604020202020204" pitchFamily="34" charset="0"/>
              <a:buNone/>
              <a:defRPr sz="220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22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220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D31B0EE-D6C6-B248-A423-D3C3BC51B5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72500" y="2079415"/>
            <a:ext cx="3225737" cy="801514"/>
          </a:xfrm>
        </p:spPr>
        <p:txBody>
          <a:bodyPr anchor="b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39A6C1-AF90-6B46-B5FC-C8F194B292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53526" y="704697"/>
            <a:ext cx="692394" cy="672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05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CDDFF-AE58-9F4A-9E8E-9694DFFFF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7F36C37F-E095-F24E-A0EF-44DDF6EE481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516655" y="914400"/>
            <a:ext cx="5016348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81832670-2457-FF4C-A3CE-B5AC93C76FF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533003" y="914400"/>
            <a:ext cx="5016348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8BEBB1B1-4FFD-E642-8A16-EF65525FD34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516655" y="3423816"/>
            <a:ext cx="5016348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18893E53-3A73-464F-8367-F627915FF2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33003" y="3423816"/>
            <a:ext cx="5016348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A38189-EDCF-014B-8DE9-1CAE999333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9099" y="2993833"/>
            <a:ext cx="6327354" cy="870333"/>
          </a:xfrm>
          <a:solidFill>
            <a:srgbClr val="000000"/>
          </a:solidFill>
        </p:spPr>
        <p:txBody>
          <a:bodyPr anchor="ctr">
            <a:normAutofit/>
          </a:bodyPr>
          <a:lstStyle>
            <a:lvl1pPr algn="ctr">
              <a:defRPr sz="3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Edit title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AD81B10-69AF-804B-A230-5FA4218E38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53526" y="704697"/>
            <a:ext cx="692394" cy="672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949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51DF6E-897B-D548-B13E-D70DE2F6D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98255" y="1435100"/>
            <a:ext cx="5157787" cy="823912"/>
          </a:xfrm>
        </p:spPr>
        <p:txBody>
          <a:bodyPr anchor="b">
            <a:noAutofit/>
          </a:bodyPr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F6AC20-FCAA-B94B-AAC8-F8819DB0C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98255" y="2445745"/>
            <a:ext cx="5157787" cy="297715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2596DF-E60F-2E40-9B51-0066A2B7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B3024-A1D4-C04E-86A2-C13BC47B8EC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2F807D5F-25A9-FD48-89AB-34E0139D7479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7436902" y="1330325"/>
            <a:ext cx="4197350" cy="419735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B1E4479-A54F-6344-A5DF-93A7D6F0DF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53526" y="704697"/>
            <a:ext cx="692394" cy="672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043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51DF6E-897B-D548-B13E-D70DE2F6D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16009" y="3070615"/>
            <a:ext cx="6237791" cy="2404768"/>
          </a:xfrm>
        </p:spPr>
        <p:txBody>
          <a:bodyPr anchor="b">
            <a:noAutofit/>
          </a:bodyPr>
          <a:lstStyle>
            <a:lvl1pPr marL="0" indent="0" algn="r">
              <a:buNone/>
              <a:defRPr sz="4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F6AC20-FCAA-B94B-AAC8-F8819DB0C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0687" y="5643545"/>
            <a:ext cx="4773113" cy="509378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16B4CD-D554-C14C-8C4C-FB0B8C25AA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53526" y="704699"/>
            <a:ext cx="692394" cy="672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886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s w green boxes on 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238248A-AC25-4B4D-A727-E636D02E1EC2}"/>
              </a:ext>
            </a:extLst>
          </p:cNvPr>
          <p:cNvSpPr/>
          <p:nvPr userDrawn="1"/>
        </p:nvSpPr>
        <p:spPr>
          <a:xfrm>
            <a:off x="2060154" y="3242633"/>
            <a:ext cx="2853369" cy="36153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51DF6E-897B-D548-B13E-D70DE2F6D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16450" y="3429000"/>
            <a:ext cx="2542837" cy="804231"/>
          </a:xfrm>
        </p:spPr>
        <p:txBody>
          <a:bodyPr anchor="b">
            <a:no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F6AC20-FCAA-B94B-AAC8-F8819DB0C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16450" y="4470523"/>
            <a:ext cx="2388601" cy="147307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16B4CD-D554-C14C-8C4C-FB0B8C25AA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53526" y="704699"/>
            <a:ext cx="692394" cy="6720668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D09C0B4-0187-4841-B19E-63BA998D90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60327" y="1481767"/>
            <a:ext cx="2852737" cy="1760866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0AA78EC-3815-B64B-96BD-84554A3D5E4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71838" y="489527"/>
            <a:ext cx="8207280" cy="628650"/>
          </a:xfrm>
        </p:spPr>
        <p:txBody>
          <a:bodyPr anchor="b">
            <a:noAutofit/>
          </a:bodyPr>
          <a:lstStyle>
            <a:lvl1pPr marL="0" indent="0" algn="r">
              <a:buNone/>
              <a:defRPr sz="45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A953B41-50A1-F847-9DEA-7428D16DA784}"/>
              </a:ext>
            </a:extLst>
          </p:cNvPr>
          <p:cNvSpPr/>
          <p:nvPr userDrawn="1"/>
        </p:nvSpPr>
        <p:spPr>
          <a:xfrm>
            <a:off x="5310130" y="3242633"/>
            <a:ext cx="2853369" cy="36153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5EB8759-2444-C34D-9FD9-3096022AF7A5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5466426" y="3429000"/>
            <a:ext cx="2542837" cy="804231"/>
          </a:xfrm>
        </p:spPr>
        <p:txBody>
          <a:bodyPr anchor="b">
            <a:no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70D3E8BD-2A0F-1743-B98C-6F9285B393A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466426" y="4470523"/>
            <a:ext cx="2388601" cy="147307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Picture Placeholder 9">
            <a:extLst>
              <a:ext uri="{FF2B5EF4-FFF2-40B4-BE49-F238E27FC236}">
                <a16:creationId xmlns:a16="http://schemas.microsoft.com/office/drawing/2014/main" id="{9F95E2F7-76AD-C74C-9771-101449E80D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10303" y="1481767"/>
            <a:ext cx="2852737" cy="1760866"/>
          </a:xfrm>
        </p:spPr>
        <p:txBody>
          <a:bodyPr/>
          <a:lstStyle/>
          <a:p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215A3A3-7DDE-9A43-AA7B-04CDB2296606}"/>
              </a:ext>
            </a:extLst>
          </p:cNvPr>
          <p:cNvSpPr/>
          <p:nvPr userDrawn="1"/>
        </p:nvSpPr>
        <p:spPr>
          <a:xfrm>
            <a:off x="8626208" y="3242633"/>
            <a:ext cx="2853369" cy="36153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149C403-A4D1-1C48-A94A-B56E344BB8E4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782504" y="3429000"/>
            <a:ext cx="2542837" cy="804231"/>
          </a:xfrm>
        </p:spPr>
        <p:txBody>
          <a:bodyPr anchor="b">
            <a:no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505B9DED-2C1F-F04E-A71A-4F29DE15D2AB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782504" y="4470523"/>
            <a:ext cx="2388601" cy="147307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Picture Placeholder 9">
            <a:extLst>
              <a:ext uri="{FF2B5EF4-FFF2-40B4-BE49-F238E27FC236}">
                <a16:creationId xmlns:a16="http://schemas.microsoft.com/office/drawing/2014/main" id="{7309A364-207C-3749-92C3-AE458D58BB5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626381" y="1481767"/>
            <a:ext cx="2852737" cy="176086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289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CC6BC4-E0CB-DB4E-AE6C-D3E834B48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092" y="649995"/>
            <a:ext cx="9987708" cy="87033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2236F-F4D5-BB46-9A26-0C28620F2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6090" y="1799303"/>
            <a:ext cx="9987709" cy="4144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656C8-2137-CD40-95D9-6B811B3A7B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7B1B3024-A1D4-C04E-86A2-C13BC47B8EC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603A6-EEBD-4F92-9E18-E6CC8F7CE1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3BFE3-1D9A-441C-918F-147245231A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GMU CS695 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17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33" r:id="rId2"/>
    <p:sldLayoutId id="2147483739" r:id="rId3"/>
    <p:sldLayoutId id="2147483741" r:id="rId4"/>
    <p:sldLayoutId id="2147483748" r:id="rId5"/>
    <p:sldLayoutId id="2147483738" r:id="rId6"/>
    <p:sldLayoutId id="2147483737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9" r:id="rId14"/>
    <p:sldLayoutId id="2147483750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2"/>
          </a:solidFill>
          <a:latin typeface="Roboto Medium" panose="02000000000000000000" pitchFamily="2" charset="0"/>
          <a:ea typeface="Roboto Medium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Roboto Medium" panose="02000000000000000000" pitchFamily="2" charset="0"/>
          <a:ea typeface="Roboto Medium" panose="02000000000000000000" pitchFamily="2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oboto Medium" panose="02000000000000000000" pitchFamily="2" charset="0"/>
          <a:ea typeface="Roboto Medium" panose="02000000000000000000" pitchFamily="2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oboto Medium" panose="02000000000000000000" pitchFamily="2" charset="0"/>
          <a:ea typeface="Roboto Medium" panose="02000000000000000000" pitchFamily="2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oboto Medium" panose="02000000000000000000" pitchFamily="2" charset="0"/>
          <a:ea typeface="Roboto Medium" panose="02000000000000000000" pitchFamily="2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oboto Medium" panose="02000000000000000000" pitchFamily="2" charset="0"/>
          <a:ea typeface="Roboto Medium" panose="02000000000000000000" pitchFamily="2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744" userDrawn="1">
          <p15:clr>
            <a:srgbClr val="F26B43"/>
          </p15:clr>
        </p15:guide>
        <p15:guide id="4" orient="horz" pos="576" userDrawn="1">
          <p15:clr>
            <a:srgbClr val="F26B43"/>
          </p15:clr>
        </p15:guide>
        <p15:guide id="5" orient="horz" pos="19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6.gif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6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6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gif"/><Relationship Id="rId5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gif"/><Relationship Id="rId5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gif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gif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gif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gif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gif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gi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jpeg"/><Relationship Id="rId4" Type="http://schemas.openxmlformats.org/officeDocument/2006/relationships/image" Target="../media/image16.gi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gi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gi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7AAAAE3-B605-D447-B74F-9143EF175E10}"/>
              </a:ext>
            </a:extLst>
          </p:cNvPr>
          <p:cNvSpPr txBox="1">
            <a:spLocks/>
          </p:cNvSpPr>
          <p:nvPr/>
        </p:nvSpPr>
        <p:spPr>
          <a:xfrm>
            <a:off x="-196826" y="173620"/>
            <a:ext cx="6222561" cy="1950249"/>
          </a:xfrm>
          <a:prstGeom prst="rect">
            <a:avLst/>
          </a:prstGeom>
        </p:spPr>
        <p:txBody>
          <a:bodyPr anchor="b"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Processor Instruction Set Architecture &amp; Language</a:t>
            </a:r>
            <a:endParaRPr lang="en-US" sz="4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D169DAB-65E0-2A41-B5E0-9003AC3CF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7257" y="5396199"/>
            <a:ext cx="2047994" cy="1371078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0DCE23B0-3FCE-45F8-B825-226DAD6E131E}"/>
              </a:ext>
            </a:extLst>
          </p:cNvPr>
          <p:cNvSpPr txBox="1">
            <a:spLocks/>
          </p:cNvSpPr>
          <p:nvPr/>
        </p:nvSpPr>
        <p:spPr>
          <a:xfrm>
            <a:off x="6641595" y="4915256"/>
            <a:ext cx="5489713" cy="601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Lishan Yang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E71F17B1-4711-4865-B154-E2230CEB4295}"/>
              </a:ext>
            </a:extLst>
          </p:cNvPr>
          <p:cNvSpPr txBox="1">
            <a:spLocks/>
          </p:cNvSpPr>
          <p:nvPr/>
        </p:nvSpPr>
        <p:spPr>
          <a:xfrm>
            <a:off x="7642590" y="3678298"/>
            <a:ext cx="4549409" cy="1265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 Medium" panose="02000000000000000000" pitchFamily="2" charset="0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GMU CS695 </a:t>
            </a:r>
          </a:p>
          <a:p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Advanced Computer Architecture</a:t>
            </a:r>
          </a:p>
          <a:p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Spring 2023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D90C92-9316-4FE2-AC60-2EFEEB991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9A3D0D-3975-42AF-8D1F-666B0075C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DC4F46-182D-47F3-9D1A-8E1865246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29EC87-10CB-4C6E-9F0F-49132F62E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866" y="136525"/>
            <a:ext cx="3662133" cy="255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0509BE9-EF2D-402F-B96F-96ACDFAF9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907" y="-3738"/>
            <a:ext cx="2781693" cy="278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582AC1B-816E-48DC-8FD2-29582FA0D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624" y="2846894"/>
            <a:ext cx="7747808" cy="4011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425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127EED5-63B7-40EE-B7D8-3DEADFE59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273" y="1640265"/>
            <a:ext cx="3674727" cy="225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822386E-AADC-4FA0-A9FA-8E647AEE3D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7" t="22629" r="6324" b="22856"/>
          <a:stretch/>
        </p:blipFill>
        <p:spPr bwMode="auto">
          <a:xfrm>
            <a:off x="8517273" y="-7501"/>
            <a:ext cx="3674727" cy="164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33E89B-2D36-40D0-BCE7-39804CDEF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Memory</a:t>
            </a:r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15A97CB7-9B67-4E4C-88E4-87E48E00A7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14EBB18C-8B5F-4266-8CC4-37ADF571C3E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D0B9E4B6-79A1-433D-8A27-45A811C94CE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406D9EF-D570-4D8B-A3AB-178F479902D8}"/>
              </a:ext>
            </a:extLst>
          </p:cNvPr>
          <p:cNvGrpSpPr/>
          <p:nvPr/>
        </p:nvGrpSpPr>
        <p:grpSpPr>
          <a:xfrm>
            <a:off x="2242873" y="669831"/>
            <a:ext cx="4833601" cy="5403223"/>
            <a:chOff x="1482918" y="1498863"/>
            <a:chExt cx="6222560" cy="4364609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66F30947-EA9E-4117-A413-677CDD5D8F29}"/>
                </a:ext>
              </a:extLst>
            </p:cNvPr>
            <p:cNvSpPr/>
            <p:nvPr/>
          </p:nvSpPr>
          <p:spPr>
            <a:xfrm>
              <a:off x="1482918" y="1498863"/>
              <a:ext cx="6222560" cy="436460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669852D-6F96-4EEA-99BE-1065CAC59235}"/>
                </a:ext>
              </a:extLst>
            </p:cNvPr>
            <p:cNvCxnSpPr>
              <a:cxnSpLocks/>
            </p:cNvCxnSpPr>
            <p:nvPr/>
          </p:nvCxnSpPr>
          <p:spPr>
            <a:xfrm>
              <a:off x="3962439" y="2369196"/>
              <a:ext cx="1263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6EF0673-BE07-4D9B-BDB5-244A2F552A0F}"/>
                </a:ext>
              </a:extLst>
            </p:cNvPr>
            <p:cNvCxnSpPr>
              <a:cxnSpLocks/>
            </p:cNvCxnSpPr>
            <p:nvPr/>
          </p:nvCxnSpPr>
          <p:spPr>
            <a:xfrm>
              <a:off x="3448841" y="3104486"/>
              <a:ext cx="229071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24260BA-C8AA-47BA-A0E6-262EFDE0F55D}"/>
                </a:ext>
              </a:extLst>
            </p:cNvPr>
            <p:cNvCxnSpPr>
              <a:cxnSpLocks/>
            </p:cNvCxnSpPr>
            <p:nvPr/>
          </p:nvCxnSpPr>
          <p:spPr>
            <a:xfrm>
              <a:off x="2901694" y="3897135"/>
              <a:ext cx="338500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62DE990-F51A-43F3-8A2A-C6413EC35729}"/>
                </a:ext>
              </a:extLst>
            </p:cNvPr>
            <p:cNvCxnSpPr>
              <a:cxnSpLocks/>
            </p:cNvCxnSpPr>
            <p:nvPr/>
          </p:nvCxnSpPr>
          <p:spPr>
            <a:xfrm>
              <a:off x="2426818" y="4519304"/>
              <a:ext cx="433476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B7AFD20-8649-443B-A8FE-80276A406BFD}"/>
                </a:ext>
              </a:extLst>
            </p:cNvPr>
            <p:cNvCxnSpPr>
              <a:cxnSpLocks/>
            </p:cNvCxnSpPr>
            <p:nvPr/>
          </p:nvCxnSpPr>
          <p:spPr>
            <a:xfrm>
              <a:off x="1952729" y="5198033"/>
              <a:ext cx="528293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3E427FE-AE07-497E-9A26-3617472BBB64}"/>
              </a:ext>
            </a:extLst>
          </p:cNvPr>
          <p:cNvSpPr txBox="1"/>
          <p:nvPr/>
        </p:nvSpPr>
        <p:spPr>
          <a:xfrm>
            <a:off x="4126649" y="1316367"/>
            <a:ext cx="1066050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(CPU)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666274-C42D-41DF-876A-4E23555C9405}"/>
              </a:ext>
            </a:extLst>
          </p:cNvPr>
          <p:cNvSpPr txBox="1"/>
          <p:nvPr/>
        </p:nvSpPr>
        <p:spPr>
          <a:xfrm>
            <a:off x="3954001" y="2126058"/>
            <a:ext cx="141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Register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04CEFA-AF26-47FE-A221-CEE83DCE0159}"/>
              </a:ext>
            </a:extLst>
          </p:cNvPr>
          <p:cNvSpPr txBox="1"/>
          <p:nvPr/>
        </p:nvSpPr>
        <p:spPr>
          <a:xfrm>
            <a:off x="4098867" y="3123782"/>
            <a:ext cx="1121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Cache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92167A-6F23-47A0-AC59-FBB16B8281F2}"/>
              </a:ext>
            </a:extLst>
          </p:cNvPr>
          <p:cNvSpPr txBox="1"/>
          <p:nvPr/>
        </p:nvSpPr>
        <p:spPr>
          <a:xfrm>
            <a:off x="3959954" y="3939534"/>
            <a:ext cx="1399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Memory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8533D1-8FBE-4963-B829-F741968C62FC}"/>
              </a:ext>
            </a:extLst>
          </p:cNvPr>
          <p:cNvSpPr txBox="1"/>
          <p:nvPr/>
        </p:nvSpPr>
        <p:spPr>
          <a:xfrm>
            <a:off x="4234802" y="4695485"/>
            <a:ext cx="849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Disk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A17555-9A7E-4C5B-A686-337CC3EB52B0}"/>
              </a:ext>
            </a:extLst>
          </p:cNvPr>
          <p:cNvSpPr txBox="1"/>
          <p:nvPr/>
        </p:nvSpPr>
        <p:spPr>
          <a:xfrm>
            <a:off x="4188167" y="5453347"/>
            <a:ext cx="943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Tape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466E827-08DE-4CD2-90EA-F6C170BE5771}"/>
              </a:ext>
            </a:extLst>
          </p:cNvPr>
          <p:cNvSpPr txBox="1"/>
          <p:nvPr/>
        </p:nvSpPr>
        <p:spPr>
          <a:xfrm>
            <a:off x="1463242" y="1238186"/>
            <a:ext cx="928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Sizes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BB5C17A-6608-4539-BDE2-508432685085}"/>
              </a:ext>
            </a:extLst>
          </p:cNvPr>
          <p:cNvSpPr txBox="1"/>
          <p:nvPr/>
        </p:nvSpPr>
        <p:spPr>
          <a:xfrm>
            <a:off x="1463242" y="2095236"/>
            <a:ext cx="2074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100s of Bytes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B279CF-6161-4C9F-994E-9F19795842B7}"/>
              </a:ext>
            </a:extLst>
          </p:cNvPr>
          <p:cNvSpPr txBox="1"/>
          <p:nvPr/>
        </p:nvSpPr>
        <p:spPr>
          <a:xfrm>
            <a:off x="1463242" y="3074009"/>
            <a:ext cx="1394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KB ~ MB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D401236-9FE4-439E-A758-D6E4BB79E834}"/>
              </a:ext>
            </a:extLst>
          </p:cNvPr>
          <p:cNvSpPr txBox="1"/>
          <p:nvPr/>
        </p:nvSpPr>
        <p:spPr>
          <a:xfrm>
            <a:off x="1463242" y="3908713"/>
            <a:ext cx="1410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MB ~ GB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7F3936D-8227-4D68-9CF8-7EE21789B834}"/>
              </a:ext>
            </a:extLst>
          </p:cNvPr>
          <p:cNvSpPr txBox="1"/>
          <p:nvPr/>
        </p:nvSpPr>
        <p:spPr>
          <a:xfrm>
            <a:off x="1463242" y="4650911"/>
            <a:ext cx="1329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GB ~ TB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57A9360-C33A-46F7-A5BD-645671788BA0}"/>
              </a:ext>
            </a:extLst>
          </p:cNvPr>
          <p:cNvSpPr txBox="1"/>
          <p:nvPr/>
        </p:nvSpPr>
        <p:spPr>
          <a:xfrm>
            <a:off x="1463242" y="5422526"/>
            <a:ext cx="726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&gt;TB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44AD02E-4D0A-4B74-A09A-0E7E0C1089CA}"/>
              </a:ext>
            </a:extLst>
          </p:cNvPr>
          <p:cNvSpPr txBox="1"/>
          <p:nvPr/>
        </p:nvSpPr>
        <p:spPr>
          <a:xfrm>
            <a:off x="6735191" y="1195779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Speed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CBDEC85-ACCC-486D-8353-DF8FBB3083F0}"/>
              </a:ext>
            </a:extLst>
          </p:cNvPr>
          <p:cNvSpPr txBox="1"/>
          <p:nvPr/>
        </p:nvSpPr>
        <p:spPr>
          <a:xfrm>
            <a:off x="6840991" y="2052830"/>
            <a:ext cx="941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10 ns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5A85CE9-6751-4D57-978C-CD2FF6704081}"/>
              </a:ext>
            </a:extLst>
          </p:cNvPr>
          <p:cNvSpPr txBox="1"/>
          <p:nvPr/>
        </p:nvSpPr>
        <p:spPr>
          <a:xfrm>
            <a:off x="6666262" y="3031603"/>
            <a:ext cx="1116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100 ns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60249BC-7206-46D7-82F5-3C7F7D739FE3}"/>
              </a:ext>
            </a:extLst>
          </p:cNvPr>
          <p:cNvSpPr txBox="1"/>
          <p:nvPr/>
        </p:nvSpPr>
        <p:spPr>
          <a:xfrm>
            <a:off x="7015715" y="3866306"/>
            <a:ext cx="766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1 us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55D2B0B-4155-46CC-A451-86E5C5868E40}"/>
              </a:ext>
            </a:extLst>
          </p:cNvPr>
          <p:cNvSpPr txBox="1"/>
          <p:nvPr/>
        </p:nvSpPr>
        <p:spPr>
          <a:xfrm>
            <a:off x="6919536" y="4608505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1 </a:t>
            </a:r>
            <a:r>
              <a:rPr lang="en-US" sz="2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ms</a:t>
            </a: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5FF2ED-B135-4AF3-8470-5C5326B9213F}"/>
              </a:ext>
            </a:extLst>
          </p:cNvPr>
          <p:cNvSpPr txBox="1"/>
          <p:nvPr/>
        </p:nvSpPr>
        <p:spPr>
          <a:xfrm>
            <a:off x="6860226" y="5380119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1 sec</a:t>
            </a:r>
          </a:p>
        </p:txBody>
      </p:sp>
    </p:spTree>
    <p:extLst>
      <p:ext uri="{BB962C8B-B14F-4D97-AF65-F5344CB8AC3E}">
        <p14:creationId xmlns:p14="http://schemas.microsoft.com/office/powerpoint/2010/main" val="32842158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B1629-62FB-4AEC-9C22-4F54D79CD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8056A-FC5F-466B-8985-72A34B28A5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100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A3CB2-BBF7-4FF3-82C9-FEDF691ABCB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4BF7F5-DF04-4A00-9B0A-3F98D062B05C}"/>
              </a:ext>
            </a:extLst>
          </p:cNvPr>
          <p:cNvSpPr txBox="1"/>
          <p:nvPr/>
        </p:nvSpPr>
        <p:spPr>
          <a:xfrm>
            <a:off x="1495174" y="1455410"/>
            <a:ext cx="3407379" cy="3820277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defTabSz="527517"/>
            <a:r>
              <a:rPr lang="en-US" sz="16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t;</a:t>
            </a:r>
          </a:p>
          <a:p>
            <a:pPr defTabSz="527517"/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527517"/>
            <a:r>
              <a:rPr lang="en-US" sz="16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main(void) {</a:t>
            </a:r>
          </a:p>
          <a:p>
            <a:pPr defTabSz="527517"/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int y;</a:t>
            </a:r>
          </a:p>
          <a:p>
            <a:pPr defTabSz="527517"/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…</a:t>
            </a:r>
          </a:p>
          <a:p>
            <a:pPr defTabSz="527517"/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y = </a:t>
            </a:r>
            <a:r>
              <a:rPr lang="en-US" sz="16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diffofsums</a:t>
            </a: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(2, 3, 4, 5);</a:t>
            </a:r>
          </a:p>
          <a:p>
            <a:pPr defTabSz="527517"/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…</a:t>
            </a:r>
          </a:p>
          <a:p>
            <a:pPr defTabSz="527517"/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defTabSz="527517"/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527517"/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 </a:t>
            </a:r>
            <a:r>
              <a:rPr lang="en-US" sz="16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diffofsums</a:t>
            </a: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(int f, int g, int h, int </a:t>
            </a:r>
            <a:r>
              <a:rPr lang="en-US" sz="16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pPr defTabSz="527517"/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int result;</a:t>
            </a:r>
          </a:p>
          <a:p>
            <a:pPr defTabSz="527517"/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result = (f + g) – (h + </a:t>
            </a:r>
            <a:r>
              <a:rPr lang="en-US" sz="16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defTabSz="527517"/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return result;</a:t>
            </a:r>
          </a:p>
          <a:p>
            <a:pPr defTabSz="527517"/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3EC634-B029-455A-A744-B63CF9C8D0B9}"/>
              </a:ext>
            </a:extLst>
          </p:cNvPr>
          <p:cNvSpPr txBox="1"/>
          <p:nvPr/>
        </p:nvSpPr>
        <p:spPr>
          <a:xfrm>
            <a:off x="2076424" y="1028032"/>
            <a:ext cx="2531462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77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High-level language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DBDEEFC-4927-492A-A0C7-75F29696B00F}"/>
              </a:ext>
            </a:extLst>
          </p:cNvPr>
          <p:cNvSpPr txBox="1">
            <a:spLocks/>
          </p:cNvSpPr>
          <p:nvPr/>
        </p:nvSpPr>
        <p:spPr>
          <a:xfrm>
            <a:off x="5832917" y="1442555"/>
            <a:ext cx="4788665" cy="35387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105508" tIns="52754" rIns="105508" bIns="52754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main: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…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$a0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$0, 2	#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 = 2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$a1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$0, 3	#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= 3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</a:t>
            </a:r>
            <a:r>
              <a:rPr lang="en-US" sz="1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$a2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$0, 4	#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= 4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$a3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$0, 5	#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 = 5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jal</a:t>
            </a:r>
            <a:r>
              <a:rPr lang="en-US" sz="1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diffofsums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# call subroutine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add	$s0, </a:t>
            </a:r>
            <a:r>
              <a:rPr lang="en-US" sz="1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$v0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$0	# y = returned value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…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diffofsums</a:t>
            </a:r>
            <a:r>
              <a:rPr lang="en-US" sz="1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	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add	$t0, </a:t>
            </a:r>
            <a:r>
              <a:rPr lang="en-US" sz="1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$a0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1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$a1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# $t0 = f + g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add	$t1, </a:t>
            </a:r>
            <a:r>
              <a:rPr lang="en-US" sz="1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$a2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$a3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# $t1 = h + I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sub	$s0, $t0, $t1		# result = (f + g) – (h +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add	</a:t>
            </a:r>
            <a:r>
              <a:rPr lang="en-US" sz="1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$v0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$s0, $0		# put return value in $v0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jr</a:t>
            </a:r>
            <a:r>
              <a:rPr lang="en-US" sz="1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$ra	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# return to caller</a:t>
            </a:r>
            <a:endParaRPr lang="pt-BR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17CF24-468D-4555-BD13-258D6B0D0106}"/>
              </a:ext>
            </a:extLst>
          </p:cNvPr>
          <p:cNvSpPr txBox="1"/>
          <p:nvPr/>
        </p:nvSpPr>
        <p:spPr>
          <a:xfrm>
            <a:off x="7175162" y="1027550"/>
            <a:ext cx="2047099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77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MIPS Assembly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81F5CE39-ACB9-4908-A2E9-A57D75922761}"/>
              </a:ext>
            </a:extLst>
          </p:cNvPr>
          <p:cNvSpPr txBox="1">
            <a:spLocks/>
          </p:cNvSpPr>
          <p:nvPr/>
        </p:nvSpPr>
        <p:spPr>
          <a:xfrm>
            <a:off x="5990878" y="1936915"/>
            <a:ext cx="2018378" cy="2032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105508" tIns="52754" rIns="105508" bIns="52754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endParaRPr lang="pt-BR" sz="1846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88C3C7BD-62EE-46C8-B52E-B49C34F473EE}"/>
              </a:ext>
            </a:extLst>
          </p:cNvPr>
          <p:cNvSpPr txBox="1">
            <a:spLocks/>
          </p:cNvSpPr>
          <p:nvPr/>
        </p:nvSpPr>
        <p:spPr>
          <a:xfrm>
            <a:off x="5990877" y="2132527"/>
            <a:ext cx="2018378" cy="2032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105508" tIns="52754" rIns="105508" bIns="52754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endParaRPr lang="pt-BR" sz="1846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EB2D10C1-410A-4061-BE21-08F485ECE876}"/>
              </a:ext>
            </a:extLst>
          </p:cNvPr>
          <p:cNvSpPr txBox="1">
            <a:spLocks/>
          </p:cNvSpPr>
          <p:nvPr/>
        </p:nvSpPr>
        <p:spPr>
          <a:xfrm>
            <a:off x="5947497" y="2346420"/>
            <a:ext cx="2018378" cy="2032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105508" tIns="52754" rIns="105508" bIns="52754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endParaRPr lang="pt-BR" sz="1846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28007CBE-2B2C-491B-9E8B-F65609D50D21}"/>
              </a:ext>
            </a:extLst>
          </p:cNvPr>
          <p:cNvSpPr txBox="1">
            <a:spLocks/>
          </p:cNvSpPr>
          <p:nvPr/>
        </p:nvSpPr>
        <p:spPr>
          <a:xfrm>
            <a:off x="5947497" y="2561850"/>
            <a:ext cx="2018378" cy="2032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105508" tIns="52754" rIns="105508" bIns="52754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endParaRPr lang="pt-BR" sz="1846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D5833999-043E-4F67-A7E5-49BA916143C2}"/>
              </a:ext>
            </a:extLst>
          </p:cNvPr>
          <p:cNvSpPr txBox="1">
            <a:spLocks/>
          </p:cNvSpPr>
          <p:nvPr/>
        </p:nvSpPr>
        <p:spPr>
          <a:xfrm>
            <a:off x="5947497" y="2773699"/>
            <a:ext cx="2018378" cy="2032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105508" tIns="52754" rIns="105508" bIns="52754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endParaRPr lang="pt-BR" sz="1846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EB1EA353-5AE3-4558-AAE7-1BE7CB765E25}"/>
              </a:ext>
            </a:extLst>
          </p:cNvPr>
          <p:cNvSpPr txBox="1">
            <a:spLocks/>
          </p:cNvSpPr>
          <p:nvPr/>
        </p:nvSpPr>
        <p:spPr>
          <a:xfrm>
            <a:off x="6278891" y="3838946"/>
            <a:ext cx="2018378" cy="2032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105508" tIns="52754" rIns="105508" bIns="52754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endParaRPr lang="pt-BR" sz="1846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BF625659-AD1B-4FF8-B577-F12036D5E4F1}"/>
              </a:ext>
            </a:extLst>
          </p:cNvPr>
          <p:cNvSpPr txBox="1">
            <a:spLocks/>
          </p:cNvSpPr>
          <p:nvPr/>
        </p:nvSpPr>
        <p:spPr>
          <a:xfrm>
            <a:off x="6278890" y="4068079"/>
            <a:ext cx="2018378" cy="2032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105508" tIns="52754" rIns="105508" bIns="52754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endParaRPr lang="pt-BR" sz="1846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402EC8FA-75ED-4C1D-AB8B-E632C1C35E39}"/>
              </a:ext>
            </a:extLst>
          </p:cNvPr>
          <p:cNvSpPr txBox="1">
            <a:spLocks/>
          </p:cNvSpPr>
          <p:nvPr/>
        </p:nvSpPr>
        <p:spPr>
          <a:xfrm>
            <a:off x="6195567" y="4486263"/>
            <a:ext cx="2018378" cy="2032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105508" tIns="52754" rIns="105508" bIns="52754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endParaRPr lang="pt-BR" sz="1846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8310B774-31BB-405E-B86B-D2C2BFB6DD0B}"/>
              </a:ext>
            </a:extLst>
          </p:cNvPr>
          <p:cNvSpPr txBox="1">
            <a:spLocks/>
          </p:cNvSpPr>
          <p:nvPr/>
        </p:nvSpPr>
        <p:spPr>
          <a:xfrm>
            <a:off x="6165972" y="4704804"/>
            <a:ext cx="2018378" cy="2032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105508" tIns="52754" rIns="105508" bIns="52754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endParaRPr lang="pt-BR" sz="1846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AC556793-7EEE-4214-832E-D24726ABDD59}"/>
              </a:ext>
            </a:extLst>
          </p:cNvPr>
          <p:cNvSpPr txBox="1">
            <a:spLocks/>
          </p:cNvSpPr>
          <p:nvPr/>
        </p:nvSpPr>
        <p:spPr>
          <a:xfrm>
            <a:off x="5947497" y="2978350"/>
            <a:ext cx="2018378" cy="2032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105508" tIns="52754" rIns="105508" bIns="52754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endParaRPr lang="pt-BR" sz="1846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89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B1629-62FB-4AEC-9C22-4F54D79CD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Example (Addressing)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8056A-FC5F-466B-8985-72A34B28A5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101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2606D834-82A3-4112-9BE8-6CB623240A6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Question: What values the following registers will have in each condition?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r>
              <a:rPr lang="en-US" sz="2400" b="1" dirty="0"/>
              <a:t>After </a:t>
            </a:r>
            <a:r>
              <a:rPr lang="en-US" sz="2400" b="1" dirty="0" err="1"/>
              <a:t>jal</a:t>
            </a:r>
            <a:endParaRPr lang="en-US" sz="2400" b="1" dirty="0"/>
          </a:p>
          <a:p>
            <a:pPr lvl="1"/>
            <a:r>
              <a:rPr lang="en-US" sz="2000" dirty="0"/>
              <a:t>$pc : 0x00000168</a:t>
            </a:r>
          </a:p>
          <a:p>
            <a:pPr lvl="1"/>
            <a:r>
              <a:rPr lang="en-US" sz="2000" dirty="0"/>
              <a:t>$ra : 0x00000160</a:t>
            </a:r>
          </a:p>
          <a:p>
            <a:pPr lvl="1"/>
            <a:endParaRPr lang="en-US" sz="2000" dirty="0"/>
          </a:p>
          <a:p>
            <a:r>
              <a:rPr lang="en-US" sz="2400" b="1" dirty="0"/>
              <a:t>After </a:t>
            </a:r>
            <a:r>
              <a:rPr lang="en-US" sz="2400" b="1" dirty="0" err="1"/>
              <a:t>jr</a:t>
            </a:r>
            <a:endParaRPr lang="en-US" sz="2400" b="1" dirty="0"/>
          </a:p>
          <a:p>
            <a:pPr lvl="1"/>
            <a:r>
              <a:rPr lang="en-US" sz="2000" dirty="0"/>
              <a:t>$pc : 0x00000160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B6478FFE-A8F1-4F91-A28F-BC47DEC532A7}"/>
              </a:ext>
            </a:extLst>
          </p:cNvPr>
          <p:cNvSpPr txBox="1">
            <a:spLocks/>
          </p:cNvSpPr>
          <p:nvPr/>
        </p:nvSpPr>
        <p:spPr>
          <a:xfrm>
            <a:off x="5246604" y="1516986"/>
            <a:ext cx="1060731" cy="5254335"/>
          </a:xfrm>
          <a:prstGeom prst="rect">
            <a:avLst/>
          </a:prstGeom>
          <a:noFill/>
        </p:spPr>
        <p:txBody>
          <a:bodyPr vert="horz" lIns="0" tIns="52754" rIns="0" bIns="52754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b="1" dirty="0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Address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1400" b="1" dirty="0">
              <a:solidFill>
                <a:srgbClr val="036DB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1400" b="1" dirty="0">
              <a:solidFill>
                <a:srgbClr val="036DB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1400" b="1" dirty="0">
              <a:solidFill>
                <a:srgbClr val="036DB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1400" b="1" dirty="0">
              <a:solidFill>
                <a:srgbClr val="036DB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1400" b="1" dirty="0">
              <a:solidFill>
                <a:srgbClr val="036DB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1400" b="1" dirty="0">
              <a:solidFill>
                <a:srgbClr val="036DB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b="1" dirty="0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0x0000015C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b="1" dirty="0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0x00000160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1400" b="1" dirty="0">
              <a:solidFill>
                <a:srgbClr val="036DB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1400" b="1" dirty="0">
              <a:solidFill>
                <a:srgbClr val="036DB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1400" b="1" dirty="0">
              <a:solidFill>
                <a:srgbClr val="036DB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b="1" dirty="0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0x00000168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b="1" dirty="0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. 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b="1" dirty="0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. 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b="1" dirty="0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.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b="1" dirty="0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0x0000016E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1400" b="1" dirty="0">
              <a:solidFill>
                <a:srgbClr val="036DB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b="1" dirty="0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pt-BR" sz="1400" b="1" dirty="0">
              <a:solidFill>
                <a:srgbClr val="036DB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F53003-D69A-4458-8573-C62789EED79C}"/>
              </a:ext>
            </a:extLst>
          </p:cNvPr>
          <p:cNvSpPr/>
          <p:nvPr/>
        </p:nvSpPr>
        <p:spPr>
          <a:xfrm>
            <a:off x="1371051" y="2584425"/>
            <a:ext cx="2109327" cy="351692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F48CD57-34E5-49C4-89B3-054AF72FC9D3}"/>
              </a:ext>
            </a:extLst>
          </p:cNvPr>
          <p:cNvSpPr/>
          <p:nvPr/>
        </p:nvSpPr>
        <p:spPr>
          <a:xfrm>
            <a:off x="1246503" y="2871259"/>
            <a:ext cx="2109327" cy="396864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7FFB48-7994-4A6E-BA59-3A33ACDE9906}"/>
              </a:ext>
            </a:extLst>
          </p:cNvPr>
          <p:cNvSpPr/>
          <p:nvPr/>
        </p:nvSpPr>
        <p:spPr>
          <a:xfrm>
            <a:off x="1371051" y="4273575"/>
            <a:ext cx="2109327" cy="493126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0DC4CBB6-5804-4B0F-A548-7EFF7658CFEB}"/>
              </a:ext>
            </a:extLst>
          </p:cNvPr>
          <p:cNvSpPr txBox="1">
            <a:spLocks/>
          </p:cNvSpPr>
          <p:nvPr/>
        </p:nvSpPr>
        <p:spPr>
          <a:xfrm>
            <a:off x="6307335" y="1738948"/>
            <a:ext cx="4788665" cy="35387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105508" tIns="52754" rIns="105508" bIns="52754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main: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…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$a0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$0, 2	#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 = 2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$a1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$0, 3	#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= 3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</a:t>
            </a:r>
            <a:r>
              <a:rPr lang="en-US" sz="1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$a2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$0, 4	#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= 4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$a3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$0, 5	#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 = 5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jal</a:t>
            </a:r>
            <a:r>
              <a:rPr lang="en-US" sz="1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diffofsums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# call subroutine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add	$s0, </a:t>
            </a:r>
            <a:r>
              <a:rPr lang="en-US" sz="1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$v0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$0	# y = returned value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…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diffofsums</a:t>
            </a:r>
            <a:r>
              <a:rPr lang="en-US" sz="1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	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add	$t0, </a:t>
            </a:r>
            <a:r>
              <a:rPr lang="en-US" sz="1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$a0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1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$a1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# $t0 = f + g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add	$t1, </a:t>
            </a:r>
            <a:r>
              <a:rPr lang="en-US" sz="1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$a2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$a3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# $t1 = h + I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sub	$s0, $t0, $t1		# result = (f + g) – (h +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add	</a:t>
            </a:r>
            <a:r>
              <a:rPr lang="en-US" sz="1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$v0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$s0, $0		# put return value in $v0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jr</a:t>
            </a:r>
            <a:r>
              <a:rPr lang="en-US" sz="1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$ra	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# return to caller</a:t>
            </a:r>
            <a:endParaRPr lang="pt-BR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17CF24-468D-4555-BD13-258D6B0D0106}"/>
              </a:ext>
            </a:extLst>
          </p:cNvPr>
          <p:cNvSpPr txBox="1"/>
          <p:nvPr/>
        </p:nvSpPr>
        <p:spPr>
          <a:xfrm>
            <a:off x="7678117" y="1516986"/>
            <a:ext cx="2047099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MIPS Assembly</a:t>
            </a:r>
          </a:p>
        </p:txBody>
      </p:sp>
    </p:spTree>
    <p:extLst>
      <p:ext uri="{BB962C8B-B14F-4D97-AF65-F5344CB8AC3E}">
        <p14:creationId xmlns:p14="http://schemas.microsoft.com/office/powerpoint/2010/main" val="390523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  <p:bldP spid="21" grpId="0" animBg="1"/>
      <p:bldP spid="22" grpId="0" animBg="1"/>
      <p:bldP spid="23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A922D-1A4D-45C8-8D22-92A4FC188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Register Value Overwriting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0DFF5-9116-45F8-BCA8-CF3383A75A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102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4C9E4-968B-4947-800D-8D2FEBF8560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1125" y="1160463"/>
            <a:ext cx="5258089" cy="5145087"/>
          </a:xfrm>
        </p:spPr>
        <p:txBody>
          <a:bodyPr>
            <a:noAutofit/>
          </a:bodyPr>
          <a:lstStyle/>
          <a:p>
            <a:r>
              <a:rPr lang="en-US" sz="2400" b="1" dirty="0"/>
              <a:t>Register file is a shared resource</a:t>
            </a:r>
          </a:p>
          <a:p>
            <a:endParaRPr lang="en-US" sz="2000" dirty="0"/>
          </a:p>
          <a:p>
            <a:r>
              <a:rPr lang="en-US" sz="2400" b="1" dirty="0"/>
              <a:t>Example: </a:t>
            </a:r>
          </a:p>
          <a:p>
            <a:pPr lvl="1"/>
            <a:r>
              <a:rPr lang="en-US" sz="2000" dirty="0"/>
              <a:t>In the previous code, $t0, $t1, and $s0 are updated by Callee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Assume that main function wanted to compare the </a:t>
            </a:r>
            <a:r>
              <a:rPr lang="en-US" sz="2000" dirty="0" err="1"/>
              <a:t>diffofsums</a:t>
            </a:r>
            <a:r>
              <a:rPr lang="en-US" sz="2000" dirty="0"/>
              <a:t> return value with value 10 and $t0 has value 10 before calling subroutine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After calling the subroutine, $t0 is updated with intermediate compute result </a:t>
            </a:r>
            <a:r>
              <a:rPr lang="en-US" sz="2000" dirty="0">
                <a:sym typeface="Wingdings" panose="05000000000000000000" pitchFamily="2" charset="2"/>
              </a:rPr>
              <a:t> incorrect comparison</a:t>
            </a:r>
            <a:endParaRPr lang="en-US" sz="2000" dirty="0"/>
          </a:p>
          <a:p>
            <a:pPr lvl="2"/>
            <a:endParaRPr lang="en-US" sz="1400" dirty="0"/>
          </a:p>
          <a:p>
            <a:pPr lvl="1"/>
            <a:endParaRPr lang="en-US" sz="2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45FA04-5CB6-48D6-9816-B9E6BCC2E096}"/>
              </a:ext>
            </a:extLst>
          </p:cNvPr>
          <p:cNvSpPr txBox="1">
            <a:spLocks/>
          </p:cNvSpPr>
          <p:nvPr/>
        </p:nvSpPr>
        <p:spPr>
          <a:xfrm>
            <a:off x="6009518" y="1664516"/>
            <a:ext cx="5258088" cy="4031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105508" tIns="52754" rIns="105508" bIns="52754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main: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…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b="1" dirty="0" err="1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</a:t>
            </a:r>
            <a:r>
              <a:rPr lang="en-US" sz="1400" b="1" dirty="0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$t0, $0, 10	# main wanted to use $t0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$a0, $0, 2	#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 = 2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$a1, $0, 3	#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= 3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$a2, $0, 4	#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= 4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$a3, $0, 5	#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 = 5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jal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diffofsums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# call subroutine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add	$s0, $v0, $0	# y = returned value</a:t>
            </a:r>
            <a:endParaRPr lang="en-US" sz="14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b="1" dirty="0" err="1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slt</a:t>
            </a:r>
            <a:r>
              <a:rPr lang="en-US" sz="1400" b="1" dirty="0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$t1, $s0, $t0	# to compare with comp result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…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diffofsums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			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add	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$t0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$a0, $a1		# $t0 = f + g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add	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$t1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$a2, $a3		# $t1 = h + I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sub	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$s0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$t0, $t1		# result = (f + g) – (h +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add	$v0, $s0, $0		# put return value in $v0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jr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$ra			# return to caller</a:t>
            </a:r>
            <a:endParaRPr lang="pt-BR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69E5D-087A-4B9B-B68A-6435D9A3F513}"/>
              </a:ext>
            </a:extLst>
          </p:cNvPr>
          <p:cNvSpPr txBox="1"/>
          <p:nvPr/>
        </p:nvSpPr>
        <p:spPr>
          <a:xfrm>
            <a:off x="5582093" y="5773433"/>
            <a:ext cx="6188149" cy="660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27517"/>
            <a:r>
              <a:rPr lang="en-US" sz="1846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returning from </a:t>
            </a:r>
            <a:r>
              <a:rPr lang="en-US" sz="1846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diffofsums</a:t>
            </a:r>
            <a:r>
              <a:rPr lang="en-US" sz="1846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main function will see the values of $t0, $t1, and $s0 are updated unexpectedly </a:t>
            </a:r>
          </a:p>
        </p:txBody>
      </p:sp>
    </p:spTree>
    <p:extLst>
      <p:ext uri="{BB962C8B-B14F-4D97-AF65-F5344CB8AC3E}">
        <p14:creationId xmlns:p14="http://schemas.microsoft.com/office/powerpoint/2010/main" val="156295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A922D-1A4D-45C8-8D22-92A4FC188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Register Value Overwriting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0DFF5-9116-45F8-BCA8-CF3383A75A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103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4C9E4-968B-4947-800D-8D2FEBF8560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1126" y="1160463"/>
            <a:ext cx="5370854" cy="5145087"/>
          </a:xfrm>
        </p:spPr>
        <p:txBody>
          <a:bodyPr>
            <a:normAutofit/>
          </a:bodyPr>
          <a:lstStyle/>
          <a:p>
            <a:r>
              <a:rPr lang="en-US" sz="2400" b="1" dirty="0"/>
              <a:t>Use Stack memory to protect register values </a:t>
            </a:r>
          </a:p>
          <a:p>
            <a:pPr lvl="1"/>
            <a:r>
              <a:rPr lang="en-US" sz="2000" dirty="0"/>
              <a:t>Callee backs up the values of registers to stack memory that will be updated in its function body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 err="1"/>
              <a:t>Callee</a:t>
            </a:r>
            <a:r>
              <a:rPr lang="en-US" sz="2000" dirty="0"/>
              <a:t> restores the values from stack to original registers before returning to Caller</a:t>
            </a:r>
          </a:p>
          <a:p>
            <a:pPr lvl="1"/>
            <a:endParaRPr lang="en-US" sz="1800" dirty="0"/>
          </a:p>
          <a:p>
            <a:pPr lvl="1"/>
            <a:endParaRPr lang="en-US" sz="24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45FA04-5CB6-48D6-9816-B9E6BCC2E096}"/>
              </a:ext>
            </a:extLst>
          </p:cNvPr>
          <p:cNvSpPr txBox="1">
            <a:spLocks/>
          </p:cNvSpPr>
          <p:nvPr/>
        </p:nvSpPr>
        <p:spPr>
          <a:xfrm>
            <a:off x="6009518" y="1664516"/>
            <a:ext cx="5258088" cy="4031931"/>
          </a:xfrm>
          <a:prstGeom prst="rect">
            <a:avLst/>
          </a:prstGeom>
          <a:solidFill>
            <a:srgbClr val="FFFFCC"/>
          </a:solidFill>
        </p:spPr>
        <p:txBody>
          <a:bodyPr vert="horz" lIns="105508" tIns="52754" rIns="105508" bIns="52754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diffofsums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			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b="1" dirty="0" err="1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</a:t>
            </a:r>
            <a:r>
              <a:rPr lang="en-US" sz="1400" b="1" dirty="0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</a:t>
            </a:r>
            <a:r>
              <a:rPr lang="en-US" sz="1400" b="1" dirty="0" err="1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400" b="1" dirty="0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$</a:t>
            </a:r>
            <a:r>
              <a:rPr lang="en-US" sz="1400" b="1" dirty="0" err="1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400" b="1" dirty="0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-12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# make space on stack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	# to store 3 registers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b="1" dirty="0" err="1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</a:t>
            </a:r>
            <a:r>
              <a:rPr lang="en-US" sz="1400" b="1" dirty="0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$s0, 8($</a:t>
            </a:r>
            <a:r>
              <a:rPr lang="en-US" sz="1400" b="1" dirty="0" err="1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400" b="1" dirty="0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	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# save $s0 on stack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b="1" dirty="0" err="1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</a:t>
            </a:r>
            <a:r>
              <a:rPr lang="en-US" sz="1400" b="1" dirty="0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$t0, 4($</a:t>
            </a:r>
            <a:r>
              <a:rPr lang="en-US" sz="1400" b="1" dirty="0" err="1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400" b="1" dirty="0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	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# save $t0 on stack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b="1" dirty="0" err="1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</a:t>
            </a:r>
            <a:r>
              <a:rPr lang="en-US" sz="1400" b="1" dirty="0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$t1, 0($</a:t>
            </a:r>
            <a:r>
              <a:rPr lang="en-US" sz="1400" b="1" dirty="0" err="1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400" b="1" dirty="0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	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# save $t1 on stack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add	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$t0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$a0, $a1		# $t0 = f + g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add	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$t1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$a2, $a3		# $t1 = h + I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sub	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$s0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$t0, $t1		# result = (f + g) – (h +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add	$v0, $s0, $0		# put return value in $v0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b="1" dirty="0" err="1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lw</a:t>
            </a:r>
            <a:r>
              <a:rPr lang="en-US" sz="1400" b="1" dirty="0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$t1, 0($</a:t>
            </a:r>
            <a:r>
              <a:rPr lang="en-US" sz="1400" b="1" dirty="0" err="1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400" b="1" dirty="0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	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# restore $t1 from stack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b="1" dirty="0" err="1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lw</a:t>
            </a:r>
            <a:r>
              <a:rPr lang="en-US" sz="1400" b="1" dirty="0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$t0, 4($</a:t>
            </a:r>
            <a:r>
              <a:rPr lang="en-US" sz="1400" b="1" dirty="0" err="1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400" b="1" dirty="0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	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# restore $t0 from stack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b="1" dirty="0" err="1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lw</a:t>
            </a:r>
            <a:r>
              <a:rPr lang="en-US" sz="1400" b="1" dirty="0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$s0, 8($</a:t>
            </a:r>
            <a:r>
              <a:rPr lang="en-US" sz="1400" b="1" dirty="0" err="1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400" b="1" dirty="0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	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# restore $s0 from stack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b="1" dirty="0" err="1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</a:t>
            </a:r>
            <a:r>
              <a:rPr lang="en-US" sz="1400" b="1" dirty="0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</a:t>
            </a:r>
            <a:r>
              <a:rPr lang="en-US" sz="1400" b="1" dirty="0" err="1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400" b="1" dirty="0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$</a:t>
            </a:r>
            <a:r>
              <a:rPr lang="en-US" sz="1400" b="1" dirty="0" err="1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400" b="1" dirty="0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12	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# deallocate stack space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jr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$ra			# return to caller</a:t>
            </a:r>
            <a:endParaRPr lang="pt-BR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E85CC5F-99DD-48E4-9CD7-C9B185741544}"/>
              </a:ext>
            </a:extLst>
          </p:cNvPr>
          <p:cNvSpPr/>
          <p:nvPr/>
        </p:nvSpPr>
        <p:spPr>
          <a:xfrm>
            <a:off x="6467871" y="1928544"/>
            <a:ext cx="4427863" cy="114155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713A06A-8C8D-4B35-8F69-60C7582E523E}"/>
              </a:ext>
            </a:extLst>
          </p:cNvPr>
          <p:cNvSpPr/>
          <p:nvPr/>
        </p:nvSpPr>
        <p:spPr>
          <a:xfrm>
            <a:off x="6467871" y="4128062"/>
            <a:ext cx="4427863" cy="114155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CD5E2C-EC84-4DF9-B6E8-8F97AE93D50C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637645" y="2499323"/>
            <a:ext cx="830226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074371-A8A0-48E0-87A4-16F90BCD3AD9}"/>
              </a:ext>
            </a:extLst>
          </p:cNvPr>
          <p:cNvCxnSpPr>
            <a:cxnSpLocks/>
          </p:cNvCxnSpPr>
          <p:nvPr/>
        </p:nvCxnSpPr>
        <p:spPr>
          <a:xfrm flipV="1">
            <a:off x="5481979" y="4599698"/>
            <a:ext cx="985892" cy="1365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26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A922D-1A4D-45C8-8D22-92A4FC188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Register Value Overwriting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0DFF5-9116-45F8-BCA8-CF3383A75A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104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1EDD8-DA73-47E7-A587-FE106457627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45FA04-5CB6-48D6-9816-B9E6BCC2E096}"/>
              </a:ext>
            </a:extLst>
          </p:cNvPr>
          <p:cNvSpPr txBox="1">
            <a:spLocks/>
          </p:cNvSpPr>
          <p:nvPr/>
        </p:nvSpPr>
        <p:spPr>
          <a:xfrm>
            <a:off x="1115703" y="1641503"/>
            <a:ext cx="5258088" cy="4031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105508" tIns="52754" rIns="105508" bIns="52754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diffofsums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			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b="1" dirty="0" err="1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</a:t>
            </a:r>
            <a:r>
              <a:rPr lang="en-US" sz="1400" b="1" dirty="0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</a:t>
            </a:r>
            <a:r>
              <a:rPr lang="en-US" sz="1400" b="1" dirty="0" err="1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400" b="1" dirty="0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$</a:t>
            </a:r>
            <a:r>
              <a:rPr lang="en-US" sz="1400" b="1" dirty="0" err="1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400" b="1" dirty="0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-12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# make space on stack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	# to store 3 registers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b="1" dirty="0" err="1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</a:t>
            </a:r>
            <a:r>
              <a:rPr lang="en-US" sz="1400" b="1" dirty="0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$s0, 8($</a:t>
            </a:r>
            <a:r>
              <a:rPr lang="en-US" sz="1400" b="1" dirty="0" err="1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400" b="1" dirty="0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	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# save $s0 on stack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b="1" dirty="0" err="1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</a:t>
            </a:r>
            <a:r>
              <a:rPr lang="en-US" sz="1400" b="1" dirty="0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$t0, 4($</a:t>
            </a:r>
            <a:r>
              <a:rPr lang="en-US" sz="1400" b="1" dirty="0" err="1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400" b="1" dirty="0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	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# save $t0 on stack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b="1" dirty="0" err="1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</a:t>
            </a:r>
            <a:r>
              <a:rPr lang="en-US" sz="1400" b="1" dirty="0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$t1, 0($</a:t>
            </a:r>
            <a:r>
              <a:rPr lang="en-US" sz="1400" b="1" dirty="0" err="1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400" b="1" dirty="0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	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# save $t1 on stack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add	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$t0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$a0, $a1		# $t0 = f + g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add	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$t1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$a2, $a3		# $t1 = h + I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sub	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$s0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$t0, $t1		# result = (f + g) – (h +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add	$v0, $s0, $0		# put return value in $v0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b="1" dirty="0" err="1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lw</a:t>
            </a:r>
            <a:r>
              <a:rPr lang="en-US" sz="1400" b="1" dirty="0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$t1, 0($</a:t>
            </a:r>
            <a:r>
              <a:rPr lang="en-US" sz="1400" b="1" dirty="0" err="1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400" b="1" dirty="0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	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# restore $t1 from stack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b="1" dirty="0" err="1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lw</a:t>
            </a:r>
            <a:r>
              <a:rPr lang="en-US" sz="1400" b="1" dirty="0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$t0, 4($</a:t>
            </a:r>
            <a:r>
              <a:rPr lang="en-US" sz="1400" b="1" dirty="0" err="1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400" b="1" dirty="0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	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# restore $t0 from stack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b="1" dirty="0" err="1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lw</a:t>
            </a:r>
            <a:r>
              <a:rPr lang="en-US" sz="1400" b="1" dirty="0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$s0, 8($</a:t>
            </a:r>
            <a:r>
              <a:rPr lang="en-US" sz="1400" b="1" dirty="0" err="1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400" b="1" dirty="0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	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# restore $s0 from stack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b="1" dirty="0" err="1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</a:t>
            </a:r>
            <a:r>
              <a:rPr lang="en-US" sz="1400" b="1" dirty="0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</a:t>
            </a:r>
            <a:r>
              <a:rPr lang="en-US" sz="1400" b="1" dirty="0" err="1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400" b="1" dirty="0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$</a:t>
            </a:r>
            <a:r>
              <a:rPr lang="en-US" sz="1400" b="1" dirty="0" err="1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400" b="1" dirty="0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12	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# deallocate stack space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jr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$ra			# return to caller</a:t>
            </a:r>
            <a:endParaRPr lang="pt-BR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8" descr="f02-13-P374493">
            <a:extLst>
              <a:ext uri="{FF2B5EF4-FFF2-40B4-BE49-F238E27FC236}">
                <a16:creationId xmlns:a16="http://schemas.microsoft.com/office/drawing/2014/main" id="{5512E22B-25B1-415F-83DA-FB485B6302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6"/>
          <a:stretch/>
        </p:blipFill>
        <p:spPr bwMode="auto">
          <a:xfrm>
            <a:off x="8962848" y="1365832"/>
            <a:ext cx="2188957" cy="3432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11C04FBC-2514-4344-8878-F39F53CC24D8}"/>
              </a:ext>
            </a:extLst>
          </p:cNvPr>
          <p:cNvCxnSpPr/>
          <p:nvPr/>
        </p:nvCxnSpPr>
        <p:spPr>
          <a:xfrm rot="5400000" flipH="1" flipV="1">
            <a:off x="9334989" y="4805275"/>
            <a:ext cx="1198215" cy="1184368"/>
          </a:xfrm>
          <a:prstGeom prst="curvedConnector3">
            <a:avLst>
              <a:gd name="adj1" fmla="val -3187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ED5AAD1-925D-4C11-9BA3-71D1B096FDD2}"/>
              </a:ext>
            </a:extLst>
          </p:cNvPr>
          <p:cNvSpPr/>
          <p:nvPr/>
        </p:nvSpPr>
        <p:spPr>
          <a:xfrm>
            <a:off x="9006712" y="3894075"/>
            <a:ext cx="2136106" cy="26925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00" b="1" dirty="0">
                <a:solidFill>
                  <a:prstClr val="black"/>
                </a:solidFill>
                <a:latin typeface="Calibri"/>
              </a:rPr>
              <a:t>Compiled machine code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B872CCA-E91D-41D0-BCC9-09E68F0739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313" y="5331303"/>
            <a:ext cx="1295565" cy="971673"/>
          </a:xfrm>
          <a:prstGeom prst="rect">
            <a:avLst/>
          </a:prstGeom>
        </p:spPr>
      </p:pic>
      <p:sp>
        <p:nvSpPr>
          <p:cNvPr id="28" name="AutoShape 38">
            <a:extLst>
              <a:ext uri="{FF2B5EF4-FFF2-40B4-BE49-F238E27FC236}">
                <a16:creationId xmlns:a16="http://schemas.microsoft.com/office/drawing/2014/main" id="{97BAF066-1865-4FE4-9882-3D374F5FC9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6782" y="5732039"/>
            <a:ext cx="533400" cy="257175"/>
          </a:xfrm>
          <a:prstGeom prst="leftRightArrow">
            <a:avLst>
              <a:gd name="adj1" fmla="val 50000"/>
              <a:gd name="adj2" fmla="val 41481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527517" eaLnBrk="1" hangingPunct="1"/>
            <a:endParaRPr lang="en-US" altLang="en-US" sz="1600">
              <a:solidFill>
                <a:prstClr val="black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74ACA6-309F-4237-843D-585BA4BEF859}"/>
              </a:ext>
            </a:extLst>
          </p:cNvPr>
          <p:cNvSpPr/>
          <p:nvPr/>
        </p:nvSpPr>
        <p:spPr>
          <a:xfrm>
            <a:off x="6795563" y="2649160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…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EFEFCE2-96B3-403C-B57E-DAA9FDC271B0}"/>
              </a:ext>
            </a:extLst>
          </p:cNvPr>
          <p:cNvSpPr/>
          <p:nvPr/>
        </p:nvSpPr>
        <p:spPr>
          <a:xfrm>
            <a:off x="6795563" y="2970272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$t0 (10)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F5581A-D31A-4F96-9AFA-155F52EDC2A8}"/>
              </a:ext>
            </a:extLst>
          </p:cNvPr>
          <p:cNvSpPr/>
          <p:nvPr/>
        </p:nvSpPr>
        <p:spPr>
          <a:xfrm>
            <a:off x="6795561" y="3294469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$t1 (2)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CC89E7-D08E-4D01-9CC6-5DFD29457A2C}"/>
              </a:ext>
            </a:extLst>
          </p:cNvPr>
          <p:cNvSpPr/>
          <p:nvPr/>
        </p:nvSpPr>
        <p:spPr>
          <a:xfrm>
            <a:off x="6796523" y="3610289"/>
            <a:ext cx="1307378" cy="325190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…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BE2EB83-6EE7-4CE1-9E09-B6ACB2B99B84}"/>
              </a:ext>
            </a:extLst>
          </p:cNvPr>
          <p:cNvSpPr/>
          <p:nvPr/>
        </p:nvSpPr>
        <p:spPr>
          <a:xfrm>
            <a:off x="6796523" y="4623960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$ra</a:t>
            </a:r>
          </a:p>
        </p:txBody>
      </p: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7F6DF7F0-D874-43C9-99D0-1A9FC0AB413F}"/>
              </a:ext>
            </a:extLst>
          </p:cNvPr>
          <p:cNvCxnSpPr>
            <a:cxnSpLocks/>
            <a:endCxn id="33" idx="2"/>
          </p:cNvCxnSpPr>
          <p:nvPr/>
        </p:nvCxnSpPr>
        <p:spPr>
          <a:xfrm rot="5400000" flipH="1" flipV="1">
            <a:off x="7171542" y="5199844"/>
            <a:ext cx="556379" cy="962"/>
          </a:xfrm>
          <a:prstGeom prst="curvedConnector3">
            <a:avLst>
              <a:gd name="adj1" fmla="val 50000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A206916-4366-4677-AA24-13B3E63781E1}"/>
              </a:ext>
            </a:extLst>
          </p:cNvPr>
          <p:cNvSpPr txBox="1"/>
          <p:nvPr/>
        </p:nvSpPr>
        <p:spPr>
          <a:xfrm>
            <a:off x="6722810" y="2232275"/>
            <a:ext cx="1494961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Calibri"/>
              </a:rPr>
              <a:t>Register File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EAE4340-4D10-4BE5-8471-A615D95256EA}"/>
              </a:ext>
            </a:extLst>
          </p:cNvPr>
          <p:cNvSpPr/>
          <p:nvPr/>
        </p:nvSpPr>
        <p:spPr>
          <a:xfrm>
            <a:off x="6793208" y="3952789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$s0 (9)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E87BB8B-8B38-4CE5-8A1A-380182516DC1}"/>
              </a:ext>
            </a:extLst>
          </p:cNvPr>
          <p:cNvGrpSpPr/>
          <p:nvPr/>
        </p:nvGrpSpPr>
        <p:grpSpPr>
          <a:xfrm>
            <a:off x="6909629" y="1281597"/>
            <a:ext cx="1535581" cy="837922"/>
            <a:chOff x="5277144" y="1110717"/>
            <a:chExt cx="1330837" cy="726199"/>
          </a:xfrm>
        </p:grpSpPr>
        <p:sp>
          <p:nvSpPr>
            <p:cNvPr id="37" name="Left Brace 36">
              <a:extLst>
                <a:ext uri="{FF2B5EF4-FFF2-40B4-BE49-F238E27FC236}">
                  <a16:creationId xmlns:a16="http://schemas.microsoft.com/office/drawing/2014/main" id="{919DF0CF-3375-43D9-A9CC-BA704696745B}"/>
                </a:ext>
              </a:extLst>
            </p:cNvPr>
            <p:cNvSpPr/>
            <p:nvPr/>
          </p:nvSpPr>
          <p:spPr>
            <a:xfrm>
              <a:off x="6389320" y="1359158"/>
              <a:ext cx="218661" cy="422909"/>
            </a:xfrm>
            <a:prstGeom prst="leftBrace">
              <a:avLst>
                <a:gd name="adj1" fmla="val 49183"/>
                <a:gd name="adj2" fmla="val 50000"/>
              </a:avLst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527517"/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7A342D4-8AA1-4948-8788-14502EE98E46}"/>
                </a:ext>
              </a:extLst>
            </p:cNvPr>
            <p:cNvSpPr txBox="1"/>
            <p:nvPr/>
          </p:nvSpPr>
          <p:spPr>
            <a:xfrm>
              <a:off x="5277144" y="1110717"/>
              <a:ext cx="1161708" cy="7261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527517"/>
              <a:r>
                <a:rPr lang="en-US" sz="1600" dirty="0">
                  <a:solidFill>
                    <a:srgbClr val="0070C0"/>
                  </a:solidFill>
                  <a:latin typeface="Calibri"/>
                </a:rPr>
                <a:t>Stack region </a:t>
              </a:r>
            </a:p>
            <a:p>
              <a:pPr defTabSz="527517"/>
              <a:r>
                <a:rPr lang="en-US" sz="1600" dirty="0">
                  <a:solidFill>
                    <a:srgbClr val="0070C0"/>
                  </a:solidFill>
                  <a:latin typeface="Calibri"/>
                </a:rPr>
                <a:t>allocation for </a:t>
              </a:r>
            </a:p>
            <a:p>
              <a:pPr defTabSz="527517"/>
              <a:r>
                <a:rPr lang="en-US" sz="1600" dirty="0" err="1">
                  <a:solidFill>
                    <a:srgbClr val="0070C0"/>
                  </a:solidFill>
                  <a:latin typeface="Calibri"/>
                </a:rPr>
                <a:t>diffofsums</a:t>
              </a:r>
              <a:endParaRPr lang="en-US" sz="1600" dirty="0">
                <a:solidFill>
                  <a:srgbClr val="0070C0"/>
                </a:solidFill>
                <a:latin typeface="Calibri"/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9E285CA7-106E-4D63-8F35-F696DC15A46B}"/>
              </a:ext>
            </a:extLst>
          </p:cNvPr>
          <p:cNvSpPr/>
          <p:nvPr/>
        </p:nvSpPr>
        <p:spPr>
          <a:xfrm>
            <a:off x="9025114" y="1415602"/>
            <a:ext cx="2105436" cy="13949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00" b="1" dirty="0">
                <a:solidFill>
                  <a:prstClr val="black"/>
                </a:solidFill>
                <a:latin typeface="Calibri"/>
              </a:rPr>
              <a:t> …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4087A5D-6A7C-4304-8587-15596BFE6D10}"/>
              </a:ext>
            </a:extLst>
          </p:cNvPr>
          <p:cNvSpPr/>
          <p:nvPr/>
        </p:nvSpPr>
        <p:spPr>
          <a:xfrm>
            <a:off x="9025115" y="1568260"/>
            <a:ext cx="2105436" cy="13949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10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9DA179-ACB9-4FDE-B831-31D787A17EEB}"/>
              </a:ext>
            </a:extLst>
          </p:cNvPr>
          <p:cNvSpPr/>
          <p:nvPr/>
        </p:nvSpPr>
        <p:spPr>
          <a:xfrm>
            <a:off x="9025114" y="1718789"/>
            <a:ext cx="2105436" cy="13949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10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2FA6058-B1CC-40F1-92C5-427659824664}"/>
              </a:ext>
            </a:extLst>
          </p:cNvPr>
          <p:cNvSpPr/>
          <p:nvPr/>
        </p:nvSpPr>
        <p:spPr>
          <a:xfrm>
            <a:off x="6796524" y="4280381"/>
            <a:ext cx="1307378" cy="325190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…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F527E93-CD6B-480F-9D0B-AF1F24AED8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958"/>
          <a:stretch/>
        </p:blipFill>
        <p:spPr>
          <a:xfrm rot="18913154">
            <a:off x="8223529" y="5573798"/>
            <a:ext cx="1888427" cy="494523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A9E2D70C-0177-4EFE-B7E6-C6A8B353C19B}"/>
              </a:ext>
            </a:extLst>
          </p:cNvPr>
          <p:cNvSpPr/>
          <p:nvPr/>
        </p:nvSpPr>
        <p:spPr>
          <a:xfrm>
            <a:off x="9024009" y="1876737"/>
            <a:ext cx="2105436" cy="13949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1000" b="1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0D922EE-D21C-4665-BF91-F761705C09CA}"/>
              </a:ext>
            </a:extLst>
          </p:cNvPr>
          <p:cNvGrpSpPr/>
          <p:nvPr/>
        </p:nvGrpSpPr>
        <p:grpSpPr>
          <a:xfrm>
            <a:off x="8366184" y="1310377"/>
            <a:ext cx="590685" cy="307777"/>
            <a:chOff x="6539492" y="1135660"/>
            <a:chExt cx="511927" cy="26674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E174D64-AA4F-4B54-AF1A-1EFAB976A865}"/>
                </a:ext>
              </a:extLst>
            </p:cNvPr>
            <p:cNvSpPr txBox="1"/>
            <p:nvPr/>
          </p:nvSpPr>
          <p:spPr>
            <a:xfrm>
              <a:off x="6539492" y="1135660"/>
              <a:ext cx="385105" cy="266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527517"/>
              <a:r>
                <a:rPr lang="en-US" sz="1400" b="1" dirty="0">
                  <a:solidFill>
                    <a:srgbClr val="FF0000"/>
                  </a:solidFill>
                  <a:latin typeface="Calibri"/>
                </a:rPr>
                <a:t>$</a:t>
              </a:r>
              <a:r>
                <a:rPr lang="en-US" sz="1400" b="1" dirty="0" err="1">
                  <a:solidFill>
                    <a:srgbClr val="FF0000"/>
                  </a:solidFill>
                  <a:latin typeface="Calibri"/>
                </a:rPr>
                <a:t>sp</a:t>
              </a:r>
              <a:endParaRPr lang="en-US" sz="1400" b="1" dirty="0">
                <a:solidFill>
                  <a:srgbClr val="FF0000"/>
                </a:solidFill>
                <a:latin typeface="Calibri"/>
              </a:endParaRPr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4A74A172-72BC-4E1B-887F-C563CF3F1F53}"/>
                </a:ext>
              </a:extLst>
            </p:cNvPr>
            <p:cNvSpPr/>
            <p:nvPr/>
          </p:nvSpPr>
          <p:spPr>
            <a:xfrm>
              <a:off x="6883302" y="1246284"/>
              <a:ext cx="168117" cy="11287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27517"/>
              <a:endParaRPr lang="en-US" sz="2000">
                <a:solidFill>
                  <a:prstClr val="white"/>
                </a:solidFill>
                <a:latin typeface="Calibri"/>
              </a:endParaRPr>
            </a:p>
          </p:txBody>
        </p:sp>
      </p:grp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CC3911BD-CA04-4B0F-9B00-656FE043AB0B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 flipV="1">
            <a:off x="8102939" y="1946483"/>
            <a:ext cx="921069" cy="1497075"/>
          </a:xfrm>
          <a:prstGeom prst="curvedConnector3">
            <a:avLst>
              <a:gd name="adj1" fmla="val 50000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BB57BD8F-0ECD-4615-BB83-47D6C5209F8F}"/>
              </a:ext>
            </a:extLst>
          </p:cNvPr>
          <p:cNvCxnSpPr>
            <a:cxnSpLocks/>
            <a:stCxn id="30" idx="3"/>
            <a:endCxn id="41" idx="1"/>
          </p:cNvCxnSpPr>
          <p:nvPr/>
        </p:nvCxnSpPr>
        <p:spPr>
          <a:xfrm flipV="1">
            <a:off x="8102941" y="1788534"/>
            <a:ext cx="922173" cy="1330825"/>
          </a:xfrm>
          <a:prstGeom prst="curvedConnector3">
            <a:avLst>
              <a:gd name="adj1" fmla="val 50000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5EBD37F9-186A-4248-909A-F5D8A45D0FEC}"/>
              </a:ext>
            </a:extLst>
          </p:cNvPr>
          <p:cNvCxnSpPr>
            <a:cxnSpLocks/>
            <a:stCxn id="36" idx="3"/>
            <a:endCxn id="40" idx="1"/>
          </p:cNvCxnSpPr>
          <p:nvPr/>
        </p:nvCxnSpPr>
        <p:spPr>
          <a:xfrm flipV="1">
            <a:off x="8100585" y="1638005"/>
            <a:ext cx="924530" cy="2463872"/>
          </a:xfrm>
          <a:prstGeom prst="curvedConnector3">
            <a:avLst>
              <a:gd name="adj1" fmla="val 50000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8DD28D9A-5BD5-4C69-856D-3ABBBF336C67}"/>
              </a:ext>
            </a:extLst>
          </p:cNvPr>
          <p:cNvSpPr/>
          <p:nvPr/>
        </p:nvSpPr>
        <p:spPr>
          <a:xfrm>
            <a:off x="9027093" y="1571758"/>
            <a:ext cx="2105436" cy="13949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00" b="1" dirty="0">
                <a:solidFill>
                  <a:prstClr val="black"/>
                </a:solidFill>
                <a:latin typeface="Calibri"/>
              </a:rPr>
              <a:t>9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D66B082-FD50-4936-8BA3-5E2D94AAB01B}"/>
              </a:ext>
            </a:extLst>
          </p:cNvPr>
          <p:cNvSpPr/>
          <p:nvPr/>
        </p:nvSpPr>
        <p:spPr>
          <a:xfrm>
            <a:off x="9020426" y="1721847"/>
            <a:ext cx="2105436" cy="13949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00" b="1" dirty="0">
                <a:solidFill>
                  <a:prstClr val="black"/>
                </a:solidFill>
                <a:latin typeface="Calibri"/>
              </a:rPr>
              <a:t>10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337AECD-A2DE-4374-8962-A984676D2E30}"/>
              </a:ext>
            </a:extLst>
          </p:cNvPr>
          <p:cNvSpPr/>
          <p:nvPr/>
        </p:nvSpPr>
        <p:spPr>
          <a:xfrm>
            <a:off x="9027591" y="1879043"/>
            <a:ext cx="2105436" cy="13949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00" b="1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951CA0A-7AD3-4DE6-8BC9-B91A07F7FD61}"/>
              </a:ext>
            </a:extLst>
          </p:cNvPr>
          <p:cNvSpPr/>
          <p:nvPr/>
        </p:nvSpPr>
        <p:spPr>
          <a:xfrm>
            <a:off x="6799438" y="2973081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$t0 (</a:t>
            </a:r>
            <a:r>
              <a:rPr lang="en-US" sz="2000" dirty="0">
                <a:solidFill>
                  <a:srgbClr val="FF0000"/>
                </a:solidFill>
                <a:latin typeface="Calibri"/>
              </a:rPr>
              <a:t>5</a:t>
            </a:r>
            <a:r>
              <a:rPr lang="en-US" sz="2000" dirty="0">
                <a:solidFill>
                  <a:prstClr val="white"/>
                </a:solidFill>
                <a:latin typeface="Calibri"/>
              </a:rPr>
              <a:t>)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267CA52-38D1-486D-9F48-1BAE84FE5D9E}"/>
              </a:ext>
            </a:extLst>
          </p:cNvPr>
          <p:cNvSpPr/>
          <p:nvPr/>
        </p:nvSpPr>
        <p:spPr>
          <a:xfrm>
            <a:off x="6798876" y="3289986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$t1 (</a:t>
            </a:r>
            <a:r>
              <a:rPr lang="en-US" sz="2000" dirty="0">
                <a:solidFill>
                  <a:srgbClr val="FF0000"/>
                </a:solidFill>
                <a:latin typeface="Calibri"/>
              </a:rPr>
              <a:t>9</a:t>
            </a:r>
            <a:r>
              <a:rPr lang="en-US" sz="2000" dirty="0">
                <a:solidFill>
                  <a:prstClr val="white"/>
                </a:solidFill>
                <a:latin typeface="Calibri"/>
              </a:rPr>
              <a:t>)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C501241-7CB9-4F8A-8516-7963AF1E5FAD}"/>
              </a:ext>
            </a:extLst>
          </p:cNvPr>
          <p:cNvSpPr/>
          <p:nvPr/>
        </p:nvSpPr>
        <p:spPr>
          <a:xfrm>
            <a:off x="6796250" y="3964363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$s0 (</a:t>
            </a:r>
            <a:r>
              <a:rPr lang="en-US" sz="2000" dirty="0">
                <a:solidFill>
                  <a:srgbClr val="FF0000"/>
                </a:solidFill>
                <a:latin typeface="Calibri"/>
              </a:rPr>
              <a:t>-4</a:t>
            </a:r>
            <a:r>
              <a:rPr lang="en-US" sz="2000" dirty="0">
                <a:solidFill>
                  <a:prstClr val="white"/>
                </a:solidFill>
                <a:latin typeface="Calibri"/>
              </a:rPr>
              <a:t>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FE505AF-74ED-412E-91D2-78A1784731CD}"/>
              </a:ext>
            </a:extLst>
          </p:cNvPr>
          <p:cNvSpPr txBox="1"/>
          <p:nvPr/>
        </p:nvSpPr>
        <p:spPr>
          <a:xfrm>
            <a:off x="3429193" y="976142"/>
            <a:ext cx="33406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00" b="1" dirty="0">
                <a:solidFill>
                  <a:srgbClr val="FF0000"/>
                </a:solidFill>
                <a:latin typeface="Calibri"/>
              </a:rPr>
              <a:t>After computations </a:t>
            </a:r>
          </a:p>
          <a:p>
            <a:pPr defTabSz="527517"/>
            <a:r>
              <a:rPr lang="en-US" sz="1600" b="1" dirty="0">
                <a:solidFill>
                  <a:srgbClr val="FF0000"/>
                </a:solidFill>
                <a:latin typeface="Calibri"/>
              </a:rPr>
              <a:t>in the function, registers are updated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F9CB82E-6B83-432E-B089-7B3002A75D6C}"/>
              </a:ext>
            </a:extLst>
          </p:cNvPr>
          <p:cNvCxnSpPr>
            <a:cxnSpLocks/>
          </p:cNvCxnSpPr>
          <p:nvPr/>
        </p:nvCxnSpPr>
        <p:spPr>
          <a:xfrm>
            <a:off x="6404415" y="1571758"/>
            <a:ext cx="308913" cy="15768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59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-0.00222 0.0696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A922D-1A4D-45C8-8D22-92A4FC188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Register Value Overwriting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0DFF5-9116-45F8-BCA8-CF3383A75A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105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0DEB0-BB07-450E-A67B-4428EEEB8FB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45FA04-5CB6-48D6-9816-B9E6BCC2E096}"/>
              </a:ext>
            </a:extLst>
          </p:cNvPr>
          <p:cNvSpPr txBox="1">
            <a:spLocks/>
          </p:cNvSpPr>
          <p:nvPr/>
        </p:nvSpPr>
        <p:spPr>
          <a:xfrm>
            <a:off x="1115703" y="1641503"/>
            <a:ext cx="5258088" cy="4031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105508" tIns="52754" rIns="105508" bIns="52754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diffofsums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			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b="1" dirty="0" err="1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</a:t>
            </a:r>
            <a:r>
              <a:rPr lang="en-US" sz="1400" b="1" dirty="0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</a:t>
            </a:r>
            <a:r>
              <a:rPr lang="en-US" sz="1400" b="1" dirty="0" err="1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400" b="1" dirty="0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$</a:t>
            </a:r>
            <a:r>
              <a:rPr lang="en-US" sz="1400" b="1" dirty="0" err="1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400" b="1" dirty="0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-12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# make space on stack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	# to store 3 registers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b="1" dirty="0" err="1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</a:t>
            </a:r>
            <a:r>
              <a:rPr lang="en-US" sz="1400" b="1" dirty="0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$s0, 8($</a:t>
            </a:r>
            <a:r>
              <a:rPr lang="en-US" sz="1400" b="1" dirty="0" err="1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400" b="1" dirty="0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	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# save $s0 on stack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b="1" dirty="0" err="1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</a:t>
            </a:r>
            <a:r>
              <a:rPr lang="en-US" sz="1400" b="1" dirty="0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$t0, 4($</a:t>
            </a:r>
            <a:r>
              <a:rPr lang="en-US" sz="1400" b="1" dirty="0" err="1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400" b="1" dirty="0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	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# save $t0 on stack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b="1" dirty="0" err="1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</a:t>
            </a:r>
            <a:r>
              <a:rPr lang="en-US" sz="1400" b="1" dirty="0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$t1, 0($</a:t>
            </a:r>
            <a:r>
              <a:rPr lang="en-US" sz="1400" b="1" dirty="0" err="1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400" b="1" dirty="0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	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# save $t1 on stack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add	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$t0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$a0, $a1		# $t0 = f + g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add	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$t1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$a2, $a3		# $t1 = h + I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sub	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$s0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$t0, $t1		# result = (f + g) – (h +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add	$v0, $s0, $0		# put return value in $v0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b="1" dirty="0" err="1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lw</a:t>
            </a:r>
            <a:r>
              <a:rPr lang="en-US" sz="1400" b="1" dirty="0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$t1, 0($</a:t>
            </a:r>
            <a:r>
              <a:rPr lang="en-US" sz="1400" b="1" dirty="0" err="1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400" b="1" dirty="0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	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# restore $t1 from stack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b="1" dirty="0" err="1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lw</a:t>
            </a:r>
            <a:r>
              <a:rPr lang="en-US" sz="1400" b="1" dirty="0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$t0, 4($</a:t>
            </a:r>
            <a:r>
              <a:rPr lang="en-US" sz="1400" b="1" dirty="0" err="1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400" b="1" dirty="0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	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# restore $t0 from stack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b="1" dirty="0" err="1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lw</a:t>
            </a:r>
            <a:r>
              <a:rPr lang="en-US" sz="1400" b="1" dirty="0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$s0, 8($</a:t>
            </a:r>
            <a:r>
              <a:rPr lang="en-US" sz="1400" b="1" dirty="0" err="1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400" b="1" dirty="0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	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# restore $s0 from stack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b="1" dirty="0" err="1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</a:t>
            </a:r>
            <a:r>
              <a:rPr lang="en-US" sz="1400" b="1" dirty="0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</a:t>
            </a:r>
            <a:r>
              <a:rPr lang="en-US" sz="1400" b="1" dirty="0" err="1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400" b="1" dirty="0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$</a:t>
            </a:r>
            <a:r>
              <a:rPr lang="en-US" sz="1400" b="1" dirty="0" err="1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400" b="1" dirty="0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12	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# deallocate stack space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jr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$ra			# return to caller</a:t>
            </a:r>
            <a:endParaRPr lang="pt-BR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8" descr="f02-13-P374493">
            <a:extLst>
              <a:ext uri="{FF2B5EF4-FFF2-40B4-BE49-F238E27FC236}">
                <a16:creationId xmlns:a16="http://schemas.microsoft.com/office/drawing/2014/main" id="{5512E22B-25B1-415F-83DA-FB485B6302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6"/>
          <a:stretch/>
        </p:blipFill>
        <p:spPr bwMode="auto">
          <a:xfrm>
            <a:off x="8962848" y="1365832"/>
            <a:ext cx="2188957" cy="3432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11C04FBC-2514-4344-8878-F39F53CC24D8}"/>
              </a:ext>
            </a:extLst>
          </p:cNvPr>
          <p:cNvCxnSpPr/>
          <p:nvPr/>
        </p:nvCxnSpPr>
        <p:spPr>
          <a:xfrm rot="5400000" flipH="1" flipV="1">
            <a:off x="9334989" y="4805275"/>
            <a:ext cx="1198215" cy="1184368"/>
          </a:xfrm>
          <a:prstGeom prst="curvedConnector3">
            <a:avLst>
              <a:gd name="adj1" fmla="val -3187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ED5AAD1-925D-4C11-9BA3-71D1B096FDD2}"/>
              </a:ext>
            </a:extLst>
          </p:cNvPr>
          <p:cNvSpPr/>
          <p:nvPr/>
        </p:nvSpPr>
        <p:spPr>
          <a:xfrm>
            <a:off x="9006712" y="3894075"/>
            <a:ext cx="2136106" cy="26925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00" b="1" dirty="0">
                <a:solidFill>
                  <a:prstClr val="black"/>
                </a:solidFill>
                <a:latin typeface="Calibri"/>
              </a:rPr>
              <a:t>Compiled machine code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B872CCA-E91D-41D0-BCC9-09E68F0739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313" y="5331303"/>
            <a:ext cx="1295565" cy="971673"/>
          </a:xfrm>
          <a:prstGeom prst="rect">
            <a:avLst/>
          </a:prstGeom>
        </p:spPr>
      </p:pic>
      <p:sp>
        <p:nvSpPr>
          <p:cNvPr id="28" name="AutoShape 38">
            <a:extLst>
              <a:ext uri="{FF2B5EF4-FFF2-40B4-BE49-F238E27FC236}">
                <a16:creationId xmlns:a16="http://schemas.microsoft.com/office/drawing/2014/main" id="{97BAF066-1865-4FE4-9882-3D374F5FC9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6782" y="5732039"/>
            <a:ext cx="533400" cy="257175"/>
          </a:xfrm>
          <a:prstGeom prst="leftRightArrow">
            <a:avLst>
              <a:gd name="adj1" fmla="val 50000"/>
              <a:gd name="adj2" fmla="val 41481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527517" eaLnBrk="1" hangingPunct="1"/>
            <a:endParaRPr lang="en-US" altLang="en-US" sz="1600">
              <a:solidFill>
                <a:prstClr val="black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74ACA6-309F-4237-843D-585BA4BEF859}"/>
              </a:ext>
            </a:extLst>
          </p:cNvPr>
          <p:cNvSpPr/>
          <p:nvPr/>
        </p:nvSpPr>
        <p:spPr>
          <a:xfrm>
            <a:off x="6795563" y="2649160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…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EFEFCE2-96B3-403C-B57E-DAA9FDC271B0}"/>
              </a:ext>
            </a:extLst>
          </p:cNvPr>
          <p:cNvSpPr/>
          <p:nvPr/>
        </p:nvSpPr>
        <p:spPr>
          <a:xfrm>
            <a:off x="6795563" y="2970272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$t0 (10)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F5581A-D31A-4F96-9AFA-155F52EDC2A8}"/>
              </a:ext>
            </a:extLst>
          </p:cNvPr>
          <p:cNvSpPr/>
          <p:nvPr/>
        </p:nvSpPr>
        <p:spPr>
          <a:xfrm>
            <a:off x="6795561" y="3294469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$t1 (2)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CC89E7-D08E-4D01-9CC6-5DFD29457A2C}"/>
              </a:ext>
            </a:extLst>
          </p:cNvPr>
          <p:cNvSpPr/>
          <p:nvPr/>
        </p:nvSpPr>
        <p:spPr>
          <a:xfrm>
            <a:off x="6796523" y="3610289"/>
            <a:ext cx="1307378" cy="325190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…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BE2EB83-6EE7-4CE1-9E09-B6ACB2B99B84}"/>
              </a:ext>
            </a:extLst>
          </p:cNvPr>
          <p:cNvSpPr/>
          <p:nvPr/>
        </p:nvSpPr>
        <p:spPr>
          <a:xfrm>
            <a:off x="6796523" y="4623960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$ra</a:t>
            </a:r>
          </a:p>
        </p:txBody>
      </p: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7F6DF7F0-D874-43C9-99D0-1A9FC0AB413F}"/>
              </a:ext>
            </a:extLst>
          </p:cNvPr>
          <p:cNvCxnSpPr>
            <a:cxnSpLocks/>
            <a:endCxn id="33" idx="2"/>
          </p:cNvCxnSpPr>
          <p:nvPr/>
        </p:nvCxnSpPr>
        <p:spPr>
          <a:xfrm rot="5400000" flipH="1" flipV="1">
            <a:off x="7171542" y="5199844"/>
            <a:ext cx="556379" cy="962"/>
          </a:xfrm>
          <a:prstGeom prst="curvedConnector3">
            <a:avLst>
              <a:gd name="adj1" fmla="val 50000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A206916-4366-4677-AA24-13B3E63781E1}"/>
              </a:ext>
            </a:extLst>
          </p:cNvPr>
          <p:cNvSpPr txBox="1"/>
          <p:nvPr/>
        </p:nvSpPr>
        <p:spPr>
          <a:xfrm>
            <a:off x="6727170" y="2233622"/>
            <a:ext cx="1494961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Calibri"/>
              </a:rPr>
              <a:t>Register File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EAE4340-4D10-4BE5-8471-A615D95256EA}"/>
              </a:ext>
            </a:extLst>
          </p:cNvPr>
          <p:cNvSpPr/>
          <p:nvPr/>
        </p:nvSpPr>
        <p:spPr>
          <a:xfrm>
            <a:off x="6793208" y="3952789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$s0 (9)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E87BB8B-8B38-4CE5-8A1A-380182516DC1}"/>
              </a:ext>
            </a:extLst>
          </p:cNvPr>
          <p:cNvGrpSpPr/>
          <p:nvPr/>
        </p:nvGrpSpPr>
        <p:grpSpPr>
          <a:xfrm>
            <a:off x="6909629" y="1281597"/>
            <a:ext cx="1535581" cy="837922"/>
            <a:chOff x="5277144" y="1110717"/>
            <a:chExt cx="1330837" cy="726199"/>
          </a:xfrm>
        </p:grpSpPr>
        <p:sp>
          <p:nvSpPr>
            <p:cNvPr id="37" name="Left Brace 36">
              <a:extLst>
                <a:ext uri="{FF2B5EF4-FFF2-40B4-BE49-F238E27FC236}">
                  <a16:creationId xmlns:a16="http://schemas.microsoft.com/office/drawing/2014/main" id="{919DF0CF-3375-43D9-A9CC-BA704696745B}"/>
                </a:ext>
              </a:extLst>
            </p:cNvPr>
            <p:cNvSpPr/>
            <p:nvPr/>
          </p:nvSpPr>
          <p:spPr>
            <a:xfrm>
              <a:off x="6389320" y="1359158"/>
              <a:ext cx="218661" cy="422909"/>
            </a:xfrm>
            <a:prstGeom prst="leftBrace">
              <a:avLst>
                <a:gd name="adj1" fmla="val 49183"/>
                <a:gd name="adj2" fmla="val 50000"/>
              </a:avLst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527517"/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7A342D4-8AA1-4948-8788-14502EE98E46}"/>
                </a:ext>
              </a:extLst>
            </p:cNvPr>
            <p:cNvSpPr txBox="1"/>
            <p:nvPr/>
          </p:nvSpPr>
          <p:spPr>
            <a:xfrm>
              <a:off x="5277144" y="1110717"/>
              <a:ext cx="1161708" cy="7261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527517"/>
              <a:r>
                <a:rPr lang="en-US" sz="1600" dirty="0">
                  <a:solidFill>
                    <a:srgbClr val="0070C0"/>
                  </a:solidFill>
                  <a:latin typeface="Calibri"/>
                </a:rPr>
                <a:t>Stack region </a:t>
              </a:r>
            </a:p>
            <a:p>
              <a:pPr defTabSz="527517"/>
              <a:r>
                <a:rPr lang="en-US" sz="1600" dirty="0">
                  <a:solidFill>
                    <a:srgbClr val="0070C0"/>
                  </a:solidFill>
                  <a:latin typeface="Calibri"/>
                </a:rPr>
                <a:t>allocation for </a:t>
              </a:r>
            </a:p>
            <a:p>
              <a:pPr defTabSz="527517"/>
              <a:r>
                <a:rPr lang="en-US" sz="1600" dirty="0" err="1">
                  <a:solidFill>
                    <a:srgbClr val="0070C0"/>
                  </a:solidFill>
                  <a:latin typeface="Calibri"/>
                </a:rPr>
                <a:t>diffofsums</a:t>
              </a:r>
              <a:endParaRPr lang="en-US" sz="1600" dirty="0">
                <a:solidFill>
                  <a:srgbClr val="0070C0"/>
                </a:solidFill>
                <a:latin typeface="Calibri"/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9E285CA7-106E-4D63-8F35-F696DC15A46B}"/>
              </a:ext>
            </a:extLst>
          </p:cNvPr>
          <p:cNvSpPr/>
          <p:nvPr/>
        </p:nvSpPr>
        <p:spPr>
          <a:xfrm>
            <a:off x="9025114" y="1415602"/>
            <a:ext cx="2105436" cy="13949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00" b="1" dirty="0">
                <a:solidFill>
                  <a:prstClr val="black"/>
                </a:solidFill>
                <a:latin typeface="Calibri"/>
              </a:rPr>
              <a:t> …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4087A5D-6A7C-4304-8587-15596BFE6D10}"/>
              </a:ext>
            </a:extLst>
          </p:cNvPr>
          <p:cNvSpPr/>
          <p:nvPr/>
        </p:nvSpPr>
        <p:spPr>
          <a:xfrm>
            <a:off x="9025115" y="1568260"/>
            <a:ext cx="2105436" cy="13949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10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9DA179-ACB9-4FDE-B831-31D787A17EEB}"/>
              </a:ext>
            </a:extLst>
          </p:cNvPr>
          <p:cNvSpPr/>
          <p:nvPr/>
        </p:nvSpPr>
        <p:spPr>
          <a:xfrm>
            <a:off x="9025114" y="1718789"/>
            <a:ext cx="2105436" cy="13949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10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2FA6058-B1CC-40F1-92C5-427659824664}"/>
              </a:ext>
            </a:extLst>
          </p:cNvPr>
          <p:cNvSpPr/>
          <p:nvPr/>
        </p:nvSpPr>
        <p:spPr>
          <a:xfrm>
            <a:off x="6796524" y="4280381"/>
            <a:ext cx="1307378" cy="325190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…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F527E93-CD6B-480F-9D0B-AF1F24AED8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958"/>
          <a:stretch/>
        </p:blipFill>
        <p:spPr>
          <a:xfrm rot="18913154">
            <a:off x="8223529" y="5573798"/>
            <a:ext cx="1888427" cy="494523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A9E2D70C-0177-4EFE-B7E6-C6A8B353C19B}"/>
              </a:ext>
            </a:extLst>
          </p:cNvPr>
          <p:cNvSpPr/>
          <p:nvPr/>
        </p:nvSpPr>
        <p:spPr>
          <a:xfrm>
            <a:off x="9024009" y="1876737"/>
            <a:ext cx="2105436" cy="13949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1000" b="1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0D922EE-D21C-4665-BF91-F761705C09CA}"/>
              </a:ext>
            </a:extLst>
          </p:cNvPr>
          <p:cNvGrpSpPr/>
          <p:nvPr/>
        </p:nvGrpSpPr>
        <p:grpSpPr>
          <a:xfrm>
            <a:off x="8338600" y="1788293"/>
            <a:ext cx="590685" cy="307777"/>
            <a:chOff x="6539492" y="1135660"/>
            <a:chExt cx="511927" cy="26674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E174D64-AA4F-4B54-AF1A-1EFAB976A865}"/>
                </a:ext>
              </a:extLst>
            </p:cNvPr>
            <p:cNvSpPr txBox="1"/>
            <p:nvPr/>
          </p:nvSpPr>
          <p:spPr>
            <a:xfrm>
              <a:off x="6539492" y="1135660"/>
              <a:ext cx="385105" cy="266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527517"/>
              <a:r>
                <a:rPr lang="en-US" sz="1400" b="1" dirty="0">
                  <a:solidFill>
                    <a:srgbClr val="FF0000"/>
                  </a:solidFill>
                  <a:latin typeface="Calibri"/>
                </a:rPr>
                <a:t>$</a:t>
              </a:r>
              <a:r>
                <a:rPr lang="en-US" sz="1400" b="1" dirty="0" err="1">
                  <a:solidFill>
                    <a:srgbClr val="FF0000"/>
                  </a:solidFill>
                  <a:latin typeface="Calibri"/>
                </a:rPr>
                <a:t>sp</a:t>
              </a:r>
              <a:endParaRPr lang="en-US" sz="1400" b="1" dirty="0">
                <a:solidFill>
                  <a:srgbClr val="FF0000"/>
                </a:solidFill>
                <a:latin typeface="Calibri"/>
              </a:endParaRPr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4A74A172-72BC-4E1B-887F-C563CF3F1F53}"/>
                </a:ext>
              </a:extLst>
            </p:cNvPr>
            <p:cNvSpPr/>
            <p:nvPr/>
          </p:nvSpPr>
          <p:spPr>
            <a:xfrm>
              <a:off x="6883302" y="1246284"/>
              <a:ext cx="168117" cy="11287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27517"/>
              <a:endParaRPr lang="en-US" sz="2000">
                <a:solidFill>
                  <a:prstClr val="white"/>
                </a:solidFill>
                <a:latin typeface="Calibri"/>
              </a:endParaRPr>
            </a:p>
          </p:txBody>
        </p:sp>
      </p:grp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CC3911BD-CA04-4B0F-9B00-656FE043AB0B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 flipV="1">
            <a:off x="8102939" y="1946483"/>
            <a:ext cx="921069" cy="1497075"/>
          </a:xfrm>
          <a:prstGeom prst="curvedConnector3">
            <a:avLst>
              <a:gd name="adj1" fmla="val 50000"/>
            </a:avLst>
          </a:prstGeom>
          <a:ln>
            <a:headEnd type="triangl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BB57BD8F-0ECD-4615-BB83-47D6C5209F8F}"/>
              </a:ext>
            </a:extLst>
          </p:cNvPr>
          <p:cNvCxnSpPr>
            <a:cxnSpLocks/>
            <a:stCxn id="30" idx="3"/>
            <a:endCxn id="41" idx="1"/>
          </p:cNvCxnSpPr>
          <p:nvPr/>
        </p:nvCxnSpPr>
        <p:spPr>
          <a:xfrm flipV="1">
            <a:off x="8102941" y="1788534"/>
            <a:ext cx="922173" cy="1330825"/>
          </a:xfrm>
          <a:prstGeom prst="curvedConnector3">
            <a:avLst>
              <a:gd name="adj1" fmla="val 50000"/>
            </a:avLst>
          </a:prstGeom>
          <a:ln>
            <a:headEnd type="triangl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5EBD37F9-186A-4248-909A-F5D8A45D0FEC}"/>
              </a:ext>
            </a:extLst>
          </p:cNvPr>
          <p:cNvCxnSpPr>
            <a:cxnSpLocks/>
            <a:stCxn id="36" idx="3"/>
            <a:endCxn id="40" idx="1"/>
          </p:cNvCxnSpPr>
          <p:nvPr/>
        </p:nvCxnSpPr>
        <p:spPr>
          <a:xfrm flipV="1">
            <a:off x="8100585" y="1638005"/>
            <a:ext cx="924530" cy="2463872"/>
          </a:xfrm>
          <a:prstGeom prst="curvedConnector3">
            <a:avLst>
              <a:gd name="adj1" fmla="val 50000"/>
            </a:avLst>
          </a:prstGeom>
          <a:ln>
            <a:headEnd type="triangl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8DD28D9A-5BD5-4C69-856D-3ABBBF336C67}"/>
              </a:ext>
            </a:extLst>
          </p:cNvPr>
          <p:cNvSpPr/>
          <p:nvPr/>
        </p:nvSpPr>
        <p:spPr>
          <a:xfrm>
            <a:off x="9027093" y="1571758"/>
            <a:ext cx="2105436" cy="13949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00" b="1" dirty="0">
                <a:solidFill>
                  <a:prstClr val="black"/>
                </a:solidFill>
                <a:latin typeface="Calibri"/>
              </a:rPr>
              <a:t>9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D66B082-FD50-4936-8BA3-5E2D94AAB01B}"/>
              </a:ext>
            </a:extLst>
          </p:cNvPr>
          <p:cNvSpPr/>
          <p:nvPr/>
        </p:nvSpPr>
        <p:spPr>
          <a:xfrm>
            <a:off x="9020426" y="1721847"/>
            <a:ext cx="2105436" cy="13949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00" b="1" dirty="0">
                <a:solidFill>
                  <a:prstClr val="black"/>
                </a:solidFill>
                <a:latin typeface="Calibri"/>
              </a:rPr>
              <a:t>10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337AECD-A2DE-4374-8962-A984676D2E30}"/>
              </a:ext>
            </a:extLst>
          </p:cNvPr>
          <p:cNvSpPr/>
          <p:nvPr/>
        </p:nvSpPr>
        <p:spPr>
          <a:xfrm>
            <a:off x="9027591" y="1879043"/>
            <a:ext cx="2105436" cy="13949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00" b="1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951CA0A-7AD3-4DE6-8BC9-B91A07F7FD61}"/>
              </a:ext>
            </a:extLst>
          </p:cNvPr>
          <p:cNvSpPr/>
          <p:nvPr/>
        </p:nvSpPr>
        <p:spPr>
          <a:xfrm>
            <a:off x="6799438" y="2973081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$t0 (</a:t>
            </a:r>
            <a:r>
              <a:rPr lang="en-US" sz="2000" dirty="0">
                <a:solidFill>
                  <a:srgbClr val="FF0000"/>
                </a:solidFill>
                <a:latin typeface="Calibri"/>
              </a:rPr>
              <a:t>5</a:t>
            </a:r>
            <a:r>
              <a:rPr lang="en-US" sz="2000" dirty="0">
                <a:solidFill>
                  <a:prstClr val="white"/>
                </a:solidFill>
                <a:latin typeface="Calibri"/>
              </a:rPr>
              <a:t>)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267CA52-38D1-486D-9F48-1BAE84FE5D9E}"/>
              </a:ext>
            </a:extLst>
          </p:cNvPr>
          <p:cNvSpPr/>
          <p:nvPr/>
        </p:nvSpPr>
        <p:spPr>
          <a:xfrm>
            <a:off x="6798876" y="3289986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$t1 (</a:t>
            </a:r>
            <a:r>
              <a:rPr lang="en-US" sz="2000" dirty="0">
                <a:solidFill>
                  <a:srgbClr val="FF0000"/>
                </a:solidFill>
                <a:latin typeface="Calibri"/>
              </a:rPr>
              <a:t>9</a:t>
            </a:r>
            <a:r>
              <a:rPr lang="en-US" sz="2000" dirty="0">
                <a:solidFill>
                  <a:prstClr val="white"/>
                </a:solidFill>
                <a:latin typeface="Calibri"/>
              </a:rPr>
              <a:t>)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C501241-7CB9-4F8A-8516-7963AF1E5FAD}"/>
              </a:ext>
            </a:extLst>
          </p:cNvPr>
          <p:cNvSpPr/>
          <p:nvPr/>
        </p:nvSpPr>
        <p:spPr>
          <a:xfrm>
            <a:off x="6796250" y="3964363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$s0 (</a:t>
            </a:r>
            <a:r>
              <a:rPr lang="en-US" sz="2000" dirty="0">
                <a:solidFill>
                  <a:srgbClr val="FF0000"/>
                </a:solidFill>
                <a:latin typeface="Calibri"/>
              </a:rPr>
              <a:t>-4</a:t>
            </a:r>
            <a:r>
              <a:rPr lang="en-US" sz="2000" dirty="0">
                <a:solidFill>
                  <a:prstClr val="white"/>
                </a:solidFill>
                <a:latin typeface="Calibri"/>
              </a:rPr>
              <a:t>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FE505AF-74ED-412E-91D2-78A1784731CD}"/>
              </a:ext>
            </a:extLst>
          </p:cNvPr>
          <p:cNvSpPr txBox="1"/>
          <p:nvPr/>
        </p:nvSpPr>
        <p:spPr>
          <a:xfrm>
            <a:off x="4275484" y="1008519"/>
            <a:ext cx="2510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00" b="1" dirty="0">
                <a:solidFill>
                  <a:srgbClr val="FF0000"/>
                </a:solidFill>
                <a:latin typeface="Calibri"/>
              </a:rPr>
              <a:t>Before returning to Caller, </a:t>
            </a:r>
          </a:p>
          <a:p>
            <a:pPr defTabSz="527517"/>
            <a:r>
              <a:rPr lang="en-US" sz="1600" b="1" dirty="0">
                <a:solidFill>
                  <a:srgbClr val="FF0000"/>
                </a:solidFill>
                <a:latin typeface="Calibri"/>
              </a:rPr>
              <a:t>Register values are revoked</a:t>
            </a:r>
          </a:p>
        </p:txBody>
      </p:sp>
    </p:spTree>
    <p:extLst>
      <p:ext uri="{BB962C8B-B14F-4D97-AF65-F5344CB8AC3E}">
        <p14:creationId xmlns:p14="http://schemas.microsoft.com/office/powerpoint/2010/main" val="377924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1.85185E-6 L -0.00169 -0.06435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-3218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4" grpId="0" animBg="1"/>
      <p:bldP spid="65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A922D-1A4D-45C8-8D22-92A4FC188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Example: Nested Function Call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0DFF5-9116-45F8-BCA8-CF3383A75A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106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03B95-411C-4EB7-8991-BE6DC1BC670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45FA04-5CB6-48D6-9816-B9E6BCC2E096}"/>
              </a:ext>
            </a:extLst>
          </p:cNvPr>
          <p:cNvSpPr txBox="1">
            <a:spLocks/>
          </p:cNvSpPr>
          <p:nvPr/>
        </p:nvSpPr>
        <p:spPr>
          <a:xfrm>
            <a:off x="1115703" y="1641502"/>
            <a:ext cx="5258088" cy="466147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105508" tIns="52754" rIns="105508" bIns="52754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func1:			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$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-4		# make space on stack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	# to store $ra register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$ra, 0($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		# save $ra on stack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jal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func2			# jump to func2 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…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lw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$ra, 0($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		# restore $ra from stack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$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4		# deallocate stack space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jr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$ra			# return to caller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func2: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$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-8		# make space on stack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	# to store 2 registers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…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$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8		# deallocate stack space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jr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$ra			# return to func1 (caller)</a:t>
            </a:r>
          </a:p>
        </p:txBody>
      </p:sp>
      <p:pic>
        <p:nvPicPr>
          <p:cNvPr id="24" name="Picture 8" descr="f02-13-P374493">
            <a:extLst>
              <a:ext uri="{FF2B5EF4-FFF2-40B4-BE49-F238E27FC236}">
                <a16:creationId xmlns:a16="http://schemas.microsoft.com/office/drawing/2014/main" id="{5512E22B-25B1-415F-83DA-FB485B6302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6"/>
          <a:stretch/>
        </p:blipFill>
        <p:spPr bwMode="auto">
          <a:xfrm>
            <a:off x="8940487" y="1561485"/>
            <a:ext cx="2188957" cy="3432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ED5AAD1-925D-4C11-9BA3-71D1B096FDD2}"/>
              </a:ext>
            </a:extLst>
          </p:cNvPr>
          <p:cNvSpPr/>
          <p:nvPr/>
        </p:nvSpPr>
        <p:spPr>
          <a:xfrm>
            <a:off x="8984350" y="4089728"/>
            <a:ext cx="2136106" cy="26925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00" b="1" dirty="0">
                <a:solidFill>
                  <a:prstClr val="black"/>
                </a:solidFill>
                <a:latin typeface="Calibri"/>
              </a:rPr>
              <a:t>Compiled machine code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E285CA7-106E-4D63-8F35-F696DC15A46B}"/>
              </a:ext>
            </a:extLst>
          </p:cNvPr>
          <p:cNvSpPr/>
          <p:nvPr/>
        </p:nvSpPr>
        <p:spPr>
          <a:xfrm>
            <a:off x="9002752" y="1611255"/>
            <a:ext cx="2105436" cy="13949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00" b="1" dirty="0">
                <a:solidFill>
                  <a:prstClr val="black"/>
                </a:solidFill>
                <a:latin typeface="Calibri"/>
              </a:rPr>
              <a:t> …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4087A5D-6A7C-4304-8587-15596BFE6D10}"/>
              </a:ext>
            </a:extLst>
          </p:cNvPr>
          <p:cNvSpPr/>
          <p:nvPr/>
        </p:nvSpPr>
        <p:spPr>
          <a:xfrm>
            <a:off x="9002754" y="1763913"/>
            <a:ext cx="2105436" cy="13949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00" b="1" dirty="0">
                <a:solidFill>
                  <a:prstClr val="black"/>
                </a:solidFill>
                <a:latin typeface="Calibri"/>
              </a:rPr>
              <a:t>Used by func1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9DA179-ACB9-4FDE-B831-31D787A17EEB}"/>
              </a:ext>
            </a:extLst>
          </p:cNvPr>
          <p:cNvSpPr/>
          <p:nvPr/>
        </p:nvSpPr>
        <p:spPr>
          <a:xfrm>
            <a:off x="9002752" y="1914442"/>
            <a:ext cx="2105436" cy="13949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00" b="1" dirty="0">
                <a:solidFill>
                  <a:prstClr val="black"/>
                </a:solidFill>
                <a:latin typeface="Calibri"/>
              </a:rPr>
              <a:t>Used by func2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9E2D70C-0177-4EFE-B7E6-C6A8B353C19B}"/>
              </a:ext>
            </a:extLst>
          </p:cNvPr>
          <p:cNvSpPr/>
          <p:nvPr/>
        </p:nvSpPr>
        <p:spPr>
          <a:xfrm>
            <a:off x="9001647" y="2072390"/>
            <a:ext cx="2105436" cy="13949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00" b="1" dirty="0">
                <a:solidFill>
                  <a:prstClr val="black"/>
                </a:solidFill>
                <a:latin typeface="Calibri"/>
              </a:rPr>
              <a:t>Used by func2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20BD8DA-A9B2-4F68-951F-47B83FB5BA70}"/>
              </a:ext>
            </a:extLst>
          </p:cNvPr>
          <p:cNvGrpSpPr/>
          <p:nvPr/>
        </p:nvGrpSpPr>
        <p:grpSpPr>
          <a:xfrm>
            <a:off x="7317411" y="1503276"/>
            <a:ext cx="1591940" cy="307777"/>
            <a:chOff x="5671737" y="1154364"/>
            <a:chExt cx="1379682" cy="26674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C28D457-87A7-489C-94CA-91394E2E6792}"/>
                </a:ext>
              </a:extLst>
            </p:cNvPr>
            <p:cNvSpPr txBox="1"/>
            <p:nvPr/>
          </p:nvSpPr>
          <p:spPr>
            <a:xfrm>
              <a:off x="5671737" y="1154364"/>
              <a:ext cx="1235672" cy="266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527517"/>
              <a:r>
                <a:rPr lang="en-US" sz="1400" b="1" dirty="0">
                  <a:solidFill>
                    <a:srgbClr val="FF0000"/>
                  </a:solidFill>
                  <a:latin typeface="Calibri"/>
                </a:rPr>
                <a:t>$</a:t>
              </a:r>
              <a:r>
                <a:rPr lang="en-US" sz="1400" b="1" dirty="0" err="1">
                  <a:solidFill>
                    <a:srgbClr val="FF0000"/>
                  </a:solidFill>
                  <a:latin typeface="Calibri"/>
                </a:rPr>
                <a:t>sp</a:t>
              </a:r>
              <a:r>
                <a:rPr lang="en-US" sz="1400" b="1" dirty="0">
                  <a:solidFill>
                    <a:srgbClr val="FF0000"/>
                  </a:solidFill>
                  <a:latin typeface="Calibri"/>
                </a:rPr>
                <a:t> before func1</a:t>
              </a:r>
            </a:p>
          </p:txBody>
        </p:sp>
        <p:sp>
          <p:nvSpPr>
            <p:cNvPr id="52" name="Arrow: Right 51">
              <a:extLst>
                <a:ext uri="{FF2B5EF4-FFF2-40B4-BE49-F238E27FC236}">
                  <a16:creationId xmlns:a16="http://schemas.microsoft.com/office/drawing/2014/main" id="{DF9BF5DF-0904-486A-9463-566D59380185}"/>
                </a:ext>
              </a:extLst>
            </p:cNvPr>
            <p:cNvSpPr/>
            <p:nvPr/>
          </p:nvSpPr>
          <p:spPr>
            <a:xfrm>
              <a:off x="6883302" y="1246284"/>
              <a:ext cx="168117" cy="11287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27517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45CBF11-E21D-4390-A9E1-5686C34A50B8}"/>
              </a:ext>
            </a:extLst>
          </p:cNvPr>
          <p:cNvGrpSpPr/>
          <p:nvPr/>
        </p:nvGrpSpPr>
        <p:grpSpPr>
          <a:xfrm>
            <a:off x="7651167" y="1700572"/>
            <a:ext cx="1258187" cy="307777"/>
            <a:chOff x="5960990" y="1154364"/>
            <a:chExt cx="1090429" cy="26674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0E99976-5BBB-447A-A90E-6A54D11BBA70}"/>
                </a:ext>
              </a:extLst>
            </p:cNvPr>
            <p:cNvSpPr txBox="1"/>
            <p:nvPr/>
          </p:nvSpPr>
          <p:spPr>
            <a:xfrm>
              <a:off x="5960990" y="1154364"/>
              <a:ext cx="936646" cy="266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527517"/>
              <a:r>
                <a:rPr lang="en-US" sz="1400" b="1" dirty="0">
                  <a:solidFill>
                    <a:srgbClr val="FF0000"/>
                  </a:solidFill>
                  <a:latin typeface="Calibri"/>
                </a:rPr>
                <a:t>$</a:t>
              </a:r>
              <a:r>
                <a:rPr lang="en-US" sz="1400" b="1" dirty="0" err="1">
                  <a:solidFill>
                    <a:srgbClr val="FF0000"/>
                  </a:solidFill>
                  <a:latin typeface="Calibri"/>
                </a:rPr>
                <a:t>sp</a:t>
              </a:r>
              <a:r>
                <a:rPr lang="en-US" sz="1400" b="1" dirty="0">
                  <a:solidFill>
                    <a:srgbClr val="FF0000"/>
                  </a:solidFill>
                  <a:latin typeface="Calibri"/>
                </a:rPr>
                <a:t> in func1</a:t>
              </a:r>
            </a:p>
          </p:txBody>
        </p:sp>
        <p:sp>
          <p:nvSpPr>
            <p:cNvPr id="57" name="Arrow: Right 56">
              <a:extLst>
                <a:ext uri="{FF2B5EF4-FFF2-40B4-BE49-F238E27FC236}">
                  <a16:creationId xmlns:a16="http://schemas.microsoft.com/office/drawing/2014/main" id="{010FA6D2-1DE8-4C60-A96E-46ABAB083408}"/>
                </a:ext>
              </a:extLst>
            </p:cNvPr>
            <p:cNvSpPr/>
            <p:nvPr/>
          </p:nvSpPr>
          <p:spPr>
            <a:xfrm>
              <a:off x="6883302" y="1246284"/>
              <a:ext cx="168117" cy="11287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27517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E1F92D8-CB70-4D00-9A3B-1E4A4E5A4CBE}"/>
              </a:ext>
            </a:extLst>
          </p:cNvPr>
          <p:cNvGrpSpPr/>
          <p:nvPr/>
        </p:nvGrpSpPr>
        <p:grpSpPr>
          <a:xfrm>
            <a:off x="7643799" y="1958804"/>
            <a:ext cx="1258187" cy="307777"/>
            <a:chOff x="5960990" y="1154364"/>
            <a:chExt cx="1090429" cy="266740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0AA6DB7-379F-40A1-961A-AF7F5FE32F08}"/>
                </a:ext>
              </a:extLst>
            </p:cNvPr>
            <p:cNvSpPr txBox="1"/>
            <p:nvPr/>
          </p:nvSpPr>
          <p:spPr>
            <a:xfrm>
              <a:off x="5960990" y="1154364"/>
              <a:ext cx="936646" cy="266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527517"/>
              <a:r>
                <a:rPr lang="en-US" sz="1400" b="1" dirty="0">
                  <a:solidFill>
                    <a:srgbClr val="FF0000"/>
                  </a:solidFill>
                  <a:latin typeface="Calibri"/>
                </a:rPr>
                <a:t>$</a:t>
              </a:r>
              <a:r>
                <a:rPr lang="en-US" sz="1400" b="1" dirty="0" err="1">
                  <a:solidFill>
                    <a:srgbClr val="FF0000"/>
                  </a:solidFill>
                  <a:latin typeface="Calibri"/>
                </a:rPr>
                <a:t>sp</a:t>
              </a:r>
              <a:r>
                <a:rPr lang="en-US" sz="1400" b="1" dirty="0">
                  <a:solidFill>
                    <a:srgbClr val="FF0000"/>
                  </a:solidFill>
                  <a:latin typeface="Calibri"/>
                </a:rPr>
                <a:t> in func2</a:t>
              </a:r>
            </a:p>
          </p:txBody>
        </p:sp>
        <p:sp>
          <p:nvSpPr>
            <p:cNvPr id="68" name="Arrow: Right 67">
              <a:extLst>
                <a:ext uri="{FF2B5EF4-FFF2-40B4-BE49-F238E27FC236}">
                  <a16:creationId xmlns:a16="http://schemas.microsoft.com/office/drawing/2014/main" id="{87AACB54-966C-4BC3-BAE7-5D3C1FDFDB71}"/>
                </a:ext>
              </a:extLst>
            </p:cNvPr>
            <p:cNvSpPr/>
            <p:nvPr/>
          </p:nvSpPr>
          <p:spPr>
            <a:xfrm>
              <a:off x="6883302" y="1246284"/>
              <a:ext cx="168117" cy="11287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27517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AEB75903-94F8-4A4F-8D2E-03CB33089AAA}"/>
              </a:ext>
            </a:extLst>
          </p:cNvPr>
          <p:cNvSpPr/>
          <p:nvPr/>
        </p:nvSpPr>
        <p:spPr>
          <a:xfrm>
            <a:off x="6795797" y="4994005"/>
            <a:ext cx="3509745" cy="1577503"/>
          </a:xfrm>
          <a:prstGeom prst="ellipse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Why does func1 store $ra in stack before calling func2?</a:t>
            </a:r>
          </a:p>
        </p:txBody>
      </p:sp>
    </p:spTree>
    <p:extLst>
      <p:ext uri="{BB962C8B-B14F-4D97-AF65-F5344CB8AC3E}">
        <p14:creationId xmlns:p14="http://schemas.microsoft.com/office/powerpoint/2010/main" val="128959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BA66C-A5EF-4893-993A-EF6E80E22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Example: Recursion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1D13F-F152-4516-8167-34B3FF99BE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107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E512D-982F-473F-B59D-5E860570BEF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Recursive functions should keep its input parameters and return address to the stack because all the recursions will try to use the same registers for these.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F8507C-03F1-48DF-93A5-B4B4B0633ACC}"/>
              </a:ext>
            </a:extLst>
          </p:cNvPr>
          <p:cNvSpPr txBox="1"/>
          <p:nvPr/>
        </p:nvSpPr>
        <p:spPr>
          <a:xfrm>
            <a:off x="1103603" y="2882248"/>
            <a:ext cx="3791781" cy="183204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defTabSz="527517"/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 factorial (int n)</a:t>
            </a:r>
          </a:p>
          <a:p>
            <a:pPr defTabSz="527517"/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defTabSz="527517"/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if (n &lt;= 1)</a:t>
            </a:r>
          </a:p>
          <a:p>
            <a:pPr defTabSz="527517"/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return 1;</a:t>
            </a:r>
          </a:p>
          <a:p>
            <a:pPr defTabSz="527517"/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else</a:t>
            </a:r>
          </a:p>
          <a:p>
            <a:pPr defTabSz="527517"/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return (n * factorial (n-1));</a:t>
            </a:r>
          </a:p>
          <a:p>
            <a:pPr defTabSz="527517"/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8833DC-2C09-4B74-847D-EEC9FE5B8146}"/>
              </a:ext>
            </a:extLst>
          </p:cNvPr>
          <p:cNvSpPr txBox="1"/>
          <p:nvPr/>
        </p:nvSpPr>
        <p:spPr>
          <a:xfrm>
            <a:off x="1684854" y="2454870"/>
            <a:ext cx="2531462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High-level language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D160B9-F702-4D02-B91E-977EAD550F0A}"/>
              </a:ext>
            </a:extLst>
          </p:cNvPr>
          <p:cNvSpPr txBox="1"/>
          <p:nvPr/>
        </p:nvSpPr>
        <p:spPr>
          <a:xfrm>
            <a:off x="7297650" y="2022995"/>
            <a:ext cx="2047099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MIPS Assembly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8FC911E-644E-4D01-822C-84AC64F09AE5}"/>
              </a:ext>
            </a:extLst>
          </p:cNvPr>
          <p:cNvSpPr txBox="1">
            <a:spLocks/>
          </p:cNvSpPr>
          <p:nvPr/>
        </p:nvSpPr>
        <p:spPr>
          <a:xfrm>
            <a:off x="5633059" y="2440161"/>
            <a:ext cx="5251606" cy="37213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105508" tIns="52754" rIns="105508" bIns="52754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factorial</a:t>
            </a:r>
            <a:r>
              <a:rPr lang="en-US" sz="1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	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$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-8	# make room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$a0, 4($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	# store input (n)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$ra, 0($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	# store return address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$t0, $0, 2	# $t0 = 2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14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slt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$t0, $a0, $t0	# n &lt;= 1?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14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beq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$t0, $0, </a:t>
            </a:r>
            <a:r>
              <a:rPr 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# no: go to else (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recursion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$v0, $0, 1	# yes: return 1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$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8	# restore $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14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jr</a:t>
            </a:r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$ra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# return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en-US" sz="1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$a0, $a0, -1	# n = n -1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14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jal</a:t>
            </a:r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factorial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# recursive call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lw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$ra, 0($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	# restore return address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lw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$a0, 4($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	# restore input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$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8	# restore $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$v0, $a0, $v0	# n * factorial(n-1)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14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jr</a:t>
            </a:r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$ra	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# return</a:t>
            </a:r>
            <a:endParaRPr lang="pt-BR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66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BA66C-A5EF-4893-993A-EF6E80E22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Example: Recursion for 3!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1D13F-F152-4516-8167-34B3FF99BE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108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A66A8-1FC8-4501-85CB-4E91967189C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8" descr="f02-13-P374493">
            <a:extLst>
              <a:ext uri="{FF2B5EF4-FFF2-40B4-BE49-F238E27FC236}">
                <a16:creationId xmlns:a16="http://schemas.microsoft.com/office/drawing/2014/main" id="{E00559B9-8652-4EAB-959D-700A0C7050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6"/>
          <a:stretch/>
        </p:blipFill>
        <p:spPr bwMode="auto">
          <a:xfrm>
            <a:off x="1851560" y="1807213"/>
            <a:ext cx="2188957" cy="3432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46EF06D-E0A7-490B-8591-8A391F74A75F}"/>
              </a:ext>
            </a:extLst>
          </p:cNvPr>
          <p:cNvSpPr/>
          <p:nvPr/>
        </p:nvSpPr>
        <p:spPr>
          <a:xfrm>
            <a:off x="1895423" y="4335457"/>
            <a:ext cx="2136106" cy="26925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00" b="1" dirty="0">
                <a:solidFill>
                  <a:prstClr val="black"/>
                </a:solidFill>
                <a:latin typeface="Calibri"/>
              </a:rPr>
              <a:t>Compiled machine code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7B6970-1507-4A13-B929-89DDD2398DCE}"/>
              </a:ext>
            </a:extLst>
          </p:cNvPr>
          <p:cNvSpPr/>
          <p:nvPr/>
        </p:nvSpPr>
        <p:spPr>
          <a:xfrm>
            <a:off x="1892290" y="1846216"/>
            <a:ext cx="2110154" cy="1793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00" b="1" dirty="0">
                <a:solidFill>
                  <a:prstClr val="black"/>
                </a:solidFill>
                <a:latin typeface="Calibri"/>
              </a:rPr>
              <a:t> …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8E0C21-865F-4D1F-B0D6-244D2C23CBBB}"/>
              </a:ext>
            </a:extLst>
          </p:cNvPr>
          <p:cNvSpPr/>
          <p:nvPr/>
        </p:nvSpPr>
        <p:spPr>
          <a:xfrm>
            <a:off x="1892291" y="2041940"/>
            <a:ext cx="2110154" cy="1793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10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400C1A-670F-4E39-B6D6-33D20FEDAE25}"/>
              </a:ext>
            </a:extLst>
          </p:cNvPr>
          <p:cNvSpPr/>
          <p:nvPr/>
        </p:nvSpPr>
        <p:spPr>
          <a:xfrm>
            <a:off x="1892290" y="2235535"/>
            <a:ext cx="2110154" cy="1793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10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A3E8B0-D11C-43E8-800A-C8715D623023}"/>
              </a:ext>
            </a:extLst>
          </p:cNvPr>
          <p:cNvSpPr/>
          <p:nvPr/>
        </p:nvSpPr>
        <p:spPr>
          <a:xfrm>
            <a:off x="1901951" y="2436549"/>
            <a:ext cx="2110154" cy="1793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1000" b="1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95F924C-1F56-46B0-AFF4-76AB79B16F6C}"/>
              </a:ext>
            </a:extLst>
          </p:cNvPr>
          <p:cNvGrpSpPr/>
          <p:nvPr/>
        </p:nvGrpSpPr>
        <p:grpSpPr>
          <a:xfrm>
            <a:off x="4090001" y="1739968"/>
            <a:ext cx="562600" cy="307777"/>
            <a:chOff x="6427672" y="1154366"/>
            <a:chExt cx="487586" cy="26674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CADFAE-C4F6-459B-9D9E-4C44C940F41E}"/>
                </a:ext>
              </a:extLst>
            </p:cNvPr>
            <p:cNvSpPr txBox="1"/>
            <p:nvPr/>
          </p:nvSpPr>
          <p:spPr>
            <a:xfrm>
              <a:off x="6530153" y="1154366"/>
              <a:ext cx="385105" cy="266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527517"/>
              <a:r>
                <a:rPr lang="en-US" sz="1400" b="1" dirty="0">
                  <a:solidFill>
                    <a:srgbClr val="FF0000"/>
                  </a:solidFill>
                  <a:latin typeface="Calibri"/>
                </a:rPr>
                <a:t>$</a:t>
              </a:r>
              <a:r>
                <a:rPr lang="en-US" sz="1400" b="1" dirty="0" err="1">
                  <a:solidFill>
                    <a:srgbClr val="FF0000"/>
                  </a:solidFill>
                  <a:latin typeface="Calibri"/>
                </a:rPr>
                <a:t>sp</a:t>
              </a:r>
              <a:endParaRPr lang="en-US" sz="1400" b="1" dirty="0">
                <a:solidFill>
                  <a:srgbClr val="FF0000"/>
                </a:solidFill>
                <a:latin typeface="Calibri"/>
              </a:endParaRPr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24E11151-F7C4-448E-9023-B7DA9D9F1BAC}"/>
                </a:ext>
              </a:extLst>
            </p:cNvPr>
            <p:cNvSpPr/>
            <p:nvPr/>
          </p:nvSpPr>
          <p:spPr>
            <a:xfrm rot="10800000">
              <a:off x="6427672" y="1263859"/>
              <a:ext cx="168117" cy="11287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27517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37B1274-2247-4446-A230-286268589A53}"/>
              </a:ext>
            </a:extLst>
          </p:cNvPr>
          <p:cNvSpPr txBox="1"/>
          <p:nvPr/>
        </p:nvSpPr>
        <p:spPr>
          <a:xfrm>
            <a:off x="819356" y="1717932"/>
            <a:ext cx="111440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400" b="1" dirty="0">
                <a:solidFill>
                  <a:prstClr val="black"/>
                </a:solidFill>
                <a:latin typeface="Calibri"/>
              </a:rPr>
              <a:t>0x000000FC</a:t>
            </a:r>
          </a:p>
          <a:p>
            <a:pPr defTabSz="527517"/>
            <a:r>
              <a:rPr lang="en-US" sz="1400" b="1" dirty="0">
                <a:solidFill>
                  <a:prstClr val="black"/>
                </a:solidFill>
                <a:latin typeface="Calibri"/>
              </a:rPr>
              <a:t>0x000000F8</a:t>
            </a:r>
          </a:p>
          <a:p>
            <a:pPr defTabSz="527517"/>
            <a:r>
              <a:rPr lang="en-US" sz="1400" b="1" dirty="0">
                <a:solidFill>
                  <a:prstClr val="black"/>
                </a:solidFill>
                <a:latin typeface="Calibri"/>
              </a:rPr>
              <a:t>0x000000F4</a:t>
            </a:r>
          </a:p>
          <a:p>
            <a:pPr defTabSz="527517"/>
            <a:r>
              <a:rPr lang="en-US" sz="1400" b="1" dirty="0">
                <a:solidFill>
                  <a:prstClr val="black"/>
                </a:solidFill>
                <a:latin typeface="Calibri"/>
              </a:rPr>
              <a:t>0x000000F0</a:t>
            </a:r>
          </a:p>
          <a:p>
            <a:pPr defTabSz="527517"/>
            <a:r>
              <a:rPr lang="en-US" sz="1400" b="1" dirty="0">
                <a:solidFill>
                  <a:prstClr val="black"/>
                </a:solidFill>
                <a:latin typeface="Calibri"/>
              </a:rPr>
              <a:t>0x000000EC</a:t>
            </a:r>
          </a:p>
          <a:p>
            <a:pPr defTabSz="527517"/>
            <a:r>
              <a:rPr lang="en-US" sz="1400" b="1" dirty="0">
                <a:solidFill>
                  <a:prstClr val="black"/>
                </a:solidFill>
                <a:latin typeface="Calibri"/>
              </a:rPr>
              <a:t>0x000000E8</a:t>
            </a:r>
          </a:p>
          <a:p>
            <a:pPr defTabSz="527517"/>
            <a:r>
              <a:rPr lang="en-US" sz="1400" b="1" dirty="0">
                <a:solidFill>
                  <a:prstClr val="black"/>
                </a:solidFill>
                <a:latin typeface="Calibri"/>
              </a:rPr>
              <a:t>0x000000E4</a:t>
            </a:r>
          </a:p>
          <a:p>
            <a:pPr defTabSz="527517"/>
            <a:r>
              <a:rPr lang="en-US" sz="1400" b="1" dirty="0">
                <a:solidFill>
                  <a:prstClr val="black"/>
                </a:solidFill>
                <a:latin typeface="Calibri"/>
              </a:rPr>
              <a:t>0x000000E0</a:t>
            </a:r>
          </a:p>
          <a:p>
            <a:pPr defTabSz="527517"/>
            <a:r>
              <a:rPr lang="en-US" sz="1400" b="1" dirty="0">
                <a:solidFill>
                  <a:prstClr val="black"/>
                </a:solidFill>
                <a:latin typeface="Calibri"/>
              </a:rPr>
              <a:t>0x000000DC</a:t>
            </a:r>
          </a:p>
          <a:p>
            <a:pPr defTabSz="527517"/>
            <a:r>
              <a:rPr lang="en-US" sz="1400" b="1" dirty="0">
                <a:solidFill>
                  <a:prstClr val="black"/>
                </a:solidFill>
                <a:latin typeface="Calibri"/>
              </a:rPr>
              <a:t>…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08AEF1-C4D3-4809-BB43-814515B880E3}"/>
              </a:ext>
            </a:extLst>
          </p:cNvPr>
          <p:cNvSpPr/>
          <p:nvPr/>
        </p:nvSpPr>
        <p:spPr>
          <a:xfrm>
            <a:off x="1895875" y="2646496"/>
            <a:ext cx="2110154" cy="1793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10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7475173-2FCD-4B21-8E4D-48ECC50760B8}"/>
              </a:ext>
            </a:extLst>
          </p:cNvPr>
          <p:cNvSpPr/>
          <p:nvPr/>
        </p:nvSpPr>
        <p:spPr>
          <a:xfrm>
            <a:off x="1895876" y="2842220"/>
            <a:ext cx="2110154" cy="1793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10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0B3F141-86D2-49EE-AA01-A33140F7641D}"/>
              </a:ext>
            </a:extLst>
          </p:cNvPr>
          <p:cNvSpPr/>
          <p:nvPr/>
        </p:nvSpPr>
        <p:spPr>
          <a:xfrm>
            <a:off x="1895875" y="3035815"/>
            <a:ext cx="2110154" cy="1793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10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4499C88-1A8E-4E73-8230-40E7AB678583}"/>
              </a:ext>
            </a:extLst>
          </p:cNvPr>
          <p:cNvSpPr/>
          <p:nvPr/>
        </p:nvSpPr>
        <p:spPr>
          <a:xfrm>
            <a:off x="1894770" y="3236829"/>
            <a:ext cx="2110154" cy="1793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10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18FE17E-F971-4A30-B2CE-D5E2CF0D7467}"/>
              </a:ext>
            </a:extLst>
          </p:cNvPr>
          <p:cNvSpPr/>
          <p:nvPr/>
        </p:nvSpPr>
        <p:spPr>
          <a:xfrm>
            <a:off x="1901424" y="2041183"/>
            <a:ext cx="2110154" cy="1793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00" b="1" dirty="0">
                <a:solidFill>
                  <a:prstClr val="black"/>
                </a:solidFill>
                <a:latin typeface="Calibri"/>
              </a:rPr>
              <a:t>$a0 (0x3)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D4A0DED-EBE2-4C96-8B2D-9C1E6BD1367C}"/>
              </a:ext>
            </a:extLst>
          </p:cNvPr>
          <p:cNvSpPr/>
          <p:nvPr/>
        </p:nvSpPr>
        <p:spPr>
          <a:xfrm>
            <a:off x="1901423" y="2234779"/>
            <a:ext cx="2110154" cy="1793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00" b="1" dirty="0">
                <a:solidFill>
                  <a:prstClr val="black"/>
                </a:solidFill>
                <a:latin typeface="Calibri"/>
              </a:rPr>
              <a:t>$ra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5B7698C-F375-49E5-A73D-733B1C5B847A}"/>
              </a:ext>
            </a:extLst>
          </p:cNvPr>
          <p:cNvGrpSpPr/>
          <p:nvPr/>
        </p:nvGrpSpPr>
        <p:grpSpPr>
          <a:xfrm>
            <a:off x="4082821" y="2141906"/>
            <a:ext cx="562600" cy="307777"/>
            <a:chOff x="6427672" y="1154366"/>
            <a:chExt cx="487586" cy="266740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63B78B9-34D4-421F-ABC5-7EAED243A1E8}"/>
                </a:ext>
              </a:extLst>
            </p:cNvPr>
            <p:cNvSpPr txBox="1"/>
            <p:nvPr/>
          </p:nvSpPr>
          <p:spPr>
            <a:xfrm>
              <a:off x="6530153" y="1154366"/>
              <a:ext cx="385105" cy="266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527517"/>
              <a:r>
                <a:rPr lang="en-US" sz="1400" b="1" dirty="0">
                  <a:solidFill>
                    <a:srgbClr val="FF0000"/>
                  </a:solidFill>
                  <a:latin typeface="Calibri"/>
                </a:rPr>
                <a:t>$</a:t>
              </a:r>
              <a:r>
                <a:rPr lang="en-US" sz="1400" b="1" dirty="0" err="1">
                  <a:solidFill>
                    <a:srgbClr val="FF0000"/>
                  </a:solidFill>
                  <a:latin typeface="Calibri"/>
                </a:rPr>
                <a:t>sp</a:t>
              </a:r>
              <a:endParaRPr lang="en-US" sz="1400" b="1" dirty="0">
                <a:solidFill>
                  <a:srgbClr val="FF0000"/>
                </a:solidFill>
                <a:latin typeface="Calibri"/>
              </a:endParaRPr>
            </a:p>
          </p:txBody>
        </p:sp>
        <p:sp>
          <p:nvSpPr>
            <p:cNvPr id="54" name="Arrow: Right 53">
              <a:extLst>
                <a:ext uri="{FF2B5EF4-FFF2-40B4-BE49-F238E27FC236}">
                  <a16:creationId xmlns:a16="http://schemas.microsoft.com/office/drawing/2014/main" id="{37FADA87-8CA8-492F-9FBF-6BB264F35A11}"/>
                </a:ext>
              </a:extLst>
            </p:cNvPr>
            <p:cNvSpPr/>
            <p:nvPr/>
          </p:nvSpPr>
          <p:spPr>
            <a:xfrm rot="10800000">
              <a:off x="6427672" y="1263859"/>
              <a:ext cx="168117" cy="11287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27517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F23F46D3-1237-4943-87CB-0654377D8FE7}"/>
              </a:ext>
            </a:extLst>
          </p:cNvPr>
          <p:cNvSpPr/>
          <p:nvPr/>
        </p:nvSpPr>
        <p:spPr>
          <a:xfrm>
            <a:off x="1897165" y="2435723"/>
            <a:ext cx="2110154" cy="1793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00" b="1" dirty="0">
                <a:solidFill>
                  <a:prstClr val="black"/>
                </a:solidFill>
                <a:latin typeface="Calibri"/>
              </a:rPr>
              <a:t>$a0 (0x2)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BEE138C-867A-48C7-84C2-980F1014A078}"/>
              </a:ext>
            </a:extLst>
          </p:cNvPr>
          <p:cNvSpPr/>
          <p:nvPr/>
        </p:nvSpPr>
        <p:spPr>
          <a:xfrm>
            <a:off x="1891089" y="2645670"/>
            <a:ext cx="2110154" cy="1793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00" b="1" dirty="0">
                <a:solidFill>
                  <a:prstClr val="black"/>
                </a:solidFill>
                <a:latin typeface="Calibri"/>
              </a:rPr>
              <a:t>$ra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1366C81-F52E-41A1-8B7F-6C32BDADE43E}"/>
              </a:ext>
            </a:extLst>
          </p:cNvPr>
          <p:cNvGrpSpPr/>
          <p:nvPr/>
        </p:nvGrpSpPr>
        <p:grpSpPr>
          <a:xfrm>
            <a:off x="4086410" y="2540936"/>
            <a:ext cx="562600" cy="307777"/>
            <a:chOff x="6427672" y="1154366"/>
            <a:chExt cx="487586" cy="26674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94D599A-DFD9-428C-B76F-A40E04805429}"/>
                </a:ext>
              </a:extLst>
            </p:cNvPr>
            <p:cNvSpPr txBox="1"/>
            <p:nvPr/>
          </p:nvSpPr>
          <p:spPr>
            <a:xfrm>
              <a:off x="6530153" y="1154366"/>
              <a:ext cx="385105" cy="266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527517"/>
              <a:r>
                <a:rPr lang="en-US" sz="1400" b="1" dirty="0">
                  <a:solidFill>
                    <a:srgbClr val="FF0000"/>
                  </a:solidFill>
                  <a:latin typeface="Calibri"/>
                </a:rPr>
                <a:t>$</a:t>
              </a:r>
              <a:r>
                <a:rPr lang="en-US" sz="1400" b="1" dirty="0" err="1">
                  <a:solidFill>
                    <a:srgbClr val="FF0000"/>
                  </a:solidFill>
                  <a:latin typeface="Calibri"/>
                </a:rPr>
                <a:t>sp</a:t>
              </a:r>
              <a:endParaRPr lang="en-US" sz="1400" b="1" dirty="0">
                <a:solidFill>
                  <a:srgbClr val="FF0000"/>
                </a:solidFill>
                <a:latin typeface="Calibri"/>
              </a:endParaRPr>
            </a:p>
          </p:txBody>
        </p:sp>
        <p:sp>
          <p:nvSpPr>
            <p:cNvPr id="59" name="Arrow: Right 58">
              <a:extLst>
                <a:ext uri="{FF2B5EF4-FFF2-40B4-BE49-F238E27FC236}">
                  <a16:creationId xmlns:a16="http://schemas.microsoft.com/office/drawing/2014/main" id="{524022FA-DCC3-45B0-9420-539E863E9358}"/>
                </a:ext>
              </a:extLst>
            </p:cNvPr>
            <p:cNvSpPr/>
            <p:nvPr/>
          </p:nvSpPr>
          <p:spPr>
            <a:xfrm rot="10800000">
              <a:off x="6427672" y="1263859"/>
              <a:ext cx="168117" cy="11287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27517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2966E677-B25B-4F4A-B35A-77E9EEF14D76}"/>
              </a:ext>
            </a:extLst>
          </p:cNvPr>
          <p:cNvSpPr/>
          <p:nvPr/>
        </p:nvSpPr>
        <p:spPr>
          <a:xfrm>
            <a:off x="1891186" y="2841940"/>
            <a:ext cx="2110154" cy="1793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00" b="1" dirty="0">
                <a:solidFill>
                  <a:prstClr val="black"/>
                </a:solidFill>
                <a:latin typeface="Calibri"/>
              </a:rPr>
              <a:t>$a0 (0x1)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6605EB9-02E1-4636-9D2E-5E208075F60B}"/>
              </a:ext>
            </a:extLst>
          </p:cNvPr>
          <p:cNvSpPr/>
          <p:nvPr/>
        </p:nvSpPr>
        <p:spPr>
          <a:xfrm>
            <a:off x="1891185" y="3035536"/>
            <a:ext cx="2110154" cy="1793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00" b="1" dirty="0">
                <a:solidFill>
                  <a:prstClr val="black"/>
                </a:solidFill>
                <a:latin typeface="Calibri"/>
              </a:rPr>
              <a:t>$ra</a:t>
            </a:r>
          </a:p>
        </p:txBody>
      </p:sp>
      <p:sp>
        <p:nvSpPr>
          <p:cNvPr id="62" name="Content Placeholder 4">
            <a:extLst>
              <a:ext uri="{FF2B5EF4-FFF2-40B4-BE49-F238E27FC236}">
                <a16:creationId xmlns:a16="http://schemas.microsoft.com/office/drawing/2014/main" id="{3D9D410B-328A-4924-A137-F2B287FB78BD}"/>
              </a:ext>
            </a:extLst>
          </p:cNvPr>
          <p:cNvSpPr txBox="1">
            <a:spLocks/>
          </p:cNvSpPr>
          <p:nvPr/>
        </p:nvSpPr>
        <p:spPr>
          <a:xfrm>
            <a:off x="5934508" y="1931424"/>
            <a:ext cx="5542383" cy="35432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105508" tIns="52754" rIns="105508" bIns="52754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385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factorial</a:t>
            </a:r>
            <a:r>
              <a:rPr lang="en-US" sz="1385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	</a:t>
            </a:r>
            <a:r>
              <a:rPr lang="en-US" sz="1385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</a:t>
            </a:r>
            <a:r>
              <a:rPr lang="en-US" sz="138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</a:t>
            </a:r>
            <a:r>
              <a:rPr lang="en-US" sz="1385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38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$</a:t>
            </a:r>
            <a:r>
              <a:rPr lang="en-US" sz="1385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38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-8	# make room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38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1385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</a:t>
            </a:r>
            <a:r>
              <a:rPr lang="en-US" sz="138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$a0, 4($</a:t>
            </a:r>
            <a:r>
              <a:rPr lang="en-US" sz="1385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38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	# store input (n)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38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1385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</a:t>
            </a:r>
            <a:r>
              <a:rPr lang="en-US" sz="138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$ra, 0($</a:t>
            </a:r>
            <a:r>
              <a:rPr lang="en-US" sz="1385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38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	# store return address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38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1385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</a:t>
            </a:r>
            <a:r>
              <a:rPr lang="en-US" sz="138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$t0, $0, 2	# $t0 = 2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38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1385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slt</a:t>
            </a:r>
            <a:r>
              <a:rPr lang="en-US" sz="138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$t0, $a0, $t0	# n &lt;= 1?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38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1385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beq</a:t>
            </a:r>
            <a:r>
              <a:rPr lang="en-US" sz="138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$t0, $0, </a:t>
            </a:r>
            <a:r>
              <a:rPr lang="en-US" sz="1385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en-US" sz="138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# no: go to else (</a:t>
            </a:r>
            <a:r>
              <a:rPr lang="en-US" sz="1385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recursion</a:t>
            </a:r>
            <a:r>
              <a:rPr lang="en-US" sz="138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38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1385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</a:t>
            </a:r>
            <a:r>
              <a:rPr lang="en-US" sz="138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$v0, $0, 1	# yes: return 1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38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1385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</a:t>
            </a:r>
            <a:r>
              <a:rPr lang="en-US" sz="138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</a:t>
            </a:r>
            <a:r>
              <a:rPr lang="en-US" sz="1385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38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$</a:t>
            </a:r>
            <a:r>
              <a:rPr lang="en-US" sz="1385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38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8	# restore $</a:t>
            </a:r>
            <a:r>
              <a:rPr lang="en-US" sz="1385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endParaRPr lang="en-US" sz="1385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38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1385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jr</a:t>
            </a:r>
            <a:r>
              <a:rPr lang="en-US" sz="1385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$ra</a:t>
            </a:r>
            <a:r>
              <a:rPr lang="en-US" sz="138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# return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385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en-US" sz="1385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38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1385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</a:t>
            </a:r>
            <a:r>
              <a:rPr lang="en-US" sz="138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$a0, $a0, -1	# n = n -1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38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1385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jal</a:t>
            </a:r>
            <a:r>
              <a:rPr lang="en-US" sz="1385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385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factorial</a:t>
            </a:r>
            <a:r>
              <a:rPr lang="en-US" sz="138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# recursive call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38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1385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lw</a:t>
            </a:r>
            <a:r>
              <a:rPr lang="en-US" sz="138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$ra, 0($</a:t>
            </a:r>
            <a:r>
              <a:rPr lang="en-US" sz="1385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38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	# restore return address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38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1385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lw</a:t>
            </a:r>
            <a:r>
              <a:rPr lang="en-US" sz="138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$a0, 4($</a:t>
            </a:r>
            <a:r>
              <a:rPr lang="en-US" sz="1385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38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	# restore input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38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1385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</a:t>
            </a:r>
            <a:r>
              <a:rPr lang="en-US" sz="138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</a:t>
            </a:r>
            <a:r>
              <a:rPr lang="en-US" sz="1385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38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$</a:t>
            </a:r>
            <a:r>
              <a:rPr lang="en-US" sz="1385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38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8	# restore $</a:t>
            </a:r>
            <a:r>
              <a:rPr lang="en-US" sz="1385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endParaRPr lang="en-US" sz="1385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38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1385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</a:t>
            </a:r>
            <a:r>
              <a:rPr lang="en-US" sz="138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$v0, $a0, $v0	# n * factorial(n-1)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38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1385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jr</a:t>
            </a:r>
            <a:r>
              <a:rPr lang="en-US" sz="1385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$ra	</a:t>
            </a:r>
            <a:r>
              <a:rPr lang="en-US" sz="138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# return</a:t>
            </a:r>
            <a:endParaRPr lang="pt-BR" sz="1846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4C079A1-16FC-492D-A27C-92D7A7967EC3}"/>
              </a:ext>
            </a:extLst>
          </p:cNvPr>
          <p:cNvGrpSpPr/>
          <p:nvPr/>
        </p:nvGrpSpPr>
        <p:grpSpPr>
          <a:xfrm>
            <a:off x="4083363" y="2551055"/>
            <a:ext cx="562600" cy="307777"/>
            <a:chOff x="6427672" y="1154366"/>
            <a:chExt cx="487586" cy="266740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AD93379-36BC-4155-9220-26C7E2B0DCE5}"/>
                </a:ext>
              </a:extLst>
            </p:cNvPr>
            <p:cNvSpPr txBox="1"/>
            <p:nvPr/>
          </p:nvSpPr>
          <p:spPr>
            <a:xfrm>
              <a:off x="6530153" y="1154366"/>
              <a:ext cx="385105" cy="266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527517"/>
              <a:r>
                <a:rPr lang="en-US" sz="1400" b="1" dirty="0">
                  <a:solidFill>
                    <a:srgbClr val="FF0000"/>
                  </a:solidFill>
                  <a:latin typeface="Calibri"/>
                </a:rPr>
                <a:t>$</a:t>
              </a:r>
              <a:r>
                <a:rPr lang="en-US" sz="1400" b="1" dirty="0" err="1">
                  <a:solidFill>
                    <a:srgbClr val="FF0000"/>
                  </a:solidFill>
                  <a:latin typeface="Calibri"/>
                </a:rPr>
                <a:t>sp</a:t>
              </a:r>
              <a:endParaRPr lang="en-US" sz="1400" b="1" dirty="0">
                <a:solidFill>
                  <a:srgbClr val="FF0000"/>
                </a:solidFill>
                <a:latin typeface="Calibri"/>
              </a:endParaRPr>
            </a:p>
          </p:txBody>
        </p:sp>
        <p:sp>
          <p:nvSpPr>
            <p:cNvPr id="65" name="Arrow: Right 64">
              <a:extLst>
                <a:ext uri="{FF2B5EF4-FFF2-40B4-BE49-F238E27FC236}">
                  <a16:creationId xmlns:a16="http://schemas.microsoft.com/office/drawing/2014/main" id="{5DB26A58-8A49-48CB-AA03-6FF2587EC35C}"/>
                </a:ext>
              </a:extLst>
            </p:cNvPr>
            <p:cNvSpPr/>
            <p:nvPr/>
          </p:nvSpPr>
          <p:spPr>
            <a:xfrm rot="10800000">
              <a:off x="6427672" y="1263859"/>
              <a:ext cx="168117" cy="11287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27517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D5F335F5-E724-4782-9BD1-5BFC1F314497}"/>
              </a:ext>
            </a:extLst>
          </p:cNvPr>
          <p:cNvSpPr txBox="1"/>
          <p:nvPr/>
        </p:nvSpPr>
        <p:spPr>
          <a:xfrm>
            <a:off x="4537484" y="2912924"/>
            <a:ext cx="790601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00" b="1" dirty="0">
                <a:solidFill>
                  <a:prstClr val="black"/>
                </a:solidFill>
                <a:latin typeface="Calibri"/>
              </a:rPr>
              <a:t>$v0 </a:t>
            </a:r>
            <a:r>
              <a:rPr lang="en-US" sz="1600" b="1">
                <a:solidFill>
                  <a:prstClr val="black"/>
                </a:solidFill>
                <a:latin typeface="Calibri"/>
              </a:rPr>
              <a:t>= 1</a:t>
            </a:r>
            <a:endParaRPr lang="en-US" sz="1600" b="1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1EC7C03-7462-431B-8482-C8CFC05F242F}"/>
              </a:ext>
            </a:extLst>
          </p:cNvPr>
          <p:cNvGrpSpPr/>
          <p:nvPr/>
        </p:nvGrpSpPr>
        <p:grpSpPr>
          <a:xfrm>
            <a:off x="4086410" y="2145069"/>
            <a:ext cx="562600" cy="307777"/>
            <a:chOff x="6427672" y="1154366"/>
            <a:chExt cx="487586" cy="266740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C3FD9D3-8984-4940-BF88-BDC73D05E83B}"/>
                </a:ext>
              </a:extLst>
            </p:cNvPr>
            <p:cNvSpPr txBox="1"/>
            <p:nvPr/>
          </p:nvSpPr>
          <p:spPr>
            <a:xfrm>
              <a:off x="6530153" y="1154366"/>
              <a:ext cx="385105" cy="266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527517"/>
              <a:r>
                <a:rPr lang="en-US" sz="1400" b="1" dirty="0">
                  <a:solidFill>
                    <a:srgbClr val="FF0000"/>
                  </a:solidFill>
                  <a:latin typeface="Calibri"/>
                </a:rPr>
                <a:t>$</a:t>
              </a:r>
              <a:r>
                <a:rPr lang="en-US" sz="1400" b="1" dirty="0" err="1">
                  <a:solidFill>
                    <a:srgbClr val="FF0000"/>
                  </a:solidFill>
                  <a:latin typeface="Calibri"/>
                </a:rPr>
                <a:t>sp</a:t>
              </a:r>
              <a:endParaRPr lang="en-US" sz="1400" b="1" dirty="0">
                <a:solidFill>
                  <a:srgbClr val="FF0000"/>
                </a:solidFill>
                <a:latin typeface="Calibri"/>
              </a:endParaRPr>
            </a:p>
          </p:txBody>
        </p:sp>
        <p:sp>
          <p:nvSpPr>
            <p:cNvPr id="69" name="Arrow: Right 68">
              <a:extLst>
                <a:ext uri="{FF2B5EF4-FFF2-40B4-BE49-F238E27FC236}">
                  <a16:creationId xmlns:a16="http://schemas.microsoft.com/office/drawing/2014/main" id="{E342B733-5D3B-46CB-96FA-A3A12A089C25}"/>
                </a:ext>
              </a:extLst>
            </p:cNvPr>
            <p:cNvSpPr/>
            <p:nvPr/>
          </p:nvSpPr>
          <p:spPr>
            <a:xfrm rot="10800000">
              <a:off x="6427672" y="1263859"/>
              <a:ext cx="168117" cy="11287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27517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E6E60EF8-6C59-421B-B0C2-CE27B06EA790}"/>
              </a:ext>
            </a:extLst>
          </p:cNvPr>
          <p:cNvSpPr txBox="1"/>
          <p:nvPr/>
        </p:nvSpPr>
        <p:spPr>
          <a:xfrm>
            <a:off x="4520395" y="2421450"/>
            <a:ext cx="1082348" cy="5893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00" b="1" dirty="0">
                <a:solidFill>
                  <a:prstClr val="black"/>
                </a:solidFill>
                <a:latin typeface="Calibri"/>
              </a:rPr>
              <a:t>$a0 = 2</a:t>
            </a:r>
          </a:p>
          <a:p>
            <a:pPr defTabSz="527517"/>
            <a:r>
              <a:rPr lang="en-US" sz="1600" b="1" dirty="0">
                <a:solidFill>
                  <a:prstClr val="black"/>
                </a:solidFill>
                <a:latin typeface="Calibri"/>
              </a:rPr>
              <a:t>$v0 = 2 x 1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D66F5A8-A643-4706-A4B9-95EE7AF4A9DD}"/>
              </a:ext>
            </a:extLst>
          </p:cNvPr>
          <p:cNvGrpSpPr/>
          <p:nvPr/>
        </p:nvGrpSpPr>
        <p:grpSpPr>
          <a:xfrm>
            <a:off x="4104896" y="1739525"/>
            <a:ext cx="562600" cy="307777"/>
            <a:chOff x="6427672" y="1154366"/>
            <a:chExt cx="487586" cy="26674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CF7F7B1-E072-4DE6-A4E7-8D2FA9035C37}"/>
                </a:ext>
              </a:extLst>
            </p:cNvPr>
            <p:cNvSpPr txBox="1"/>
            <p:nvPr/>
          </p:nvSpPr>
          <p:spPr>
            <a:xfrm>
              <a:off x="6530153" y="1154366"/>
              <a:ext cx="385105" cy="266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527517"/>
              <a:r>
                <a:rPr lang="en-US" sz="1400" b="1" dirty="0">
                  <a:solidFill>
                    <a:srgbClr val="FF0000"/>
                  </a:solidFill>
                  <a:latin typeface="Calibri"/>
                </a:rPr>
                <a:t>$</a:t>
              </a:r>
              <a:r>
                <a:rPr lang="en-US" sz="1400" b="1" dirty="0" err="1">
                  <a:solidFill>
                    <a:srgbClr val="FF0000"/>
                  </a:solidFill>
                  <a:latin typeface="Calibri"/>
                </a:rPr>
                <a:t>sp</a:t>
              </a:r>
              <a:endParaRPr lang="en-US" sz="1400" b="1" dirty="0">
                <a:solidFill>
                  <a:srgbClr val="FF0000"/>
                </a:solidFill>
                <a:latin typeface="Calibri"/>
              </a:endParaRPr>
            </a:p>
          </p:txBody>
        </p:sp>
        <p:sp>
          <p:nvSpPr>
            <p:cNvPr id="73" name="Arrow: Right 72">
              <a:extLst>
                <a:ext uri="{FF2B5EF4-FFF2-40B4-BE49-F238E27FC236}">
                  <a16:creationId xmlns:a16="http://schemas.microsoft.com/office/drawing/2014/main" id="{C6BDD798-F0AD-49D3-B527-5B47A3747D09}"/>
                </a:ext>
              </a:extLst>
            </p:cNvPr>
            <p:cNvSpPr/>
            <p:nvPr/>
          </p:nvSpPr>
          <p:spPr>
            <a:xfrm rot="10800000">
              <a:off x="6427672" y="1263859"/>
              <a:ext cx="168117" cy="11287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27517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83A4B4F4-075D-49FE-B76E-B1C25B2A0124}"/>
              </a:ext>
            </a:extLst>
          </p:cNvPr>
          <p:cNvSpPr txBox="1"/>
          <p:nvPr/>
        </p:nvSpPr>
        <p:spPr>
          <a:xfrm>
            <a:off x="4503307" y="1974171"/>
            <a:ext cx="1082348" cy="5893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00" b="1" dirty="0">
                <a:solidFill>
                  <a:prstClr val="black"/>
                </a:solidFill>
                <a:latin typeface="Calibri"/>
              </a:rPr>
              <a:t>$a0 = 3</a:t>
            </a:r>
          </a:p>
          <a:p>
            <a:pPr defTabSz="527517"/>
            <a:r>
              <a:rPr lang="en-US" sz="1600" b="1" dirty="0">
                <a:solidFill>
                  <a:prstClr val="black"/>
                </a:solidFill>
                <a:latin typeface="Calibri"/>
              </a:rPr>
              <a:t>$v0 = 3 x 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F97C5E2-5226-40D1-AF76-30236B126AF5}"/>
              </a:ext>
            </a:extLst>
          </p:cNvPr>
          <p:cNvSpPr txBox="1"/>
          <p:nvPr/>
        </p:nvSpPr>
        <p:spPr>
          <a:xfrm>
            <a:off x="4503307" y="1758630"/>
            <a:ext cx="790601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00" b="1" dirty="0">
                <a:solidFill>
                  <a:prstClr val="black"/>
                </a:solidFill>
                <a:latin typeface="Calibri"/>
              </a:rPr>
              <a:t>$v0 = 6</a:t>
            </a:r>
          </a:p>
        </p:txBody>
      </p:sp>
    </p:spTree>
    <p:extLst>
      <p:ext uri="{BB962C8B-B14F-4D97-AF65-F5344CB8AC3E}">
        <p14:creationId xmlns:p14="http://schemas.microsoft.com/office/powerpoint/2010/main" val="166915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59259E-6 L 0.00118 0.0560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2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2.22222E-6 L 0.00117 0.0560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280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4.07407E-6 L 0.00118 0.05602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2801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5" grpId="0" animBg="1"/>
      <p:bldP spid="56" grpId="0" animBg="1"/>
      <p:bldP spid="60" grpId="0" animBg="1"/>
      <p:bldP spid="61" grpId="0" animBg="1"/>
      <p:bldP spid="66" grpId="0"/>
      <p:bldP spid="66" grpId="1"/>
      <p:bldP spid="70" grpId="0"/>
      <p:bldP spid="70" grpId="1"/>
      <p:bldP spid="74" grpId="0"/>
      <p:bldP spid="74" grpId="1"/>
      <p:bldP spid="75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6A8883B-FA50-4FCC-9EFB-9B495105F3BD}"/>
              </a:ext>
            </a:extLst>
          </p:cNvPr>
          <p:cNvSpPr/>
          <p:nvPr/>
        </p:nvSpPr>
        <p:spPr>
          <a:xfrm>
            <a:off x="1267234" y="3232149"/>
            <a:ext cx="5011615" cy="280180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109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3011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en-US" sz="2400" b="1" dirty="0"/>
              <a:t>Translate the given high-level language code to MIPS assembly</a:t>
            </a:r>
          </a:p>
          <a:p>
            <a:pPr lvl="1"/>
            <a:r>
              <a:rPr lang="en-US" altLang="en-US" sz="2000" dirty="0"/>
              <a:t>Assume that the base address of an </a:t>
            </a:r>
            <a:r>
              <a:rPr lang="en-US" altLang="en-US" sz="2000" b="1" i="1" dirty="0"/>
              <a:t>integer</a:t>
            </a:r>
            <a:r>
              <a:rPr lang="en-US" altLang="en-US" sz="2000" dirty="0"/>
              <a:t> array a is in register $s0</a:t>
            </a:r>
            <a:endParaRPr lang="en-US" altLang="en-US" sz="2400" dirty="0"/>
          </a:p>
          <a:p>
            <a:pPr lvl="2"/>
            <a:r>
              <a:rPr lang="en-US" altLang="en-US" sz="1800" dirty="0"/>
              <a:t>base address of an array: the address of the first element of the array</a:t>
            </a: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2800" dirty="0">
              <a:latin typeface="+mj-lt"/>
              <a:ea typeface="Times New Roman" pitchFamily="64" charset="0"/>
              <a:cs typeface="Times New Roman" pitchFamily="6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F891CD-3774-47F1-B4EF-88F188B870E3}"/>
              </a:ext>
            </a:extLst>
          </p:cNvPr>
          <p:cNvSpPr txBox="1"/>
          <p:nvPr/>
        </p:nvSpPr>
        <p:spPr>
          <a:xfrm>
            <a:off x="3822148" y="2494393"/>
            <a:ext cx="2444262" cy="411972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defTabSz="527517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a[1]++;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2058C48D-FB5B-4873-9239-53058FF4ED2A}"/>
              </a:ext>
            </a:extLst>
          </p:cNvPr>
          <p:cNvSpPr txBox="1">
            <a:spLocks/>
          </p:cNvSpPr>
          <p:nvPr/>
        </p:nvSpPr>
        <p:spPr>
          <a:xfrm>
            <a:off x="7541263" y="3188736"/>
            <a:ext cx="2735313" cy="108953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105508" tIns="52754" rIns="105508" bIns="52754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lw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  	$t3, 4($s0)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addi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 $t3, $t3, 1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sw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 	$t3, 4($s0)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9D562C-A650-4E8A-B223-4E6369FB7CA4}"/>
              </a:ext>
            </a:extLst>
          </p:cNvPr>
          <p:cNvSpPr txBox="1"/>
          <p:nvPr/>
        </p:nvSpPr>
        <p:spPr>
          <a:xfrm>
            <a:off x="8402221" y="2763808"/>
            <a:ext cx="835485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FB35A2-1161-4861-8A1E-A89E92AA088D}"/>
              </a:ext>
            </a:extLst>
          </p:cNvPr>
          <p:cNvSpPr txBox="1"/>
          <p:nvPr/>
        </p:nvSpPr>
        <p:spPr>
          <a:xfrm>
            <a:off x="1166356" y="2478911"/>
            <a:ext cx="2531462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High-level language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319336-4D6B-429F-B6ED-68BEB3336B34}"/>
              </a:ext>
            </a:extLst>
          </p:cNvPr>
          <p:cNvSpPr/>
          <p:nvPr/>
        </p:nvSpPr>
        <p:spPr>
          <a:xfrm>
            <a:off x="3441865" y="5153087"/>
            <a:ext cx="1729154" cy="392723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a[0]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39E96B-CAD3-426E-9849-25215D692DD2}"/>
              </a:ext>
            </a:extLst>
          </p:cNvPr>
          <p:cNvSpPr/>
          <p:nvPr/>
        </p:nvSpPr>
        <p:spPr>
          <a:xfrm>
            <a:off x="3440436" y="4760364"/>
            <a:ext cx="1729154" cy="392723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a[1]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9E27F5-A5A9-45DA-9473-11D3EECA4D77}"/>
              </a:ext>
            </a:extLst>
          </p:cNvPr>
          <p:cNvSpPr/>
          <p:nvPr/>
        </p:nvSpPr>
        <p:spPr>
          <a:xfrm>
            <a:off x="3441865" y="4371432"/>
            <a:ext cx="1729154" cy="392723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a[2]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BB2423-D67C-4018-B534-2A0861322B6D}"/>
              </a:ext>
            </a:extLst>
          </p:cNvPr>
          <p:cNvSpPr txBox="1"/>
          <p:nvPr/>
        </p:nvSpPr>
        <p:spPr>
          <a:xfrm>
            <a:off x="1453374" y="5083103"/>
            <a:ext cx="1385316" cy="731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Address</a:t>
            </a:r>
          </a:p>
          <a:p>
            <a:pPr defTabSz="527517"/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a[0] is in $s0</a:t>
            </a:r>
          </a:p>
          <a:p>
            <a:pPr defTabSz="527517"/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this exercise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2C6E6D-515F-49ED-9C10-BCE68681F14A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 flipV="1">
            <a:off x="2838690" y="5349449"/>
            <a:ext cx="603175" cy="99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E531A5B-6FAA-4CF6-AFBF-F5CE2A2E4D1F}"/>
              </a:ext>
            </a:extLst>
          </p:cNvPr>
          <p:cNvSpPr txBox="1"/>
          <p:nvPr/>
        </p:nvSpPr>
        <p:spPr>
          <a:xfrm>
            <a:off x="5201260" y="5171885"/>
            <a:ext cx="865943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0x7000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1ACED7-E3A7-4BF4-9CA6-E49D683A3073}"/>
              </a:ext>
            </a:extLst>
          </p:cNvPr>
          <p:cNvSpPr txBox="1"/>
          <p:nvPr/>
        </p:nvSpPr>
        <p:spPr>
          <a:xfrm>
            <a:off x="5201260" y="4816758"/>
            <a:ext cx="865943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0x7004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C5F6F2-3050-4333-8E36-D548AEE9A0A0}"/>
              </a:ext>
            </a:extLst>
          </p:cNvPr>
          <p:cNvSpPr txBox="1"/>
          <p:nvPr/>
        </p:nvSpPr>
        <p:spPr>
          <a:xfrm>
            <a:off x="5201259" y="4419893"/>
            <a:ext cx="865943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0x7008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648A04-6CB7-4B78-B56E-8E083E9A95A5}"/>
              </a:ext>
            </a:extLst>
          </p:cNvPr>
          <p:cNvSpPr txBox="1"/>
          <p:nvPr/>
        </p:nvSpPr>
        <p:spPr>
          <a:xfrm>
            <a:off x="1305438" y="3568512"/>
            <a:ext cx="4671472" cy="731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defined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a[3]; and the system allocated </a:t>
            </a:r>
          </a:p>
          <a:p>
            <a:pPr defTabSz="527517"/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chunk of memory for this 3-element array from 0x7000,</a:t>
            </a:r>
          </a:p>
          <a:p>
            <a:pPr defTabSz="527517"/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address of elements would be like below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25DE41-93BE-4D21-BC5F-3F4CBB68E8D7}"/>
              </a:ext>
            </a:extLst>
          </p:cNvPr>
          <p:cNvSpPr txBox="1"/>
          <p:nvPr/>
        </p:nvSpPr>
        <p:spPr>
          <a:xfrm>
            <a:off x="1330737" y="3181165"/>
            <a:ext cx="3549113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 allocation for Arrays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45E967A-AC8C-4635-B094-EAA3B30C024E}"/>
              </a:ext>
            </a:extLst>
          </p:cNvPr>
          <p:cNvCxnSpPr/>
          <p:nvPr/>
        </p:nvCxnSpPr>
        <p:spPr>
          <a:xfrm>
            <a:off x="3441865" y="5740887"/>
            <a:ext cx="17277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367B69A-FB1A-470C-A08D-4495DA5C09E2}"/>
              </a:ext>
            </a:extLst>
          </p:cNvPr>
          <p:cNvSpPr txBox="1"/>
          <p:nvPr/>
        </p:nvSpPr>
        <p:spPr>
          <a:xfrm>
            <a:off x="3643541" y="5727046"/>
            <a:ext cx="1385316" cy="305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byte (integer)</a:t>
            </a:r>
          </a:p>
        </p:txBody>
      </p:sp>
    </p:spTree>
    <p:extLst>
      <p:ext uri="{BB962C8B-B14F-4D97-AF65-F5344CB8AC3E}">
        <p14:creationId xmlns:p14="http://schemas.microsoft.com/office/powerpoint/2010/main" val="292005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" grpId="0" animBg="1"/>
      <p:bldP spid="10" grpId="0" animBg="1"/>
      <p:bldP spid="11" grpId="0" animBg="1"/>
      <p:bldP spid="5" grpId="0"/>
      <p:bldP spid="15" grpId="0"/>
      <p:bldP spid="18" grpId="0"/>
      <p:bldP spid="19" grpId="0"/>
      <p:bldP spid="20" grpId="0"/>
      <p:bldP spid="21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5B110-C27C-4603-B4A7-E0E241760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Access Is Slow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8A3B6-A8F3-4D92-80EC-A5087B43E3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8A307-5633-4EAC-B5ED-6F161BCC0B7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1125" y="1160463"/>
            <a:ext cx="7300007" cy="5145087"/>
          </a:xfrm>
        </p:spPr>
        <p:txBody>
          <a:bodyPr>
            <a:normAutofit/>
          </a:bodyPr>
          <a:lstStyle/>
          <a:p>
            <a:r>
              <a:rPr lang="en-US" sz="2400" dirty="0"/>
              <a:t>Variables are all stored in Memory, which is </a:t>
            </a:r>
            <a:r>
              <a:rPr lang="en-US" sz="2400" b="1" dirty="0"/>
              <a:t>outside of CPU</a:t>
            </a:r>
          </a:p>
          <a:p>
            <a:pPr lvl="1"/>
            <a:r>
              <a:rPr lang="en-US" sz="2000" dirty="0"/>
              <a:t>Slow..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How can we execute the operations faster?</a:t>
            </a:r>
          </a:p>
          <a:p>
            <a:pPr lvl="1"/>
            <a:r>
              <a:rPr lang="en-US" sz="2000" dirty="0"/>
              <a:t>Use </a:t>
            </a:r>
            <a:r>
              <a:rPr lang="en-US" sz="2000" b="1" dirty="0"/>
              <a:t>on-chip memory</a:t>
            </a:r>
          </a:p>
        </p:txBody>
      </p:sp>
      <p:pic>
        <p:nvPicPr>
          <p:cNvPr id="19" name="Picture 8" descr="f02-13-P374493">
            <a:extLst>
              <a:ext uri="{FF2B5EF4-FFF2-40B4-BE49-F238E27FC236}">
                <a16:creationId xmlns:a16="http://schemas.microsoft.com/office/drawing/2014/main" id="{C4EF050D-6CEF-4B1D-A73A-DE37E5B0E6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6"/>
          <a:stretch/>
        </p:blipFill>
        <p:spPr bwMode="auto">
          <a:xfrm>
            <a:off x="8676143" y="1365832"/>
            <a:ext cx="2188957" cy="3432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E6927A-3496-4A0F-9A6A-5BFC4ECDDF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958"/>
          <a:stretch/>
        </p:blipFill>
        <p:spPr>
          <a:xfrm rot="18913154">
            <a:off x="7936824" y="5573798"/>
            <a:ext cx="1888427" cy="494523"/>
          </a:xfrm>
          <a:prstGeom prst="rect">
            <a:avLst/>
          </a:prstGeom>
        </p:spPr>
      </p:pic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2C61D5FB-290B-48AC-A4C2-DAC686D1A9DB}"/>
              </a:ext>
            </a:extLst>
          </p:cNvPr>
          <p:cNvCxnSpPr>
            <a:stCxn id="20" idx="2"/>
          </p:cNvCxnSpPr>
          <p:nvPr/>
        </p:nvCxnSpPr>
        <p:spPr>
          <a:xfrm rot="5400000" flipH="1" flipV="1">
            <a:off x="9048283" y="4805275"/>
            <a:ext cx="1198215" cy="1184368"/>
          </a:xfrm>
          <a:prstGeom prst="curvedConnector3">
            <a:avLst>
              <a:gd name="adj1" fmla="val -3187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6812E1C-2A11-483C-B0B9-795D1C099E65}"/>
              </a:ext>
            </a:extLst>
          </p:cNvPr>
          <p:cNvSpPr/>
          <p:nvPr/>
        </p:nvSpPr>
        <p:spPr>
          <a:xfrm>
            <a:off x="8720007" y="3894075"/>
            <a:ext cx="2136106" cy="26925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Compiled machine code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63E0EC-3D20-426A-990C-19E68A5507FB}"/>
              </a:ext>
            </a:extLst>
          </p:cNvPr>
          <p:cNvSpPr/>
          <p:nvPr/>
        </p:nvSpPr>
        <p:spPr>
          <a:xfrm>
            <a:off x="8738410" y="1425626"/>
            <a:ext cx="2105436" cy="1394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Return address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9A8160-5536-4F01-9E97-160090F77B7C}"/>
              </a:ext>
            </a:extLst>
          </p:cNvPr>
          <p:cNvSpPr/>
          <p:nvPr/>
        </p:nvSpPr>
        <p:spPr>
          <a:xfrm>
            <a:off x="8738409" y="1576155"/>
            <a:ext cx="2105436" cy="1394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*</a:t>
            </a:r>
            <a:r>
              <a:rPr lang="en-US" sz="1038" b="1" dirty="0" err="1">
                <a:solidFill>
                  <a:prstClr val="black"/>
                </a:solidFill>
                <a:latin typeface="Calibri"/>
              </a:rPr>
              <a:t>fp</a:t>
            </a:r>
            <a:endParaRPr lang="en-US" sz="1038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91152C-5D05-49B9-8430-5AE38016349D}"/>
              </a:ext>
            </a:extLst>
          </p:cNvPr>
          <p:cNvSpPr/>
          <p:nvPr/>
        </p:nvSpPr>
        <p:spPr>
          <a:xfrm>
            <a:off x="8738410" y="1728813"/>
            <a:ext cx="2105436" cy="1394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size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DCC4D63-B61A-43D4-94FA-D90B58FE5314}"/>
              </a:ext>
            </a:extLst>
          </p:cNvPr>
          <p:cNvSpPr/>
          <p:nvPr/>
        </p:nvSpPr>
        <p:spPr>
          <a:xfrm>
            <a:off x="8738409" y="1879342"/>
            <a:ext cx="2105436" cy="1394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sum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96D1DCD-A463-4BC6-AFC1-ABAF731D40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608" y="5331303"/>
            <a:ext cx="1295565" cy="971673"/>
          </a:xfrm>
          <a:prstGeom prst="rect">
            <a:avLst/>
          </a:prstGeom>
        </p:spPr>
      </p:pic>
      <p:sp>
        <p:nvSpPr>
          <p:cNvPr id="32" name="AutoShape 38">
            <a:extLst>
              <a:ext uri="{FF2B5EF4-FFF2-40B4-BE49-F238E27FC236}">
                <a16:creationId xmlns:a16="http://schemas.microsoft.com/office/drawing/2014/main" id="{DF9A9F82-A78F-4DC4-AF56-100D8CBD1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0077" y="5732039"/>
            <a:ext cx="533400" cy="257175"/>
          </a:xfrm>
          <a:prstGeom prst="leftRightArrow">
            <a:avLst>
              <a:gd name="adj1" fmla="val 50000"/>
              <a:gd name="adj2" fmla="val 41481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527517" eaLnBrk="1" hangingPunct="1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129922-C2D9-4C03-91E4-D376B597C5EB}"/>
              </a:ext>
            </a:extLst>
          </p:cNvPr>
          <p:cNvSpPr/>
          <p:nvPr/>
        </p:nvSpPr>
        <p:spPr>
          <a:xfrm>
            <a:off x="8720007" y="3369254"/>
            <a:ext cx="2105436" cy="1394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numbers[1]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29C63B-F8FA-40FA-8CA0-51146A17CB19}"/>
              </a:ext>
            </a:extLst>
          </p:cNvPr>
          <p:cNvSpPr/>
          <p:nvPr/>
        </p:nvSpPr>
        <p:spPr>
          <a:xfrm>
            <a:off x="8720006" y="3519784"/>
            <a:ext cx="2105436" cy="1394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numbers[0]</a:t>
            </a:r>
          </a:p>
        </p:txBody>
      </p:sp>
    </p:spTree>
    <p:extLst>
      <p:ext uri="{BB962C8B-B14F-4D97-AF65-F5344CB8AC3E}">
        <p14:creationId xmlns:p14="http://schemas.microsoft.com/office/powerpoint/2010/main" val="16817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110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3011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en-US" sz="2400" b="1" dirty="0"/>
              <a:t>Translate the given high-level language code to MIPS assembly</a:t>
            </a:r>
            <a:endParaRPr lang="en-US" altLang="en-US" sz="2000" dirty="0"/>
          </a:p>
          <a:p>
            <a:pPr lvl="1"/>
            <a:r>
              <a:rPr lang="en-US" altLang="en-US" sz="2000" dirty="0"/>
              <a:t>Assume that the base address of a </a:t>
            </a:r>
            <a:r>
              <a:rPr lang="en-US" altLang="en-US" sz="2000" b="1" i="1" dirty="0"/>
              <a:t>char</a:t>
            </a:r>
            <a:r>
              <a:rPr lang="en-US" altLang="en-US" sz="2000" dirty="0"/>
              <a:t> array a is in register $s0</a:t>
            </a:r>
          </a:p>
          <a:p>
            <a:pPr lvl="2"/>
            <a:r>
              <a:rPr lang="en-US" altLang="en-US" sz="1800" dirty="0"/>
              <a:t>base address of an array: the address of the first element of the array</a:t>
            </a:r>
          </a:p>
          <a:p>
            <a:pPr lvl="1"/>
            <a:r>
              <a:rPr lang="en-US" altLang="en-US" sz="2000" dirty="0"/>
              <a:t>Assume that the value of </a:t>
            </a:r>
            <a:r>
              <a:rPr lang="en-US" altLang="en-US" sz="2000" dirty="0" err="1"/>
              <a:t>i</a:t>
            </a:r>
            <a:r>
              <a:rPr lang="en-US" altLang="en-US" sz="2000" dirty="0"/>
              <a:t> is in $t0.</a:t>
            </a: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2400" dirty="0">
              <a:latin typeface="+mj-lt"/>
              <a:ea typeface="Times New Roman" pitchFamily="64" charset="0"/>
              <a:cs typeface="Times New Roman" pitchFamily="6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F891CD-3774-47F1-B4EF-88F188B870E3}"/>
              </a:ext>
            </a:extLst>
          </p:cNvPr>
          <p:cNvSpPr txBox="1"/>
          <p:nvPr/>
        </p:nvSpPr>
        <p:spPr>
          <a:xfrm>
            <a:off x="3840480" y="2926080"/>
            <a:ext cx="2444262" cy="411972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defTabSz="527517" fontAlgn="base">
              <a:spcBef>
                <a:spcPct val="0"/>
              </a:spcBef>
              <a:spcAft>
                <a:spcPct val="0"/>
              </a:spcAft>
            </a:pPr>
            <a:r>
              <a:rPr lang="en-US" sz="2077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a[</a:t>
            </a:r>
            <a:r>
              <a:rPr lang="en-US" sz="2077" dirty="0" err="1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i</a:t>
            </a:r>
            <a:r>
              <a:rPr lang="en-US" sz="2077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]--;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2058C48D-FB5B-4873-9239-53058FF4ED2A}"/>
              </a:ext>
            </a:extLst>
          </p:cNvPr>
          <p:cNvSpPr txBox="1">
            <a:spLocks/>
          </p:cNvSpPr>
          <p:nvPr/>
        </p:nvSpPr>
        <p:spPr>
          <a:xfrm>
            <a:off x="7333711" y="3341942"/>
            <a:ext cx="2735313" cy="13514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105508" tIns="52754" rIns="105508" bIns="52754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2308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2308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9D562C-A650-4E8A-B223-4E6369FB7CA4}"/>
              </a:ext>
            </a:extLst>
          </p:cNvPr>
          <p:cNvSpPr txBox="1"/>
          <p:nvPr/>
        </p:nvSpPr>
        <p:spPr>
          <a:xfrm>
            <a:off x="8194669" y="2917014"/>
            <a:ext cx="835485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77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FB35A2-1161-4861-8A1E-A89E92AA088D}"/>
              </a:ext>
            </a:extLst>
          </p:cNvPr>
          <p:cNvSpPr txBox="1"/>
          <p:nvPr/>
        </p:nvSpPr>
        <p:spPr>
          <a:xfrm>
            <a:off x="967020" y="2917014"/>
            <a:ext cx="2531462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77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High-level language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B06441-04E8-4532-9E65-D40172981333}"/>
              </a:ext>
            </a:extLst>
          </p:cNvPr>
          <p:cNvSpPr/>
          <p:nvPr/>
        </p:nvSpPr>
        <p:spPr>
          <a:xfrm>
            <a:off x="1162038" y="3555829"/>
            <a:ext cx="5011615" cy="280180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532EC7-B655-4711-8B9B-01F0F862C88E}"/>
              </a:ext>
            </a:extLst>
          </p:cNvPr>
          <p:cNvSpPr/>
          <p:nvPr/>
        </p:nvSpPr>
        <p:spPr>
          <a:xfrm>
            <a:off x="4605305" y="5150676"/>
            <a:ext cx="460517" cy="392723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 defTabSz="527517"/>
            <a:r>
              <a:rPr lang="en-US" sz="1600" dirty="0">
                <a:solidFill>
                  <a:prstClr val="white"/>
                </a:solidFill>
                <a:latin typeface="Calibri"/>
              </a:rPr>
              <a:t>a[0]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A9E9AD-E9AC-45EC-8476-8FA05F05B601}"/>
              </a:ext>
            </a:extLst>
          </p:cNvPr>
          <p:cNvSpPr txBox="1"/>
          <p:nvPr/>
        </p:nvSpPr>
        <p:spPr>
          <a:xfrm>
            <a:off x="1715423" y="5552225"/>
            <a:ext cx="1385316" cy="731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Address</a:t>
            </a:r>
          </a:p>
          <a:p>
            <a:pPr defTabSz="527517"/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a[0] is in $s0</a:t>
            </a:r>
          </a:p>
          <a:p>
            <a:pPr defTabSz="527517"/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this exercise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B2C626-E965-4C29-B90D-F78EFB76ABCC}"/>
              </a:ext>
            </a:extLst>
          </p:cNvPr>
          <p:cNvCxnSpPr>
            <a:cxnSpLocks/>
            <a:stCxn id="14" idx="3"/>
            <a:endCxn id="11" idx="2"/>
          </p:cNvCxnSpPr>
          <p:nvPr/>
        </p:nvCxnSpPr>
        <p:spPr>
          <a:xfrm flipV="1">
            <a:off x="3100739" y="5543399"/>
            <a:ext cx="1734825" cy="374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ABC43C0-A56C-4FDA-A1A1-03A812276D85}"/>
              </a:ext>
            </a:extLst>
          </p:cNvPr>
          <p:cNvSpPr txBox="1"/>
          <p:nvPr/>
        </p:nvSpPr>
        <p:spPr>
          <a:xfrm>
            <a:off x="5096064" y="5164679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0x7000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790D7B-FCEF-4A24-8B48-129233A5A695}"/>
              </a:ext>
            </a:extLst>
          </p:cNvPr>
          <p:cNvSpPr txBox="1"/>
          <p:nvPr/>
        </p:nvSpPr>
        <p:spPr>
          <a:xfrm>
            <a:off x="5096064" y="4809551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0x7004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72F81E-C083-4C9F-B088-1D6C2DC92098}"/>
              </a:ext>
            </a:extLst>
          </p:cNvPr>
          <p:cNvSpPr txBox="1"/>
          <p:nvPr/>
        </p:nvSpPr>
        <p:spPr>
          <a:xfrm>
            <a:off x="1200242" y="3892192"/>
            <a:ext cx="4671472" cy="731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defined char a[8]; and the system allocated </a:t>
            </a:r>
          </a:p>
          <a:p>
            <a:pPr defTabSz="527517"/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chunk of memory for this 8-element array from 0x7000,</a:t>
            </a:r>
          </a:p>
          <a:p>
            <a:pPr defTabSz="527517"/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address of elements would be like below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16BEB4-C664-4EE8-A5CB-17FE3716C617}"/>
              </a:ext>
            </a:extLst>
          </p:cNvPr>
          <p:cNvSpPr txBox="1"/>
          <p:nvPr/>
        </p:nvSpPr>
        <p:spPr>
          <a:xfrm>
            <a:off x="1225541" y="3504845"/>
            <a:ext cx="3549113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 allocation for Arrays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57B673-718C-43D4-A8B7-95FEFF234AFC}"/>
              </a:ext>
            </a:extLst>
          </p:cNvPr>
          <p:cNvCxnSpPr>
            <a:cxnSpLocks/>
          </p:cNvCxnSpPr>
          <p:nvPr/>
        </p:nvCxnSpPr>
        <p:spPr>
          <a:xfrm>
            <a:off x="4605306" y="5733681"/>
            <a:ext cx="45908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C86A154-A623-4916-99D2-5CC11B391666}"/>
              </a:ext>
            </a:extLst>
          </p:cNvPr>
          <p:cNvSpPr txBox="1"/>
          <p:nvPr/>
        </p:nvSpPr>
        <p:spPr>
          <a:xfrm>
            <a:off x="4230763" y="5752393"/>
            <a:ext cx="1184940" cy="305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byte (char)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3D3F6E2-FC5B-49FE-8C2C-A83F8EA325C8}"/>
              </a:ext>
            </a:extLst>
          </p:cNvPr>
          <p:cNvSpPr/>
          <p:nvPr/>
        </p:nvSpPr>
        <p:spPr>
          <a:xfrm>
            <a:off x="4143311" y="5149085"/>
            <a:ext cx="460517" cy="392723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 defTabSz="527517"/>
            <a:r>
              <a:rPr lang="en-US" sz="1600" dirty="0">
                <a:solidFill>
                  <a:prstClr val="white"/>
                </a:solidFill>
                <a:latin typeface="Calibri"/>
              </a:rPr>
              <a:t>a[1]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738E07-DB05-460C-BFE3-C1AC37337D87}"/>
              </a:ext>
            </a:extLst>
          </p:cNvPr>
          <p:cNvSpPr/>
          <p:nvPr/>
        </p:nvSpPr>
        <p:spPr>
          <a:xfrm>
            <a:off x="3682917" y="5149084"/>
            <a:ext cx="460517" cy="392723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 defTabSz="527517"/>
            <a:r>
              <a:rPr lang="en-US" sz="1600" dirty="0">
                <a:solidFill>
                  <a:prstClr val="white"/>
                </a:solidFill>
                <a:latin typeface="Calibri"/>
              </a:rPr>
              <a:t>a[2]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EC6DF6-3217-4CA3-B02C-1CB7DB8DE4EB}"/>
              </a:ext>
            </a:extLst>
          </p:cNvPr>
          <p:cNvSpPr/>
          <p:nvPr/>
        </p:nvSpPr>
        <p:spPr>
          <a:xfrm>
            <a:off x="3222516" y="5149083"/>
            <a:ext cx="460517" cy="392723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 defTabSz="527517"/>
            <a:r>
              <a:rPr lang="en-US" sz="1600" dirty="0">
                <a:solidFill>
                  <a:prstClr val="white"/>
                </a:solidFill>
                <a:latin typeface="Calibri"/>
              </a:rPr>
              <a:t>a[3]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63EE0D-B572-4D85-A009-7B932199260C}"/>
              </a:ext>
            </a:extLst>
          </p:cNvPr>
          <p:cNvSpPr/>
          <p:nvPr/>
        </p:nvSpPr>
        <p:spPr>
          <a:xfrm>
            <a:off x="4608754" y="4759815"/>
            <a:ext cx="460517" cy="392723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 defTabSz="527517"/>
            <a:r>
              <a:rPr lang="en-US" sz="1600" dirty="0">
                <a:solidFill>
                  <a:prstClr val="white"/>
                </a:solidFill>
                <a:latin typeface="Calibri"/>
              </a:rPr>
              <a:t>a[4]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EC11809-ADDD-4524-A39B-09D351639DB9}"/>
              </a:ext>
            </a:extLst>
          </p:cNvPr>
          <p:cNvSpPr/>
          <p:nvPr/>
        </p:nvSpPr>
        <p:spPr>
          <a:xfrm>
            <a:off x="4146759" y="4758224"/>
            <a:ext cx="460517" cy="392723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 defTabSz="527517"/>
            <a:r>
              <a:rPr lang="en-US" sz="1600" dirty="0">
                <a:solidFill>
                  <a:prstClr val="white"/>
                </a:solidFill>
                <a:latin typeface="Calibri"/>
              </a:rPr>
              <a:t>a[5]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839B447-0AC0-4F10-862E-7FDF62B34874}"/>
              </a:ext>
            </a:extLst>
          </p:cNvPr>
          <p:cNvSpPr/>
          <p:nvPr/>
        </p:nvSpPr>
        <p:spPr>
          <a:xfrm>
            <a:off x="3686366" y="4758223"/>
            <a:ext cx="460517" cy="392723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 defTabSz="527517"/>
            <a:r>
              <a:rPr lang="en-US" sz="1600" dirty="0">
                <a:solidFill>
                  <a:prstClr val="white"/>
                </a:solidFill>
                <a:latin typeface="Calibri"/>
              </a:rPr>
              <a:t>a[6]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32CECF-88C1-4120-9891-99D68048ABE8}"/>
              </a:ext>
            </a:extLst>
          </p:cNvPr>
          <p:cNvSpPr/>
          <p:nvPr/>
        </p:nvSpPr>
        <p:spPr>
          <a:xfrm>
            <a:off x="3225965" y="4758222"/>
            <a:ext cx="460517" cy="392723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 defTabSz="527517"/>
            <a:r>
              <a:rPr lang="en-US" sz="1600" dirty="0">
                <a:solidFill>
                  <a:prstClr val="white"/>
                </a:solidFill>
                <a:latin typeface="Calibri"/>
              </a:rPr>
              <a:t>a[7]</a:t>
            </a:r>
          </a:p>
        </p:txBody>
      </p:sp>
    </p:spTree>
    <p:extLst>
      <p:ext uri="{BB962C8B-B14F-4D97-AF65-F5344CB8AC3E}">
        <p14:creationId xmlns:p14="http://schemas.microsoft.com/office/powerpoint/2010/main" val="2538019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/>
      <p:bldP spid="16" grpId="0"/>
      <p:bldP spid="17" grpId="0"/>
      <p:bldP spid="19" grpId="0"/>
      <p:bldP spid="20" grpId="0"/>
      <p:bldP spid="22" grpId="0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111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3011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en-US" sz="2400" b="1" dirty="0"/>
              <a:t>Translate the given high-level language code to MIPS assembly</a:t>
            </a:r>
          </a:p>
          <a:p>
            <a:pPr lvl="1"/>
            <a:r>
              <a:rPr lang="en-US" altLang="en-US" sz="2000" dirty="0"/>
              <a:t>Assume that the base address of a </a:t>
            </a:r>
            <a:r>
              <a:rPr lang="en-US" altLang="en-US" sz="2000" b="1" i="1" dirty="0"/>
              <a:t>char</a:t>
            </a:r>
            <a:r>
              <a:rPr lang="en-US" altLang="en-US" sz="2000" dirty="0"/>
              <a:t> array a is in register $s0</a:t>
            </a:r>
          </a:p>
          <a:p>
            <a:pPr lvl="2"/>
            <a:r>
              <a:rPr lang="en-US" altLang="en-US" sz="1800" dirty="0"/>
              <a:t>base address of an array: the address of the first element of the array</a:t>
            </a:r>
          </a:p>
          <a:p>
            <a:pPr lvl="1"/>
            <a:r>
              <a:rPr lang="en-US" altLang="en-US" sz="2000" dirty="0"/>
              <a:t>Assume that the value of </a:t>
            </a:r>
            <a:r>
              <a:rPr lang="en-US" altLang="en-US" sz="2000" dirty="0" err="1"/>
              <a:t>i</a:t>
            </a:r>
            <a:r>
              <a:rPr lang="en-US" altLang="en-US" sz="2000" dirty="0"/>
              <a:t> is in $t0.</a:t>
            </a: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2400" dirty="0">
              <a:latin typeface="+mj-lt"/>
              <a:ea typeface="Times New Roman" pitchFamily="64" charset="0"/>
              <a:cs typeface="Times New Roman" pitchFamily="6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F891CD-3774-47F1-B4EF-88F188B870E3}"/>
              </a:ext>
            </a:extLst>
          </p:cNvPr>
          <p:cNvSpPr txBox="1"/>
          <p:nvPr/>
        </p:nvSpPr>
        <p:spPr>
          <a:xfrm>
            <a:off x="3840480" y="2921878"/>
            <a:ext cx="2444262" cy="411972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defTabSz="527517" fontAlgn="base">
              <a:spcBef>
                <a:spcPct val="0"/>
              </a:spcBef>
              <a:spcAft>
                <a:spcPct val="0"/>
              </a:spcAft>
            </a:pPr>
            <a:r>
              <a:rPr lang="en-US" sz="2077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a[</a:t>
            </a:r>
            <a:r>
              <a:rPr lang="en-US" sz="2077" dirty="0" err="1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i</a:t>
            </a:r>
            <a:r>
              <a:rPr lang="en-US" sz="2077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]--;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2058C48D-FB5B-4873-9239-53058FF4ED2A}"/>
              </a:ext>
            </a:extLst>
          </p:cNvPr>
          <p:cNvSpPr txBox="1">
            <a:spLocks/>
          </p:cNvSpPr>
          <p:nvPr/>
        </p:nvSpPr>
        <p:spPr>
          <a:xfrm>
            <a:off x="7333711" y="3341942"/>
            <a:ext cx="2735313" cy="13514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105508" tIns="52754" rIns="105508" bIns="52754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add	$t2, $s0, $t0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lb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  	$t3, 0($t2)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subi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 $t3, $t3, 1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sb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 	$t3, 0($t2)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9D562C-A650-4E8A-B223-4E6369FB7CA4}"/>
              </a:ext>
            </a:extLst>
          </p:cNvPr>
          <p:cNvSpPr txBox="1"/>
          <p:nvPr/>
        </p:nvSpPr>
        <p:spPr>
          <a:xfrm>
            <a:off x="8194669" y="2917014"/>
            <a:ext cx="835485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77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FB35A2-1161-4861-8A1E-A89E92AA088D}"/>
              </a:ext>
            </a:extLst>
          </p:cNvPr>
          <p:cNvSpPr txBox="1"/>
          <p:nvPr/>
        </p:nvSpPr>
        <p:spPr>
          <a:xfrm>
            <a:off x="967866" y="2913786"/>
            <a:ext cx="2531462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77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High-level language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1C1A1C1-3E0B-4EFB-BCC5-4C30AD479B81}"/>
              </a:ext>
            </a:extLst>
          </p:cNvPr>
          <p:cNvSpPr/>
          <p:nvPr/>
        </p:nvSpPr>
        <p:spPr>
          <a:xfrm>
            <a:off x="1532235" y="3762717"/>
            <a:ext cx="3745402" cy="18158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527517"/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 we know that the address of a[</a:t>
            </a:r>
            <a:r>
              <a:rPr lang="en-US" sz="16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is $s0 + 1byte * </a:t>
            </a:r>
            <a:r>
              <a:rPr lang="en-US" sz="16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= $s0 + $t0</a:t>
            </a:r>
          </a:p>
          <a:p>
            <a:pPr defTabSz="527517"/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527517"/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this a valid operation to get one byte from $s0 + $t0?</a:t>
            </a:r>
          </a:p>
          <a:p>
            <a:pPr defTabSz="527517"/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</a:p>
          <a:p>
            <a:pPr defTabSz="527517"/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lb</a:t>
            </a: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$t1, </a:t>
            </a:r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$t0($s0)</a:t>
            </a:r>
          </a:p>
        </p:txBody>
      </p:sp>
      <p:sp>
        <p:nvSpPr>
          <p:cNvPr id="40" name="Speech Bubble: Oval 39">
            <a:extLst>
              <a:ext uri="{FF2B5EF4-FFF2-40B4-BE49-F238E27FC236}">
                <a16:creationId xmlns:a16="http://schemas.microsoft.com/office/drawing/2014/main" id="{C3E25164-CA00-42D1-94DA-2F500D2B5881}"/>
              </a:ext>
            </a:extLst>
          </p:cNvPr>
          <p:cNvSpPr/>
          <p:nvPr/>
        </p:nvSpPr>
        <p:spPr>
          <a:xfrm>
            <a:off x="4377384" y="4584078"/>
            <a:ext cx="5073961" cy="2290782"/>
          </a:xfrm>
          <a:prstGeom prst="wedgeEllipseCallout">
            <a:avLst>
              <a:gd name="adj1" fmla="val -57992"/>
              <a:gd name="adj2" fmla="val -27930"/>
            </a:avLst>
          </a:prstGeom>
          <a:solidFill>
            <a:schemeClr val="accent5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527517"/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No, </a:t>
            </a:r>
            <a:r>
              <a:rPr lang="en-US" sz="14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because </a:t>
            </a:r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offset should be an immediate value</a:t>
            </a:r>
            <a:r>
              <a:rPr lang="en-US" sz="14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not a register id</a:t>
            </a:r>
          </a:p>
          <a:p>
            <a:pPr defTabSz="527517"/>
            <a:endParaRPr lang="en-US" sz="14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97819" indent="-197819" defTabSz="527517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 should change the base address value, not offset value</a:t>
            </a:r>
          </a:p>
          <a:p>
            <a:pPr defTabSz="527517"/>
            <a:r>
              <a:rPr lang="en-US" sz="14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i.e. </a:t>
            </a:r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new base</a:t>
            </a:r>
            <a:r>
              <a:rPr lang="en-US" sz="14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</a:t>
            </a:r>
            <a:r>
              <a:rPr lang="en-US" sz="1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$t2 = $s0 + $t0</a:t>
            </a:r>
          </a:p>
          <a:p>
            <a:pPr defTabSz="527517"/>
            <a:r>
              <a:rPr lang="en-US" sz="14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      and then load one byte from </a:t>
            </a:r>
            <a:r>
              <a:rPr lang="en-US" sz="1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0($t2)</a:t>
            </a:r>
          </a:p>
        </p:txBody>
      </p:sp>
    </p:spTree>
    <p:extLst>
      <p:ext uri="{BB962C8B-B14F-4D97-AF65-F5344CB8AC3E}">
        <p14:creationId xmlns:p14="http://schemas.microsoft.com/office/powerpoint/2010/main" val="1301094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4F62E-060E-43B0-BC3D-F0872507C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F8C7FB-5156-470E-81C5-B63E3ECDA4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F9DE4-BD10-47BC-A8B5-F2960743A75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1125" y="1160463"/>
            <a:ext cx="5846999" cy="514508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/>
              <a:t>Register File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On-chip memory that stores “Registers”</a:t>
            </a:r>
          </a:p>
          <a:p>
            <a:pPr lvl="1">
              <a:lnSpc>
                <a:spcPct val="120000"/>
              </a:lnSpc>
            </a:pPr>
            <a:endParaRPr lang="en-US" sz="1800" dirty="0"/>
          </a:p>
          <a:p>
            <a:pPr>
              <a:lnSpc>
                <a:spcPct val="120000"/>
              </a:lnSpc>
            </a:pPr>
            <a:r>
              <a:rPr lang="en-US" sz="2000" b="1" dirty="0"/>
              <a:t>Registers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Temporal space to maintain operand values and calculation results before storing back to memory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Presented with “$” + “register id” in MIPS processor</a:t>
            </a:r>
          </a:p>
          <a:p>
            <a:pPr lvl="2">
              <a:lnSpc>
                <a:spcPct val="120000"/>
              </a:lnSpc>
            </a:pPr>
            <a:r>
              <a:rPr lang="en-US" sz="1600" dirty="0"/>
              <a:t>i.e. $0 : 0</a:t>
            </a:r>
            <a:r>
              <a:rPr lang="en-US" sz="1600" baseline="30000" dirty="0"/>
              <a:t>th</a:t>
            </a:r>
            <a:r>
              <a:rPr lang="en-US" sz="1600" dirty="0"/>
              <a:t> register, </a:t>
            </a:r>
          </a:p>
          <a:p>
            <a:pPr marL="1055035" lvl="2" indent="0">
              <a:lnSpc>
                <a:spcPct val="120000"/>
              </a:lnSpc>
              <a:buNone/>
            </a:pPr>
            <a:r>
              <a:rPr lang="en-US" sz="1600" dirty="0"/>
              <a:t>         $1 : 1</a:t>
            </a:r>
            <a:r>
              <a:rPr lang="en-US" sz="1600" baseline="30000" dirty="0"/>
              <a:t>st</a:t>
            </a:r>
            <a:r>
              <a:rPr lang="en-US" sz="1600" dirty="0"/>
              <a:t> register</a:t>
            </a:r>
          </a:p>
        </p:txBody>
      </p:sp>
      <p:pic>
        <p:nvPicPr>
          <p:cNvPr id="5" name="Picture 8" descr="f02-13-P374493">
            <a:extLst>
              <a:ext uri="{FF2B5EF4-FFF2-40B4-BE49-F238E27FC236}">
                <a16:creationId xmlns:a16="http://schemas.microsoft.com/office/drawing/2014/main" id="{8995052E-AAF6-44AF-8705-1DAB4EDE2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6"/>
          <a:stretch/>
        </p:blipFill>
        <p:spPr bwMode="auto">
          <a:xfrm>
            <a:off x="8676143" y="1365832"/>
            <a:ext cx="2188957" cy="3432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78EB39-DECF-4D3A-B801-EFFE0B8785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958"/>
          <a:stretch/>
        </p:blipFill>
        <p:spPr>
          <a:xfrm rot="18913154">
            <a:off x="7936824" y="5573798"/>
            <a:ext cx="1888427" cy="494523"/>
          </a:xfrm>
          <a:prstGeom prst="rect">
            <a:avLst/>
          </a:prstGeom>
        </p:spPr>
      </p:pic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2648EE65-0514-4417-B17D-2096C7A764AB}"/>
              </a:ext>
            </a:extLst>
          </p:cNvPr>
          <p:cNvCxnSpPr>
            <a:stCxn id="6" idx="2"/>
          </p:cNvCxnSpPr>
          <p:nvPr/>
        </p:nvCxnSpPr>
        <p:spPr>
          <a:xfrm rot="5400000" flipH="1" flipV="1">
            <a:off x="9048283" y="4805275"/>
            <a:ext cx="1198215" cy="1184368"/>
          </a:xfrm>
          <a:prstGeom prst="curvedConnector3">
            <a:avLst>
              <a:gd name="adj1" fmla="val -3187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101D65E-FDEE-4DC3-9643-961065345434}"/>
              </a:ext>
            </a:extLst>
          </p:cNvPr>
          <p:cNvSpPr/>
          <p:nvPr/>
        </p:nvSpPr>
        <p:spPr>
          <a:xfrm>
            <a:off x="8720007" y="3894075"/>
            <a:ext cx="2136106" cy="26925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Compiled machine code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C7338-00F7-4C20-8EFA-C4496A8A948E}"/>
              </a:ext>
            </a:extLst>
          </p:cNvPr>
          <p:cNvSpPr/>
          <p:nvPr/>
        </p:nvSpPr>
        <p:spPr>
          <a:xfrm>
            <a:off x="8738410" y="1425626"/>
            <a:ext cx="2105436" cy="1394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Return address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0E4AB0-20DE-4304-A361-16A4AE6D69C8}"/>
              </a:ext>
            </a:extLst>
          </p:cNvPr>
          <p:cNvSpPr/>
          <p:nvPr/>
        </p:nvSpPr>
        <p:spPr>
          <a:xfrm>
            <a:off x="8738409" y="1576155"/>
            <a:ext cx="2105436" cy="1394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*</a:t>
            </a:r>
            <a:r>
              <a:rPr lang="en-US" sz="1038" b="1" dirty="0" err="1">
                <a:solidFill>
                  <a:prstClr val="black"/>
                </a:solidFill>
                <a:latin typeface="Calibri"/>
              </a:rPr>
              <a:t>fp</a:t>
            </a:r>
            <a:endParaRPr lang="en-US" sz="1038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9FFBDE-AB33-4F3D-8EFF-BD393506EC57}"/>
              </a:ext>
            </a:extLst>
          </p:cNvPr>
          <p:cNvSpPr/>
          <p:nvPr/>
        </p:nvSpPr>
        <p:spPr>
          <a:xfrm>
            <a:off x="8738410" y="1728813"/>
            <a:ext cx="2105436" cy="1394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size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9E3BB3-B8AF-4452-8492-93491B64119A}"/>
              </a:ext>
            </a:extLst>
          </p:cNvPr>
          <p:cNvSpPr/>
          <p:nvPr/>
        </p:nvSpPr>
        <p:spPr>
          <a:xfrm>
            <a:off x="8738409" y="1879342"/>
            <a:ext cx="2105436" cy="1394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sum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B07225-7870-4355-A8D7-BC74BD4EB7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608" y="5331303"/>
            <a:ext cx="1295565" cy="971673"/>
          </a:xfrm>
          <a:prstGeom prst="rect">
            <a:avLst/>
          </a:prstGeom>
        </p:spPr>
      </p:pic>
      <p:sp>
        <p:nvSpPr>
          <p:cNvPr id="16" name="AutoShape 38">
            <a:extLst>
              <a:ext uri="{FF2B5EF4-FFF2-40B4-BE49-F238E27FC236}">
                <a16:creationId xmlns:a16="http://schemas.microsoft.com/office/drawing/2014/main" id="{C07BACDF-93A2-4FD0-B6AC-862EB51D7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0077" y="5732039"/>
            <a:ext cx="533400" cy="257175"/>
          </a:xfrm>
          <a:prstGeom prst="leftRightArrow">
            <a:avLst>
              <a:gd name="adj1" fmla="val 50000"/>
              <a:gd name="adj2" fmla="val 41481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527517" eaLnBrk="1" hangingPunct="1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19956C-C957-4A3E-903B-724A0DAE066C}"/>
              </a:ext>
            </a:extLst>
          </p:cNvPr>
          <p:cNvSpPr/>
          <p:nvPr/>
        </p:nvSpPr>
        <p:spPr>
          <a:xfrm>
            <a:off x="6508857" y="2649160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$0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70AAF7-7AD8-49D8-AECA-957D001828C4}"/>
              </a:ext>
            </a:extLst>
          </p:cNvPr>
          <p:cNvSpPr/>
          <p:nvPr/>
        </p:nvSpPr>
        <p:spPr>
          <a:xfrm>
            <a:off x="6508857" y="2970272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$1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1F78FC-7E76-4BAA-A210-A8C199ADDA38}"/>
              </a:ext>
            </a:extLst>
          </p:cNvPr>
          <p:cNvSpPr/>
          <p:nvPr/>
        </p:nvSpPr>
        <p:spPr>
          <a:xfrm>
            <a:off x="6508856" y="3294469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$2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89267E-3411-4995-83C6-997EE5BEC471}"/>
              </a:ext>
            </a:extLst>
          </p:cNvPr>
          <p:cNvSpPr/>
          <p:nvPr/>
        </p:nvSpPr>
        <p:spPr>
          <a:xfrm>
            <a:off x="6509817" y="3615583"/>
            <a:ext cx="1307378" cy="983176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…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94A282-5837-431C-A0C4-BDAAE6AECBD4}"/>
              </a:ext>
            </a:extLst>
          </p:cNvPr>
          <p:cNvSpPr/>
          <p:nvPr/>
        </p:nvSpPr>
        <p:spPr>
          <a:xfrm>
            <a:off x="6509817" y="4623960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$31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93779AA3-8FA0-4912-8864-D846A0177E9E}"/>
              </a:ext>
            </a:extLst>
          </p:cNvPr>
          <p:cNvCxnSpPr>
            <a:cxnSpLocks/>
            <a:endCxn id="21" idx="2"/>
          </p:cNvCxnSpPr>
          <p:nvPr/>
        </p:nvCxnSpPr>
        <p:spPr>
          <a:xfrm rot="5400000" flipH="1" flipV="1">
            <a:off x="6884837" y="5199844"/>
            <a:ext cx="556379" cy="962"/>
          </a:xfrm>
          <a:prstGeom prst="curvedConnector3">
            <a:avLst>
              <a:gd name="adj1" fmla="val 50000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7A7E995-A37D-4521-BDF0-CC0FA815CCAF}"/>
              </a:ext>
            </a:extLst>
          </p:cNvPr>
          <p:cNvSpPr txBox="1"/>
          <p:nvPr/>
        </p:nvSpPr>
        <p:spPr>
          <a:xfrm>
            <a:off x="6393573" y="2179110"/>
            <a:ext cx="1494961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Register File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DDE5BF0-CFAB-4E8C-98C6-F56317F12FA2}"/>
              </a:ext>
            </a:extLst>
          </p:cNvPr>
          <p:cNvSpPr/>
          <p:nvPr/>
        </p:nvSpPr>
        <p:spPr>
          <a:xfrm>
            <a:off x="8720007" y="3369254"/>
            <a:ext cx="2105436" cy="1394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numbers[1]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07C470B-4ABC-493D-86B3-52EF70D0055A}"/>
              </a:ext>
            </a:extLst>
          </p:cNvPr>
          <p:cNvSpPr/>
          <p:nvPr/>
        </p:nvSpPr>
        <p:spPr>
          <a:xfrm>
            <a:off x="8720006" y="3519784"/>
            <a:ext cx="2105436" cy="1394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numbers[0]</a:t>
            </a:r>
          </a:p>
        </p:txBody>
      </p:sp>
    </p:spTree>
    <p:extLst>
      <p:ext uri="{BB962C8B-B14F-4D97-AF65-F5344CB8AC3E}">
        <p14:creationId xmlns:p14="http://schemas.microsoft.com/office/powerpoint/2010/main" val="57821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4F62E-060E-43B0-BC3D-F0872507C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/>
              <a:t>Typical Execution 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F8C7FB-5156-470E-81C5-B63E3ECDA4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F9DE4-BD10-47BC-A8B5-F2960743A75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1126" y="1160463"/>
            <a:ext cx="5883574" cy="5145087"/>
          </a:xfrm>
        </p:spPr>
        <p:txBody>
          <a:bodyPr>
            <a:normAutofit/>
          </a:bodyPr>
          <a:lstStyle/>
          <a:p>
            <a:pPr marL="1120974" lvl="1" indent="-593457">
              <a:buFont typeface="+mj-lt"/>
              <a:buAutoNum type="arabicPeriod"/>
            </a:pPr>
            <a:r>
              <a:rPr lang="en-US" sz="2400" dirty="0"/>
              <a:t>Load operand values from memory to registers</a:t>
            </a:r>
          </a:p>
          <a:p>
            <a:pPr marL="1120974" lvl="1" indent="-593457">
              <a:buFont typeface="+mj-lt"/>
              <a:buAutoNum type="arabicPeriod"/>
            </a:pPr>
            <a:endParaRPr lang="en-US" sz="2400" dirty="0"/>
          </a:p>
          <a:p>
            <a:pPr marL="1120974" lvl="1" indent="-593457">
              <a:buFont typeface="+mj-lt"/>
              <a:buAutoNum type="arabicPeriod"/>
            </a:pPr>
            <a:r>
              <a:rPr lang="en-US" sz="2400" dirty="0"/>
              <a:t>Do computation on registers</a:t>
            </a:r>
          </a:p>
          <a:p>
            <a:pPr marL="1120974" lvl="1" indent="-593457">
              <a:buFont typeface="+mj-lt"/>
              <a:buAutoNum type="arabicPeriod"/>
            </a:pPr>
            <a:endParaRPr lang="en-US" sz="2400" dirty="0"/>
          </a:p>
          <a:p>
            <a:pPr marL="1120974" lvl="1" indent="-593457">
              <a:buFont typeface="+mj-lt"/>
              <a:buAutoNum type="arabicPeriod"/>
            </a:pPr>
            <a:r>
              <a:rPr lang="en-US" sz="2400" dirty="0"/>
              <a:t>Move the results from register to memory</a:t>
            </a:r>
          </a:p>
        </p:txBody>
      </p:sp>
      <p:pic>
        <p:nvPicPr>
          <p:cNvPr id="5" name="Picture 8" descr="f02-13-P374493">
            <a:extLst>
              <a:ext uri="{FF2B5EF4-FFF2-40B4-BE49-F238E27FC236}">
                <a16:creationId xmlns:a16="http://schemas.microsoft.com/office/drawing/2014/main" id="{8995052E-AAF6-44AF-8705-1DAB4EDE2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6"/>
          <a:stretch/>
        </p:blipFill>
        <p:spPr bwMode="auto">
          <a:xfrm>
            <a:off x="8676143" y="1365832"/>
            <a:ext cx="2188957" cy="3432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78EB39-DECF-4D3A-B801-EFFE0B8785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958"/>
          <a:stretch/>
        </p:blipFill>
        <p:spPr>
          <a:xfrm rot="18913154">
            <a:off x="7936824" y="5573798"/>
            <a:ext cx="1888427" cy="494523"/>
          </a:xfrm>
          <a:prstGeom prst="rect">
            <a:avLst/>
          </a:prstGeom>
        </p:spPr>
      </p:pic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2648EE65-0514-4417-B17D-2096C7A764AB}"/>
              </a:ext>
            </a:extLst>
          </p:cNvPr>
          <p:cNvCxnSpPr>
            <a:stCxn id="6" idx="2"/>
          </p:cNvCxnSpPr>
          <p:nvPr/>
        </p:nvCxnSpPr>
        <p:spPr>
          <a:xfrm rot="5400000" flipH="1" flipV="1">
            <a:off x="9048283" y="4805275"/>
            <a:ext cx="1198215" cy="1184368"/>
          </a:xfrm>
          <a:prstGeom prst="curvedConnector3">
            <a:avLst>
              <a:gd name="adj1" fmla="val -3187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101D65E-FDEE-4DC3-9643-961065345434}"/>
              </a:ext>
            </a:extLst>
          </p:cNvPr>
          <p:cNvSpPr/>
          <p:nvPr/>
        </p:nvSpPr>
        <p:spPr>
          <a:xfrm>
            <a:off x="8720007" y="3894075"/>
            <a:ext cx="2136106" cy="26925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Compiled machine code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C7338-00F7-4C20-8EFA-C4496A8A948E}"/>
              </a:ext>
            </a:extLst>
          </p:cNvPr>
          <p:cNvSpPr/>
          <p:nvPr/>
        </p:nvSpPr>
        <p:spPr>
          <a:xfrm>
            <a:off x="8738410" y="1425626"/>
            <a:ext cx="2105436" cy="1394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Return address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0E4AB0-20DE-4304-A361-16A4AE6D69C8}"/>
              </a:ext>
            </a:extLst>
          </p:cNvPr>
          <p:cNvSpPr/>
          <p:nvPr/>
        </p:nvSpPr>
        <p:spPr>
          <a:xfrm>
            <a:off x="8738409" y="1576155"/>
            <a:ext cx="2105436" cy="1394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*</a:t>
            </a:r>
            <a:r>
              <a:rPr lang="en-US" sz="1038" b="1" dirty="0" err="1">
                <a:solidFill>
                  <a:prstClr val="black"/>
                </a:solidFill>
                <a:latin typeface="Calibri"/>
              </a:rPr>
              <a:t>fp</a:t>
            </a:r>
            <a:endParaRPr lang="en-US" sz="1038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9FFBDE-AB33-4F3D-8EFF-BD393506EC57}"/>
              </a:ext>
            </a:extLst>
          </p:cNvPr>
          <p:cNvSpPr/>
          <p:nvPr/>
        </p:nvSpPr>
        <p:spPr>
          <a:xfrm>
            <a:off x="8738410" y="1728813"/>
            <a:ext cx="2105436" cy="1394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size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9E3BB3-B8AF-4452-8492-93491B64119A}"/>
              </a:ext>
            </a:extLst>
          </p:cNvPr>
          <p:cNvSpPr/>
          <p:nvPr/>
        </p:nvSpPr>
        <p:spPr>
          <a:xfrm>
            <a:off x="8738409" y="1879342"/>
            <a:ext cx="2105436" cy="1394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sum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B07225-7870-4355-A8D7-BC74BD4EB7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608" y="5331303"/>
            <a:ext cx="1295565" cy="971673"/>
          </a:xfrm>
          <a:prstGeom prst="rect">
            <a:avLst/>
          </a:prstGeom>
        </p:spPr>
      </p:pic>
      <p:sp>
        <p:nvSpPr>
          <p:cNvPr id="16" name="AutoShape 38">
            <a:extLst>
              <a:ext uri="{FF2B5EF4-FFF2-40B4-BE49-F238E27FC236}">
                <a16:creationId xmlns:a16="http://schemas.microsoft.com/office/drawing/2014/main" id="{C07BACDF-93A2-4FD0-B6AC-862EB51D7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0077" y="5732039"/>
            <a:ext cx="533400" cy="257175"/>
          </a:xfrm>
          <a:prstGeom prst="leftRightArrow">
            <a:avLst>
              <a:gd name="adj1" fmla="val 50000"/>
              <a:gd name="adj2" fmla="val 41481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527517" eaLnBrk="1" hangingPunct="1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19956C-C957-4A3E-903B-724A0DAE066C}"/>
              </a:ext>
            </a:extLst>
          </p:cNvPr>
          <p:cNvSpPr/>
          <p:nvPr/>
        </p:nvSpPr>
        <p:spPr>
          <a:xfrm>
            <a:off x="6508857" y="2649160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$0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70AAF7-7AD8-49D8-AECA-957D001828C4}"/>
              </a:ext>
            </a:extLst>
          </p:cNvPr>
          <p:cNvSpPr/>
          <p:nvPr/>
        </p:nvSpPr>
        <p:spPr>
          <a:xfrm>
            <a:off x="6508857" y="2970272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$1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1F78FC-7E76-4BAA-A210-A8C199ADDA38}"/>
              </a:ext>
            </a:extLst>
          </p:cNvPr>
          <p:cNvSpPr/>
          <p:nvPr/>
        </p:nvSpPr>
        <p:spPr>
          <a:xfrm>
            <a:off x="6508856" y="3294469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$2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89267E-3411-4995-83C6-997EE5BEC471}"/>
              </a:ext>
            </a:extLst>
          </p:cNvPr>
          <p:cNvSpPr/>
          <p:nvPr/>
        </p:nvSpPr>
        <p:spPr>
          <a:xfrm>
            <a:off x="6509817" y="3615583"/>
            <a:ext cx="1307378" cy="983176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…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94A282-5837-431C-A0C4-BDAAE6AECBD4}"/>
              </a:ext>
            </a:extLst>
          </p:cNvPr>
          <p:cNvSpPr/>
          <p:nvPr/>
        </p:nvSpPr>
        <p:spPr>
          <a:xfrm>
            <a:off x="6509817" y="4623960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$31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93779AA3-8FA0-4912-8864-D846A0177E9E}"/>
              </a:ext>
            </a:extLst>
          </p:cNvPr>
          <p:cNvCxnSpPr>
            <a:cxnSpLocks/>
            <a:endCxn id="21" idx="2"/>
          </p:cNvCxnSpPr>
          <p:nvPr/>
        </p:nvCxnSpPr>
        <p:spPr>
          <a:xfrm rot="5400000" flipH="1" flipV="1">
            <a:off x="6884837" y="5199844"/>
            <a:ext cx="556379" cy="962"/>
          </a:xfrm>
          <a:prstGeom prst="curvedConnector3">
            <a:avLst>
              <a:gd name="adj1" fmla="val 50000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7A7E995-A37D-4521-BDF0-CC0FA815CCAF}"/>
              </a:ext>
            </a:extLst>
          </p:cNvPr>
          <p:cNvSpPr txBox="1"/>
          <p:nvPr/>
        </p:nvSpPr>
        <p:spPr>
          <a:xfrm>
            <a:off x="6393573" y="2179110"/>
            <a:ext cx="1494961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Register File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E4825E-2067-4136-A6C1-AB12BA74BBF9}"/>
              </a:ext>
            </a:extLst>
          </p:cNvPr>
          <p:cNvSpPr/>
          <p:nvPr/>
        </p:nvSpPr>
        <p:spPr>
          <a:xfrm>
            <a:off x="8720007" y="3369254"/>
            <a:ext cx="2105436" cy="1394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numbers[1]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D1DBDF-CCAF-4A01-B9BC-8204D030DFBC}"/>
              </a:ext>
            </a:extLst>
          </p:cNvPr>
          <p:cNvSpPr/>
          <p:nvPr/>
        </p:nvSpPr>
        <p:spPr>
          <a:xfrm>
            <a:off x="8720006" y="3519784"/>
            <a:ext cx="2105436" cy="1394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numbers[0]</a:t>
            </a:r>
          </a:p>
        </p:txBody>
      </p:sp>
    </p:spTree>
    <p:extLst>
      <p:ext uri="{BB962C8B-B14F-4D97-AF65-F5344CB8AC3E}">
        <p14:creationId xmlns:p14="http://schemas.microsoft.com/office/powerpoint/2010/main" val="227931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819F4-28D3-452C-8AB1-8BAD43CCF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in Hardware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C41E66-EB2E-48EC-817F-250280CE6A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A05EC-A46F-497C-980E-D97E60DC2DD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769" b="1" dirty="0"/>
              <a:t>Hardware can do one operation at a time</a:t>
            </a:r>
          </a:p>
          <a:p>
            <a:pPr lvl="1"/>
            <a:r>
              <a:rPr lang="en-US" sz="2308" dirty="0"/>
              <a:t>Arithmetic operations</a:t>
            </a:r>
          </a:p>
          <a:p>
            <a:pPr lvl="2"/>
            <a:r>
              <a:rPr lang="en-US" sz="1846" dirty="0"/>
              <a:t>add, sub, </a:t>
            </a:r>
            <a:r>
              <a:rPr lang="en-US" sz="1846" dirty="0" err="1"/>
              <a:t>mult</a:t>
            </a:r>
            <a:r>
              <a:rPr lang="en-US" sz="1846" dirty="0"/>
              <a:t>, div, …</a:t>
            </a:r>
          </a:p>
          <a:p>
            <a:pPr lvl="1"/>
            <a:r>
              <a:rPr lang="en-US" sz="2308" dirty="0"/>
              <a:t>Data movement</a:t>
            </a:r>
          </a:p>
          <a:p>
            <a:pPr lvl="2"/>
            <a:r>
              <a:rPr lang="en-US" sz="1846" dirty="0"/>
              <a:t>move, load data, store data, …</a:t>
            </a:r>
          </a:p>
          <a:p>
            <a:pPr lvl="1"/>
            <a:r>
              <a:rPr lang="en-US" sz="2308" dirty="0"/>
              <a:t>Logical operations</a:t>
            </a:r>
          </a:p>
          <a:p>
            <a:pPr lvl="2"/>
            <a:r>
              <a:rPr lang="en-US" sz="1846" dirty="0"/>
              <a:t>shift, and, or, </a:t>
            </a:r>
            <a:r>
              <a:rPr lang="en-US" sz="1846" dirty="0" err="1"/>
              <a:t>xor</a:t>
            </a:r>
            <a:r>
              <a:rPr lang="en-US" sz="1846" dirty="0"/>
              <a:t>, …</a:t>
            </a:r>
          </a:p>
          <a:p>
            <a:pPr lvl="1"/>
            <a:r>
              <a:rPr lang="en-US" sz="2308" dirty="0"/>
              <a:t>Conditional operations</a:t>
            </a:r>
          </a:p>
          <a:p>
            <a:pPr lvl="2"/>
            <a:r>
              <a:rPr lang="en-US" sz="1846" dirty="0"/>
              <a:t>jump, branch on condition, …</a:t>
            </a:r>
          </a:p>
          <a:p>
            <a:endParaRPr lang="en-US" sz="2769" dirty="0"/>
          </a:p>
          <a:p>
            <a:r>
              <a:rPr lang="en-US" sz="2769" dirty="0"/>
              <a:t>Format of assembly instructions that uses register operands</a:t>
            </a:r>
          </a:p>
          <a:p>
            <a:pPr lvl="1"/>
            <a:r>
              <a:rPr lang="en-US" sz="2308" b="1" i="1" dirty="0">
                <a:solidFill>
                  <a:srgbClr val="0070C0"/>
                </a:solidFill>
              </a:rPr>
              <a:t>Command</a:t>
            </a:r>
            <a:r>
              <a:rPr lang="en-US" sz="2308" b="1" dirty="0">
                <a:solidFill>
                  <a:srgbClr val="0070C0"/>
                </a:solidFill>
              </a:rPr>
              <a:t>   </a:t>
            </a:r>
            <a:r>
              <a:rPr lang="en-US" sz="2308" b="1" i="1" dirty="0">
                <a:solidFill>
                  <a:srgbClr val="0070C0"/>
                </a:solidFill>
              </a:rPr>
              <a:t>Result</a:t>
            </a:r>
            <a:r>
              <a:rPr lang="en-US" sz="2308" b="1" dirty="0">
                <a:solidFill>
                  <a:srgbClr val="0070C0"/>
                </a:solidFill>
              </a:rPr>
              <a:t>, </a:t>
            </a:r>
            <a:r>
              <a:rPr lang="en-US" sz="2308" b="1" i="1" dirty="0">
                <a:solidFill>
                  <a:srgbClr val="0070C0"/>
                </a:solidFill>
              </a:rPr>
              <a:t>Operand 1</a:t>
            </a:r>
            <a:r>
              <a:rPr lang="en-US" sz="2308" b="1" dirty="0">
                <a:solidFill>
                  <a:srgbClr val="0070C0"/>
                </a:solidFill>
              </a:rPr>
              <a:t>, </a:t>
            </a:r>
            <a:r>
              <a:rPr lang="en-US" sz="2308" b="1" i="1" dirty="0">
                <a:solidFill>
                  <a:srgbClr val="0070C0"/>
                </a:solidFill>
              </a:rPr>
              <a:t>Operand 2</a:t>
            </a:r>
          </a:p>
          <a:p>
            <a:pPr lvl="1"/>
            <a:endParaRPr lang="en-US" sz="2308" i="1" dirty="0"/>
          </a:p>
          <a:p>
            <a:pPr lvl="1"/>
            <a:r>
              <a:rPr lang="en-US" sz="2308" dirty="0">
                <a:solidFill>
                  <a:srgbClr val="0070C0"/>
                </a:solidFill>
              </a:rPr>
              <a:t>E.g. </a:t>
            </a:r>
            <a:r>
              <a:rPr lang="en-US" sz="2308" b="1" dirty="0">
                <a:solidFill>
                  <a:srgbClr val="0070C0"/>
                </a:solidFill>
              </a:rPr>
              <a:t>C = A + B </a:t>
            </a:r>
            <a:r>
              <a:rPr lang="en-US" sz="2308" b="1" dirty="0">
                <a:solidFill>
                  <a:srgbClr val="0070C0"/>
                </a:solidFill>
                <a:sym typeface="Wingdings" panose="05000000000000000000" pitchFamily="2" charset="2"/>
              </a:rPr>
              <a:t> Add C, A, B</a:t>
            </a:r>
            <a:r>
              <a:rPr lang="en-US" sz="2308" dirty="0">
                <a:solidFill>
                  <a:srgbClr val="0070C0"/>
                </a:solidFill>
                <a:sym typeface="Wingdings" panose="05000000000000000000" pitchFamily="2" charset="2"/>
              </a:rPr>
              <a:t>  </a:t>
            </a:r>
            <a:r>
              <a:rPr lang="en-US" sz="2308" dirty="0">
                <a:sym typeface="Wingdings" panose="05000000000000000000" pitchFamily="2" charset="2"/>
              </a:rPr>
              <a:t>(A, B, C should be replaced by register id)</a:t>
            </a:r>
            <a:endParaRPr lang="en-US" sz="2308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B3B9D99-C2E9-42A2-ACB7-98D3B2F4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043" y="762000"/>
            <a:ext cx="4427963" cy="244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277A23-57C2-4AAA-86EF-0E6AD0EA10EB}"/>
              </a:ext>
            </a:extLst>
          </p:cNvPr>
          <p:cNvSpPr txBox="1"/>
          <p:nvPr/>
        </p:nvSpPr>
        <p:spPr>
          <a:xfrm>
            <a:off x="7947340" y="3195638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ALU (Arithmetic Logic Unit)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7A4075-84D2-41D7-BA8F-24C1FCA70896}"/>
              </a:ext>
            </a:extLst>
          </p:cNvPr>
          <p:cNvSpPr txBox="1"/>
          <p:nvPr/>
        </p:nvSpPr>
        <p:spPr>
          <a:xfrm>
            <a:off x="7259057" y="29230"/>
            <a:ext cx="49329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By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Lambtron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- Own work, CC BY-SA 4.0, https://commons.wikimedia.org/w/index.php?curid=36975996</a:t>
            </a:r>
          </a:p>
        </p:txBody>
      </p:sp>
    </p:spTree>
    <p:extLst>
      <p:ext uri="{BB962C8B-B14F-4D97-AF65-F5344CB8AC3E}">
        <p14:creationId xmlns:p14="http://schemas.microsoft.com/office/powerpoint/2010/main" val="139899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6A040-470A-465D-951C-A5ED12336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Example: Memory &amp; Registers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48B42-D4C0-4A2C-91AA-F646C62558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051B8-9264-4B86-9C3E-EADF9450634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BB49BF-E9C9-4242-9872-AF979B035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004" y="2042060"/>
            <a:ext cx="2143125" cy="11100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866282-FBDE-47CC-810A-6567FE4DA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732" y="1973252"/>
            <a:ext cx="4462096" cy="39895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38D9B5-6091-4CA8-8B55-1958DB5271E3}"/>
              </a:ext>
            </a:extLst>
          </p:cNvPr>
          <p:cNvSpPr txBox="1"/>
          <p:nvPr/>
        </p:nvSpPr>
        <p:spPr>
          <a:xfrm>
            <a:off x="2439319" y="1614682"/>
            <a:ext cx="972767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C code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E095F-26EC-482C-B44A-34FA4579D1C5}"/>
              </a:ext>
            </a:extLst>
          </p:cNvPr>
          <p:cNvSpPr txBox="1"/>
          <p:nvPr/>
        </p:nvSpPr>
        <p:spPr>
          <a:xfrm>
            <a:off x="6797941" y="1545874"/>
            <a:ext cx="2413866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MIPS Assembly code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7ACC49F-7511-45E7-8441-24FDFA3AB9B8}"/>
              </a:ext>
            </a:extLst>
          </p:cNvPr>
          <p:cNvSpPr/>
          <p:nvPr/>
        </p:nvSpPr>
        <p:spPr>
          <a:xfrm>
            <a:off x="4176148" y="2528266"/>
            <a:ext cx="1292564" cy="55501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Compile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891281-A7D3-496B-874E-C2C62CB27923}"/>
              </a:ext>
            </a:extLst>
          </p:cNvPr>
          <p:cNvSpPr/>
          <p:nvPr/>
        </p:nvSpPr>
        <p:spPr>
          <a:xfrm>
            <a:off x="2024780" y="2706502"/>
            <a:ext cx="1594083" cy="24083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34C9C2-6901-425C-865A-07CBB8556FD3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>
            <a:off x="3618863" y="2826919"/>
            <a:ext cx="2641276" cy="15482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78BE019-7EBB-4C13-BF1B-687E13B1BEEE}"/>
              </a:ext>
            </a:extLst>
          </p:cNvPr>
          <p:cNvSpPr/>
          <p:nvPr/>
        </p:nvSpPr>
        <p:spPr>
          <a:xfrm>
            <a:off x="6260140" y="4254713"/>
            <a:ext cx="1594083" cy="24083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B41EBC-0A45-44C9-BA76-AFDC89248631}"/>
              </a:ext>
            </a:extLst>
          </p:cNvPr>
          <p:cNvSpPr txBox="1"/>
          <p:nvPr/>
        </p:nvSpPr>
        <p:spPr>
          <a:xfrm>
            <a:off x="677373" y="3450742"/>
            <a:ext cx="4641655" cy="2649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prstClr val="black"/>
                </a:solidFill>
                <a:latin typeface="Calibri"/>
              </a:rPr>
              <a:t>Operations involved:</a:t>
            </a:r>
          </a:p>
          <a:p>
            <a:pPr marL="342900" indent="-342900" defTabSz="527517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Value of ‘a’ is loaded from mem to  $3</a:t>
            </a:r>
          </a:p>
          <a:p>
            <a:pPr marL="342900" indent="-342900" defTabSz="527517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  <a:latin typeface="Calibri"/>
            </a:endParaRPr>
          </a:p>
          <a:p>
            <a:pPr marL="342900" indent="-342900" defTabSz="527517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Value of ‘b’ is loaded from mem to $2</a:t>
            </a:r>
          </a:p>
          <a:p>
            <a:pPr marL="342900" indent="-342900" defTabSz="527517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  <a:latin typeface="Calibri"/>
            </a:endParaRPr>
          </a:p>
          <a:p>
            <a:pPr marL="342900" indent="-342900" defTabSz="527517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prstClr val="black"/>
                </a:solidFill>
                <a:latin typeface="Calibri"/>
              </a:rPr>
              <a:t>Add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operation done on $2 and $3</a:t>
            </a:r>
          </a:p>
          <a:p>
            <a:pPr marL="342900" indent="-342900" defTabSz="527517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  <a:latin typeface="Calibri"/>
            </a:endParaRPr>
          </a:p>
          <a:p>
            <a:pPr marL="342900" indent="-342900" defTabSz="527517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Value of ‘c’ is stored to mem</a:t>
            </a:r>
          </a:p>
        </p:txBody>
      </p:sp>
    </p:spTree>
    <p:extLst>
      <p:ext uri="{BB962C8B-B14F-4D97-AF65-F5344CB8AC3E}">
        <p14:creationId xmlns:p14="http://schemas.microsoft.com/office/powerpoint/2010/main" val="342878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 animBg="1"/>
      <p:bldP spid="18" grpId="0" animBg="1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6A040-470A-465D-951C-A5ED12336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Example: Memory &amp; Registers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48B42-D4C0-4A2C-91AA-F646C62558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2F6ED3-C432-45AE-9FAE-4AD2557807F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BB49BF-E9C9-4242-9872-AF979B035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860" y="1278348"/>
            <a:ext cx="2143125" cy="11100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866282-FBDE-47CC-810A-6567FE4DA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4212" y="2602678"/>
            <a:ext cx="4462096" cy="39895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38D9B5-6091-4CA8-8B55-1958DB5271E3}"/>
              </a:ext>
            </a:extLst>
          </p:cNvPr>
          <p:cNvSpPr txBox="1"/>
          <p:nvPr/>
        </p:nvSpPr>
        <p:spPr>
          <a:xfrm>
            <a:off x="1914175" y="850970"/>
            <a:ext cx="972767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C code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E095F-26EC-482C-B44A-34FA4579D1C5}"/>
              </a:ext>
            </a:extLst>
          </p:cNvPr>
          <p:cNvSpPr txBox="1"/>
          <p:nvPr/>
        </p:nvSpPr>
        <p:spPr>
          <a:xfrm>
            <a:off x="4012128" y="2176526"/>
            <a:ext cx="2413866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MIPS Assembly code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7ACC49F-7511-45E7-8441-24FDFA3AB9B8}"/>
              </a:ext>
            </a:extLst>
          </p:cNvPr>
          <p:cNvSpPr/>
          <p:nvPr/>
        </p:nvSpPr>
        <p:spPr>
          <a:xfrm>
            <a:off x="2719565" y="2042060"/>
            <a:ext cx="1292564" cy="55501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Compile</a:t>
            </a:r>
          </a:p>
        </p:txBody>
      </p:sp>
      <p:pic>
        <p:nvPicPr>
          <p:cNvPr id="16" name="Picture 8" descr="f02-13-P374493">
            <a:extLst>
              <a:ext uri="{FF2B5EF4-FFF2-40B4-BE49-F238E27FC236}">
                <a16:creationId xmlns:a16="http://schemas.microsoft.com/office/drawing/2014/main" id="{34565D89-BE81-408A-8213-C8D2C5099B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6"/>
          <a:stretch/>
        </p:blipFill>
        <p:spPr bwMode="auto">
          <a:xfrm>
            <a:off x="8962848" y="1365832"/>
            <a:ext cx="2188957" cy="3432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6490FA3-ECF6-423A-9CD1-AAEFF2D2304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958"/>
          <a:stretch/>
        </p:blipFill>
        <p:spPr>
          <a:xfrm rot="18913154">
            <a:off x="8223529" y="5573798"/>
            <a:ext cx="1888427" cy="494523"/>
          </a:xfrm>
          <a:prstGeom prst="rect">
            <a:avLst/>
          </a:prstGeom>
        </p:spPr>
      </p:pic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B090304-505F-4946-9F21-B2789692BEE2}"/>
              </a:ext>
            </a:extLst>
          </p:cNvPr>
          <p:cNvCxnSpPr>
            <a:stCxn id="19" idx="2"/>
          </p:cNvCxnSpPr>
          <p:nvPr/>
        </p:nvCxnSpPr>
        <p:spPr>
          <a:xfrm rot="5400000" flipH="1" flipV="1">
            <a:off x="9334989" y="4805275"/>
            <a:ext cx="1198215" cy="1184368"/>
          </a:xfrm>
          <a:prstGeom prst="curvedConnector3">
            <a:avLst>
              <a:gd name="adj1" fmla="val -3187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3BBBDE6-9756-4319-9D3B-542606D00CEB}"/>
              </a:ext>
            </a:extLst>
          </p:cNvPr>
          <p:cNvSpPr/>
          <p:nvPr/>
        </p:nvSpPr>
        <p:spPr>
          <a:xfrm>
            <a:off x="9006712" y="3894075"/>
            <a:ext cx="2136106" cy="26925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Compiled machine code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2129EB1-044E-4B5A-9256-8F0888F1D5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313" y="5331303"/>
            <a:ext cx="1295565" cy="971673"/>
          </a:xfrm>
          <a:prstGeom prst="rect">
            <a:avLst/>
          </a:prstGeom>
        </p:spPr>
      </p:pic>
      <p:sp>
        <p:nvSpPr>
          <p:cNvPr id="30" name="AutoShape 38">
            <a:extLst>
              <a:ext uri="{FF2B5EF4-FFF2-40B4-BE49-F238E27FC236}">
                <a16:creationId xmlns:a16="http://schemas.microsoft.com/office/drawing/2014/main" id="{DAFAC261-3BB9-4CAE-B5B3-45FD80A292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6782" y="5732039"/>
            <a:ext cx="533400" cy="257175"/>
          </a:xfrm>
          <a:prstGeom prst="leftRightArrow">
            <a:avLst>
              <a:gd name="adj1" fmla="val 50000"/>
              <a:gd name="adj2" fmla="val 41481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527517" eaLnBrk="1" hangingPunct="1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1C5E9E-80C2-4098-A9AE-23C87F91742A}"/>
              </a:ext>
            </a:extLst>
          </p:cNvPr>
          <p:cNvSpPr/>
          <p:nvPr/>
        </p:nvSpPr>
        <p:spPr>
          <a:xfrm>
            <a:off x="6795563" y="2649160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$0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91D99C-568B-4743-8C50-28E46A75ECED}"/>
              </a:ext>
            </a:extLst>
          </p:cNvPr>
          <p:cNvSpPr/>
          <p:nvPr/>
        </p:nvSpPr>
        <p:spPr>
          <a:xfrm>
            <a:off x="6795563" y="2970272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$1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1ED9CBA-7BC2-4884-819E-62EB3A9CD895}"/>
              </a:ext>
            </a:extLst>
          </p:cNvPr>
          <p:cNvSpPr/>
          <p:nvPr/>
        </p:nvSpPr>
        <p:spPr>
          <a:xfrm>
            <a:off x="6795561" y="3294469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$2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126159A-922E-47C9-9452-73366064634E}"/>
              </a:ext>
            </a:extLst>
          </p:cNvPr>
          <p:cNvSpPr/>
          <p:nvPr/>
        </p:nvSpPr>
        <p:spPr>
          <a:xfrm>
            <a:off x="6796523" y="3939779"/>
            <a:ext cx="1307378" cy="658980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…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B7ACA58-57C9-436D-99E4-1240FC220150}"/>
              </a:ext>
            </a:extLst>
          </p:cNvPr>
          <p:cNvSpPr/>
          <p:nvPr/>
        </p:nvSpPr>
        <p:spPr>
          <a:xfrm>
            <a:off x="6796523" y="4623960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$31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14C1114D-81A1-4E91-ADB1-AE49B989F196}"/>
              </a:ext>
            </a:extLst>
          </p:cNvPr>
          <p:cNvCxnSpPr>
            <a:cxnSpLocks/>
            <a:endCxn id="35" idx="2"/>
          </p:cNvCxnSpPr>
          <p:nvPr/>
        </p:nvCxnSpPr>
        <p:spPr>
          <a:xfrm rot="5400000" flipH="1" flipV="1">
            <a:off x="7171542" y="5199844"/>
            <a:ext cx="556379" cy="962"/>
          </a:xfrm>
          <a:prstGeom prst="curvedConnector3">
            <a:avLst>
              <a:gd name="adj1" fmla="val 50000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DEB378D-C1C1-4FD0-B522-C92BBB416A95}"/>
              </a:ext>
            </a:extLst>
          </p:cNvPr>
          <p:cNvSpPr txBox="1"/>
          <p:nvPr/>
        </p:nvSpPr>
        <p:spPr>
          <a:xfrm>
            <a:off x="6680278" y="2179110"/>
            <a:ext cx="1494961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Register File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8B78B64A-8C81-4044-8B8A-D946B79222FA}"/>
              </a:ext>
            </a:extLst>
          </p:cNvPr>
          <p:cNvSpPr/>
          <p:nvPr/>
        </p:nvSpPr>
        <p:spPr>
          <a:xfrm>
            <a:off x="1726606" y="3213385"/>
            <a:ext cx="199037" cy="1292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80BF59-9755-42A4-BAE1-9CEDF11E5603}"/>
              </a:ext>
            </a:extLst>
          </p:cNvPr>
          <p:cNvSpPr txBox="1"/>
          <p:nvPr/>
        </p:nvSpPr>
        <p:spPr>
          <a:xfrm>
            <a:off x="820616" y="2922419"/>
            <a:ext cx="1372363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executing line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8172FCB-0253-4FDB-B794-DDBC3A057595}"/>
              </a:ext>
            </a:extLst>
          </p:cNvPr>
          <p:cNvSpPr/>
          <p:nvPr/>
        </p:nvSpPr>
        <p:spPr>
          <a:xfrm>
            <a:off x="6799655" y="3619620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$3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8B0BA5BD-BD57-49BD-9A23-5169BF5E2311}"/>
              </a:ext>
            </a:extLst>
          </p:cNvPr>
          <p:cNvSpPr/>
          <p:nvPr/>
        </p:nvSpPr>
        <p:spPr>
          <a:xfrm>
            <a:off x="8625312" y="1396212"/>
            <a:ext cx="252301" cy="660020"/>
          </a:xfrm>
          <a:prstGeom prst="leftBrace">
            <a:avLst>
              <a:gd name="adj1" fmla="val 49183"/>
              <a:gd name="adj2" fmla="val 50000"/>
            </a:avLst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60E0376-8417-4D83-B1E3-970A02AB0D10}"/>
              </a:ext>
            </a:extLst>
          </p:cNvPr>
          <p:cNvSpPr txBox="1"/>
          <p:nvPr/>
        </p:nvSpPr>
        <p:spPr>
          <a:xfrm>
            <a:off x="6456309" y="1334942"/>
            <a:ext cx="2245999" cy="731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77" dirty="0">
                <a:solidFill>
                  <a:srgbClr val="0070C0"/>
                </a:solidFill>
                <a:latin typeface="Calibri"/>
              </a:rPr>
              <a:t>Stack region </a:t>
            </a:r>
          </a:p>
          <a:p>
            <a:pPr defTabSz="527517"/>
            <a:r>
              <a:rPr lang="en-US" sz="2077" dirty="0">
                <a:solidFill>
                  <a:srgbClr val="0070C0"/>
                </a:solidFill>
                <a:latin typeface="Calibri"/>
              </a:rPr>
              <a:t>allocation for test()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A914387-806A-4D8F-96CB-FAB0FFAF6619}"/>
              </a:ext>
            </a:extLst>
          </p:cNvPr>
          <p:cNvSpPr/>
          <p:nvPr/>
        </p:nvSpPr>
        <p:spPr>
          <a:xfrm>
            <a:off x="9025114" y="1415602"/>
            <a:ext cx="2105436" cy="1394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E17C6C8-22BC-4454-ACE5-4600BD31F084}"/>
              </a:ext>
            </a:extLst>
          </p:cNvPr>
          <p:cNvSpPr/>
          <p:nvPr/>
        </p:nvSpPr>
        <p:spPr>
          <a:xfrm>
            <a:off x="9025115" y="1568260"/>
            <a:ext cx="2105436" cy="1394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1038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1220C67-83AA-4D93-9900-B75B3A2832C6}"/>
              </a:ext>
            </a:extLst>
          </p:cNvPr>
          <p:cNvSpPr/>
          <p:nvPr/>
        </p:nvSpPr>
        <p:spPr>
          <a:xfrm>
            <a:off x="9025114" y="1718789"/>
            <a:ext cx="2105436" cy="1394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1038" b="1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0503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7" grpId="0"/>
      <p:bldP spid="3" grpId="0" animBg="1"/>
      <p:bldP spid="5" grpId="0"/>
      <p:bldP spid="38" grpId="0" animBg="1"/>
      <p:bldP spid="27" grpId="0" animBg="1"/>
      <p:bldP spid="39" grpId="0"/>
      <p:bldP spid="40" grpId="0" animBg="1"/>
      <p:bldP spid="41" grpId="0" animBg="1"/>
      <p:bldP spid="4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6A040-470A-465D-951C-A5ED12336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Example: Memory &amp; Registers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48B42-D4C0-4A2C-91AA-F646C62558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730359-D773-4EFC-A132-E0ECD1A68A8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BB49BF-E9C9-4242-9872-AF979B035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860" y="1278348"/>
            <a:ext cx="2143125" cy="11100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866282-FBDE-47CC-810A-6567FE4DA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4212" y="2602678"/>
            <a:ext cx="4462096" cy="39895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38D9B5-6091-4CA8-8B55-1958DB5271E3}"/>
              </a:ext>
            </a:extLst>
          </p:cNvPr>
          <p:cNvSpPr txBox="1"/>
          <p:nvPr/>
        </p:nvSpPr>
        <p:spPr>
          <a:xfrm>
            <a:off x="1914175" y="850970"/>
            <a:ext cx="972767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C code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E095F-26EC-482C-B44A-34FA4579D1C5}"/>
              </a:ext>
            </a:extLst>
          </p:cNvPr>
          <p:cNvSpPr txBox="1"/>
          <p:nvPr/>
        </p:nvSpPr>
        <p:spPr>
          <a:xfrm>
            <a:off x="4012128" y="2176526"/>
            <a:ext cx="2413866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MIPS Assembly code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7ACC49F-7511-45E7-8441-24FDFA3AB9B8}"/>
              </a:ext>
            </a:extLst>
          </p:cNvPr>
          <p:cNvSpPr/>
          <p:nvPr/>
        </p:nvSpPr>
        <p:spPr>
          <a:xfrm>
            <a:off x="2719565" y="2042060"/>
            <a:ext cx="1292564" cy="55501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Compile</a:t>
            </a:r>
          </a:p>
        </p:txBody>
      </p:sp>
      <p:pic>
        <p:nvPicPr>
          <p:cNvPr id="16" name="Picture 8" descr="f02-13-P374493">
            <a:extLst>
              <a:ext uri="{FF2B5EF4-FFF2-40B4-BE49-F238E27FC236}">
                <a16:creationId xmlns:a16="http://schemas.microsoft.com/office/drawing/2014/main" id="{34565D89-BE81-408A-8213-C8D2C5099B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6"/>
          <a:stretch/>
        </p:blipFill>
        <p:spPr bwMode="auto">
          <a:xfrm>
            <a:off x="8962848" y="1365832"/>
            <a:ext cx="2188957" cy="3432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6490FA3-ECF6-423A-9CD1-AAEFF2D2304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958"/>
          <a:stretch/>
        </p:blipFill>
        <p:spPr>
          <a:xfrm rot="18913154">
            <a:off x="8223529" y="5573798"/>
            <a:ext cx="1888427" cy="494523"/>
          </a:xfrm>
          <a:prstGeom prst="rect">
            <a:avLst/>
          </a:prstGeom>
        </p:spPr>
      </p:pic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B090304-505F-4946-9F21-B2789692BEE2}"/>
              </a:ext>
            </a:extLst>
          </p:cNvPr>
          <p:cNvCxnSpPr>
            <a:stCxn id="19" idx="2"/>
          </p:cNvCxnSpPr>
          <p:nvPr/>
        </p:nvCxnSpPr>
        <p:spPr>
          <a:xfrm rot="5400000" flipH="1" flipV="1">
            <a:off x="9334989" y="4805275"/>
            <a:ext cx="1198215" cy="1184368"/>
          </a:xfrm>
          <a:prstGeom prst="curvedConnector3">
            <a:avLst>
              <a:gd name="adj1" fmla="val -3187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3BBBDE6-9756-4319-9D3B-542606D00CEB}"/>
              </a:ext>
            </a:extLst>
          </p:cNvPr>
          <p:cNvSpPr/>
          <p:nvPr/>
        </p:nvSpPr>
        <p:spPr>
          <a:xfrm>
            <a:off x="9006712" y="3894075"/>
            <a:ext cx="2136106" cy="26925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Compiled machine code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2129EB1-044E-4B5A-9256-8F0888F1D5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313" y="5331303"/>
            <a:ext cx="1295565" cy="971673"/>
          </a:xfrm>
          <a:prstGeom prst="rect">
            <a:avLst/>
          </a:prstGeom>
        </p:spPr>
      </p:pic>
      <p:sp>
        <p:nvSpPr>
          <p:cNvPr id="30" name="AutoShape 38">
            <a:extLst>
              <a:ext uri="{FF2B5EF4-FFF2-40B4-BE49-F238E27FC236}">
                <a16:creationId xmlns:a16="http://schemas.microsoft.com/office/drawing/2014/main" id="{DAFAC261-3BB9-4CAE-B5B3-45FD80A292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6782" y="5732039"/>
            <a:ext cx="533400" cy="257175"/>
          </a:xfrm>
          <a:prstGeom prst="leftRightArrow">
            <a:avLst>
              <a:gd name="adj1" fmla="val 50000"/>
              <a:gd name="adj2" fmla="val 41481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527517" eaLnBrk="1" hangingPunct="1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1C5E9E-80C2-4098-A9AE-23C87F91742A}"/>
              </a:ext>
            </a:extLst>
          </p:cNvPr>
          <p:cNvSpPr/>
          <p:nvPr/>
        </p:nvSpPr>
        <p:spPr>
          <a:xfrm>
            <a:off x="6795563" y="2649160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$0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91D99C-568B-4743-8C50-28E46A75ECED}"/>
              </a:ext>
            </a:extLst>
          </p:cNvPr>
          <p:cNvSpPr/>
          <p:nvPr/>
        </p:nvSpPr>
        <p:spPr>
          <a:xfrm>
            <a:off x="6795563" y="2970272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$1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1ED9CBA-7BC2-4884-819E-62EB3A9CD895}"/>
              </a:ext>
            </a:extLst>
          </p:cNvPr>
          <p:cNvSpPr/>
          <p:nvPr/>
        </p:nvSpPr>
        <p:spPr>
          <a:xfrm>
            <a:off x="6795561" y="3294469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$2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126159A-922E-47C9-9452-73366064634E}"/>
              </a:ext>
            </a:extLst>
          </p:cNvPr>
          <p:cNvSpPr/>
          <p:nvPr/>
        </p:nvSpPr>
        <p:spPr>
          <a:xfrm>
            <a:off x="6796523" y="3939779"/>
            <a:ext cx="1307378" cy="658980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…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B7ACA58-57C9-436D-99E4-1240FC220150}"/>
              </a:ext>
            </a:extLst>
          </p:cNvPr>
          <p:cNvSpPr/>
          <p:nvPr/>
        </p:nvSpPr>
        <p:spPr>
          <a:xfrm>
            <a:off x="6796523" y="4623960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$31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14C1114D-81A1-4E91-ADB1-AE49B989F196}"/>
              </a:ext>
            </a:extLst>
          </p:cNvPr>
          <p:cNvCxnSpPr>
            <a:cxnSpLocks/>
            <a:endCxn id="35" idx="2"/>
          </p:cNvCxnSpPr>
          <p:nvPr/>
        </p:nvCxnSpPr>
        <p:spPr>
          <a:xfrm rot="5400000" flipH="1" flipV="1">
            <a:off x="7171542" y="5199844"/>
            <a:ext cx="556379" cy="962"/>
          </a:xfrm>
          <a:prstGeom prst="curvedConnector3">
            <a:avLst>
              <a:gd name="adj1" fmla="val 50000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DEB378D-C1C1-4FD0-B522-C92BBB416A95}"/>
              </a:ext>
            </a:extLst>
          </p:cNvPr>
          <p:cNvSpPr txBox="1"/>
          <p:nvPr/>
        </p:nvSpPr>
        <p:spPr>
          <a:xfrm>
            <a:off x="6680278" y="2179110"/>
            <a:ext cx="1494961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Register File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8B78B64A-8C81-4044-8B8A-D946B79222FA}"/>
              </a:ext>
            </a:extLst>
          </p:cNvPr>
          <p:cNvSpPr/>
          <p:nvPr/>
        </p:nvSpPr>
        <p:spPr>
          <a:xfrm>
            <a:off x="1726606" y="3704548"/>
            <a:ext cx="199037" cy="1292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745A03-16C8-44B7-A75B-12C448FC8FAE}"/>
              </a:ext>
            </a:extLst>
          </p:cNvPr>
          <p:cNvSpPr/>
          <p:nvPr/>
        </p:nvSpPr>
        <p:spPr>
          <a:xfrm>
            <a:off x="9025114" y="1409563"/>
            <a:ext cx="2105436" cy="1394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951C0DD-E700-45ED-ABE2-85A148604278}"/>
              </a:ext>
            </a:extLst>
          </p:cNvPr>
          <p:cNvSpPr/>
          <p:nvPr/>
        </p:nvSpPr>
        <p:spPr>
          <a:xfrm>
            <a:off x="9025115" y="1562220"/>
            <a:ext cx="2105436" cy="1394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1038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51E5EDE-3320-4670-9557-B29C71DBC8A1}"/>
              </a:ext>
            </a:extLst>
          </p:cNvPr>
          <p:cNvSpPr/>
          <p:nvPr/>
        </p:nvSpPr>
        <p:spPr>
          <a:xfrm>
            <a:off x="9025114" y="1712750"/>
            <a:ext cx="2105436" cy="13949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1038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80BF59-9755-42A4-BAE1-9CEDF11E5603}"/>
              </a:ext>
            </a:extLst>
          </p:cNvPr>
          <p:cNvSpPr txBox="1"/>
          <p:nvPr/>
        </p:nvSpPr>
        <p:spPr>
          <a:xfrm>
            <a:off x="820616" y="3413581"/>
            <a:ext cx="1372363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executing line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8172FCB-0253-4FDB-B794-DDBC3A057595}"/>
              </a:ext>
            </a:extLst>
          </p:cNvPr>
          <p:cNvSpPr/>
          <p:nvPr/>
        </p:nvSpPr>
        <p:spPr>
          <a:xfrm>
            <a:off x="6799655" y="3619620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$3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14B6B06-11E3-489A-92CC-19A732C4C9DC}"/>
              </a:ext>
            </a:extLst>
          </p:cNvPr>
          <p:cNvSpPr/>
          <p:nvPr/>
        </p:nvSpPr>
        <p:spPr>
          <a:xfrm>
            <a:off x="9025114" y="1718789"/>
            <a:ext cx="2105436" cy="1394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a = 1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BADE95F-0836-4AE4-939B-524138E4106E}"/>
              </a:ext>
            </a:extLst>
          </p:cNvPr>
          <p:cNvSpPr/>
          <p:nvPr/>
        </p:nvSpPr>
        <p:spPr>
          <a:xfrm>
            <a:off x="8754144" y="1731385"/>
            <a:ext cx="199037" cy="1292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235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8" descr="f02-13-P374493">
            <a:extLst>
              <a:ext uri="{FF2B5EF4-FFF2-40B4-BE49-F238E27FC236}">
                <a16:creationId xmlns:a16="http://schemas.microsoft.com/office/drawing/2014/main" id="{34565D89-BE81-408A-8213-C8D2C5099B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6"/>
          <a:stretch/>
        </p:blipFill>
        <p:spPr bwMode="auto">
          <a:xfrm>
            <a:off x="8962848" y="1365832"/>
            <a:ext cx="2188957" cy="3432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2C26A105-70B3-47B2-841A-D7630FC74C32}"/>
              </a:ext>
            </a:extLst>
          </p:cNvPr>
          <p:cNvSpPr/>
          <p:nvPr/>
        </p:nvSpPr>
        <p:spPr>
          <a:xfrm>
            <a:off x="9025114" y="1409563"/>
            <a:ext cx="2105436" cy="1394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35A371D-93D4-4C14-A4FB-4094AFB2FDE7}"/>
              </a:ext>
            </a:extLst>
          </p:cNvPr>
          <p:cNvSpPr/>
          <p:nvPr/>
        </p:nvSpPr>
        <p:spPr>
          <a:xfrm>
            <a:off x="9025115" y="1562220"/>
            <a:ext cx="2105436" cy="1394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1038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40B3F3B-3929-4D01-B999-B9587D2000A9}"/>
              </a:ext>
            </a:extLst>
          </p:cNvPr>
          <p:cNvSpPr/>
          <p:nvPr/>
        </p:nvSpPr>
        <p:spPr>
          <a:xfrm>
            <a:off x="9025114" y="1712750"/>
            <a:ext cx="2105436" cy="1394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1038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6A040-470A-465D-951C-A5ED12336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Example: Memory &amp; Registers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48B42-D4C0-4A2C-91AA-F646C62558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DCD9607-F7CC-4F44-A91A-97D43611520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BB49BF-E9C9-4242-9872-AF979B035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860" y="1278348"/>
            <a:ext cx="2143125" cy="11100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866282-FBDE-47CC-810A-6567FE4DAA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4212" y="2602678"/>
            <a:ext cx="4462096" cy="39895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38D9B5-6091-4CA8-8B55-1958DB5271E3}"/>
              </a:ext>
            </a:extLst>
          </p:cNvPr>
          <p:cNvSpPr txBox="1"/>
          <p:nvPr/>
        </p:nvSpPr>
        <p:spPr>
          <a:xfrm>
            <a:off x="1914175" y="850970"/>
            <a:ext cx="972767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C code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E095F-26EC-482C-B44A-34FA4579D1C5}"/>
              </a:ext>
            </a:extLst>
          </p:cNvPr>
          <p:cNvSpPr txBox="1"/>
          <p:nvPr/>
        </p:nvSpPr>
        <p:spPr>
          <a:xfrm>
            <a:off x="4012128" y="2176526"/>
            <a:ext cx="2413866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MIPS Assembly code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7ACC49F-7511-45E7-8441-24FDFA3AB9B8}"/>
              </a:ext>
            </a:extLst>
          </p:cNvPr>
          <p:cNvSpPr/>
          <p:nvPr/>
        </p:nvSpPr>
        <p:spPr>
          <a:xfrm>
            <a:off x="2719565" y="2042060"/>
            <a:ext cx="1292564" cy="55501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Compile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6490FA3-ECF6-423A-9CD1-AAEFF2D2304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958"/>
          <a:stretch/>
        </p:blipFill>
        <p:spPr>
          <a:xfrm rot="18913154">
            <a:off x="8223529" y="5573798"/>
            <a:ext cx="1888427" cy="494523"/>
          </a:xfrm>
          <a:prstGeom prst="rect">
            <a:avLst/>
          </a:prstGeom>
        </p:spPr>
      </p:pic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B090304-505F-4946-9F21-B2789692BEE2}"/>
              </a:ext>
            </a:extLst>
          </p:cNvPr>
          <p:cNvCxnSpPr>
            <a:stCxn id="19" idx="2"/>
          </p:cNvCxnSpPr>
          <p:nvPr/>
        </p:nvCxnSpPr>
        <p:spPr>
          <a:xfrm rot="5400000" flipH="1" flipV="1">
            <a:off x="9334989" y="4805275"/>
            <a:ext cx="1198215" cy="1184368"/>
          </a:xfrm>
          <a:prstGeom prst="curvedConnector3">
            <a:avLst>
              <a:gd name="adj1" fmla="val -3187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3BBBDE6-9756-4319-9D3B-542606D00CEB}"/>
              </a:ext>
            </a:extLst>
          </p:cNvPr>
          <p:cNvSpPr/>
          <p:nvPr/>
        </p:nvSpPr>
        <p:spPr>
          <a:xfrm>
            <a:off x="9006712" y="3894075"/>
            <a:ext cx="2136106" cy="26925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Compiled machine code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24DB07D-E870-4C12-A2D0-5B727855C76F}"/>
              </a:ext>
            </a:extLst>
          </p:cNvPr>
          <p:cNvSpPr/>
          <p:nvPr/>
        </p:nvSpPr>
        <p:spPr>
          <a:xfrm>
            <a:off x="9025115" y="1568260"/>
            <a:ext cx="2105436" cy="1394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b = 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14B6B06-11E3-489A-92CC-19A732C4C9DC}"/>
              </a:ext>
            </a:extLst>
          </p:cNvPr>
          <p:cNvSpPr/>
          <p:nvPr/>
        </p:nvSpPr>
        <p:spPr>
          <a:xfrm>
            <a:off x="9025114" y="1718789"/>
            <a:ext cx="2105436" cy="1394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a = 1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2129EB1-044E-4B5A-9256-8F0888F1D5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313" y="5331303"/>
            <a:ext cx="1295565" cy="971673"/>
          </a:xfrm>
          <a:prstGeom prst="rect">
            <a:avLst/>
          </a:prstGeom>
        </p:spPr>
      </p:pic>
      <p:sp>
        <p:nvSpPr>
          <p:cNvPr id="30" name="AutoShape 38">
            <a:extLst>
              <a:ext uri="{FF2B5EF4-FFF2-40B4-BE49-F238E27FC236}">
                <a16:creationId xmlns:a16="http://schemas.microsoft.com/office/drawing/2014/main" id="{DAFAC261-3BB9-4CAE-B5B3-45FD80A292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6782" y="5732039"/>
            <a:ext cx="533400" cy="257175"/>
          </a:xfrm>
          <a:prstGeom prst="leftRightArrow">
            <a:avLst>
              <a:gd name="adj1" fmla="val 50000"/>
              <a:gd name="adj2" fmla="val 41481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527517" eaLnBrk="1" hangingPunct="1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1C5E9E-80C2-4098-A9AE-23C87F91742A}"/>
              </a:ext>
            </a:extLst>
          </p:cNvPr>
          <p:cNvSpPr/>
          <p:nvPr/>
        </p:nvSpPr>
        <p:spPr>
          <a:xfrm>
            <a:off x="6795563" y="2649160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$0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91D99C-568B-4743-8C50-28E46A75ECED}"/>
              </a:ext>
            </a:extLst>
          </p:cNvPr>
          <p:cNvSpPr/>
          <p:nvPr/>
        </p:nvSpPr>
        <p:spPr>
          <a:xfrm>
            <a:off x="6795563" y="2970272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$1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1ED9CBA-7BC2-4884-819E-62EB3A9CD895}"/>
              </a:ext>
            </a:extLst>
          </p:cNvPr>
          <p:cNvSpPr/>
          <p:nvPr/>
        </p:nvSpPr>
        <p:spPr>
          <a:xfrm>
            <a:off x="6795561" y="3294469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$2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126159A-922E-47C9-9452-73366064634E}"/>
              </a:ext>
            </a:extLst>
          </p:cNvPr>
          <p:cNvSpPr/>
          <p:nvPr/>
        </p:nvSpPr>
        <p:spPr>
          <a:xfrm>
            <a:off x="6796523" y="3939779"/>
            <a:ext cx="1307378" cy="658980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…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B7ACA58-57C9-436D-99E4-1240FC220150}"/>
              </a:ext>
            </a:extLst>
          </p:cNvPr>
          <p:cNvSpPr/>
          <p:nvPr/>
        </p:nvSpPr>
        <p:spPr>
          <a:xfrm>
            <a:off x="6796523" y="4623960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$31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14C1114D-81A1-4E91-ADB1-AE49B989F196}"/>
              </a:ext>
            </a:extLst>
          </p:cNvPr>
          <p:cNvCxnSpPr>
            <a:cxnSpLocks/>
            <a:endCxn id="35" idx="2"/>
          </p:cNvCxnSpPr>
          <p:nvPr/>
        </p:nvCxnSpPr>
        <p:spPr>
          <a:xfrm rot="5400000" flipH="1" flipV="1">
            <a:off x="7171542" y="5199844"/>
            <a:ext cx="556379" cy="962"/>
          </a:xfrm>
          <a:prstGeom prst="curvedConnector3">
            <a:avLst>
              <a:gd name="adj1" fmla="val 50000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DEB378D-C1C1-4FD0-B522-C92BBB416A95}"/>
              </a:ext>
            </a:extLst>
          </p:cNvPr>
          <p:cNvSpPr txBox="1"/>
          <p:nvPr/>
        </p:nvSpPr>
        <p:spPr>
          <a:xfrm>
            <a:off x="6680278" y="2179110"/>
            <a:ext cx="1494961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Register File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8B78B64A-8C81-4044-8B8A-D946B79222FA}"/>
              </a:ext>
            </a:extLst>
          </p:cNvPr>
          <p:cNvSpPr/>
          <p:nvPr/>
        </p:nvSpPr>
        <p:spPr>
          <a:xfrm>
            <a:off x="1726606" y="4077470"/>
            <a:ext cx="199037" cy="1292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80BF59-9755-42A4-BAE1-9CEDF11E5603}"/>
              </a:ext>
            </a:extLst>
          </p:cNvPr>
          <p:cNvSpPr txBox="1"/>
          <p:nvPr/>
        </p:nvSpPr>
        <p:spPr>
          <a:xfrm>
            <a:off x="820616" y="3786503"/>
            <a:ext cx="1372363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executing line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8172FCB-0253-4FDB-B794-DDBC3A057595}"/>
              </a:ext>
            </a:extLst>
          </p:cNvPr>
          <p:cNvSpPr/>
          <p:nvPr/>
        </p:nvSpPr>
        <p:spPr>
          <a:xfrm>
            <a:off x="6799655" y="3619620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$3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A738215-3E76-481F-9A3F-979B853E2874}"/>
              </a:ext>
            </a:extLst>
          </p:cNvPr>
          <p:cNvSpPr/>
          <p:nvPr/>
        </p:nvSpPr>
        <p:spPr>
          <a:xfrm>
            <a:off x="8763810" y="1567345"/>
            <a:ext cx="199037" cy="1292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936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8" descr="f02-13-P374493">
            <a:extLst>
              <a:ext uri="{FF2B5EF4-FFF2-40B4-BE49-F238E27FC236}">
                <a16:creationId xmlns:a16="http://schemas.microsoft.com/office/drawing/2014/main" id="{34565D89-BE81-408A-8213-C8D2C5099B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6"/>
          <a:stretch/>
        </p:blipFill>
        <p:spPr bwMode="auto">
          <a:xfrm>
            <a:off x="8962848" y="1365832"/>
            <a:ext cx="2188957" cy="3432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59FF9A69-25D2-43D7-B324-4ECEE1B9E6B9}"/>
              </a:ext>
            </a:extLst>
          </p:cNvPr>
          <p:cNvSpPr/>
          <p:nvPr/>
        </p:nvSpPr>
        <p:spPr>
          <a:xfrm>
            <a:off x="9025114" y="1409563"/>
            <a:ext cx="2105436" cy="1394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731B052-2BBE-4AEB-A4F8-028DD2DBEE90}"/>
              </a:ext>
            </a:extLst>
          </p:cNvPr>
          <p:cNvSpPr/>
          <p:nvPr/>
        </p:nvSpPr>
        <p:spPr>
          <a:xfrm>
            <a:off x="9025115" y="1562220"/>
            <a:ext cx="2105436" cy="1394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1038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47CB580-7E9D-41D2-9FD3-7E615E1AD79C}"/>
              </a:ext>
            </a:extLst>
          </p:cNvPr>
          <p:cNvSpPr/>
          <p:nvPr/>
        </p:nvSpPr>
        <p:spPr>
          <a:xfrm>
            <a:off x="9025114" y="1712750"/>
            <a:ext cx="2105436" cy="1394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1038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6A040-470A-465D-951C-A5ED12336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Example: Memory &amp; Registers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48B42-D4C0-4A2C-91AA-F646C62558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D49386-507F-4EE1-8B7C-14683F04571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BB49BF-E9C9-4242-9872-AF979B035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860" y="1278348"/>
            <a:ext cx="2143125" cy="11100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866282-FBDE-47CC-810A-6567FE4DAA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4212" y="2602678"/>
            <a:ext cx="4462096" cy="39895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38D9B5-6091-4CA8-8B55-1958DB5271E3}"/>
              </a:ext>
            </a:extLst>
          </p:cNvPr>
          <p:cNvSpPr txBox="1"/>
          <p:nvPr/>
        </p:nvSpPr>
        <p:spPr>
          <a:xfrm>
            <a:off x="1914175" y="850970"/>
            <a:ext cx="972767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C code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E095F-26EC-482C-B44A-34FA4579D1C5}"/>
              </a:ext>
            </a:extLst>
          </p:cNvPr>
          <p:cNvSpPr txBox="1"/>
          <p:nvPr/>
        </p:nvSpPr>
        <p:spPr>
          <a:xfrm>
            <a:off x="4012128" y="2176526"/>
            <a:ext cx="2413866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MIPS Assembly code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7ACC49F-7511-45E7-8441-24FDFA3AB9B8}"/>
              </a:ext>
            </a:extLst>
          </p:cNvPr>
          <p:cNvSpPr/>
          <p:nvPr/>
        </p:nvSpPr>
        <p:spPr>
          <a:xfrm>
            <a:off x="2719565" y="2042060"/>
            <a:ext cx="1292564" cy="55501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Compile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6490FA3-ECF6-423A-9CD1-AAEFF2D2304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958"/>
          <a:stretch/>
        </p:blipFill>
        <p:spPr>
          <a:xfrm rot="18913154">
            <a:off x="8223529" y="5573798"/>
            <a:ext cx="1888427" cy="494523"/>
          </a:xfrm>
          <a:prstGeom prst="rect">
            <a:avLst/>
          </a:prstGeom>
        </p:spPr>
      </p:pic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B090304-505F-4946-9F21-B2789692BEE2}"/>
              </a:ext>
            </a:extLst>
          </p:cNvPr>
          <p:cNvCxnSpPr>
            <a:stCxn id="19" idx="2"/>
          </p:cNvCxnSpPr>
          <p:nvPr/>
        </p:nvCxnSpPr>
        <p:spPr>
          <a:xfrm rot="5400000" flipH="1" flipV="1">
            <a:off x="9334989" y="4805275"/>
            <a:ext cx="1198215" cy="1184368"/>
          </a:xfrm>
          <a:prstGeom prst="curvedConnector3">
            <a:avLst>
              <a:gd name="adj1" fmla="val -3187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3BBBDE6-9756-4319-9D3B-542606D00CEB}"/>
              </a:ext>
            </a:extLst>
          </p:cNvPr>
          <p:cNvSpPr/>
          <p:nvPr/>
        </p:nvSpPr>
        <p:spPr>
          <a:xfrm>
            <a:off x="9006712" y="3894075"/>
            <a:ext cx="2136106" cy="26925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Compiled machine code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24DB07D-E870-4C12-A2D0-5B727855C76F}"/>
              </a:ext>
            </a:extLst>
          </p:cNvPr>
          <p:cNvSpPr/>
          <p:nvPr/>
        </p:nvSpPr>
        <p:spPr>
          <a:xfrm>
            <a:off x="9025115" y="1568260"/>
            <a:ext cx="2105436" cy="1394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b = 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14B6B06-11E3-489A-92CC-19A732C4C9DC}"/>
              </a:ext>
            </a:extLst>
          </p:cNvPr>
          <p:cNvSpPr/>
          <p:nvPr/>
        </p:nvSpPr>
        <p:spPr>
          <a:xfrm>
            <a:off x="9025114" y="1718789"/>
            <a:ext cx="2105436" cy="1394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a = 1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2129EB1-044E-4B5A-9256-8F0888F1D5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313" y="5331303"/>
            <a:ext cx="1295565" cy="971673"/>
          </a:xfrm>
          <a:prstGeom prst="rect">
            <a:avLst/>
          </a:prstGeom>
        </p:spPr>
      </p:pic>
      <p:sp>
        <p:nvSpPr>
          <p:cNvPr id="30" name="AutoShape 38">
            <a:extLst>
              <a:ext uri="{FF2B5EF4-FFF2-40B4-BE49-F238E27FC236}">
                <a16:creationId xmlns:a16="http://schemas.microsoft.com/office/drawing/2014/main" id="{DAFAC261-3BB9-4CAE-B5B3-45FD80A292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6782" y="5732039"/>
            <a:ext cx="533400" cy="257175"/>
          </a:xfrm>
          <a:prstGeom prst="leftRightArrow">
            <a:avLst>
              <a:gd name="adj1" fmla="val 50000"/>
              <a:gd name="adj2" fmla="val 41481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527517" eaLnBrk="1" hangingPunct="1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1C5E9E-80C2-4098-A9AE-23C87F91742A}"/>
              </a:ext>
            </a:extLst>
          </p:cNvPr>
          <p:cNvSpPr/>
          <p:nvPr/>
        </p:nvSpPr>
        <p:spPr>
          <a:xfrm>
            <a:off x="6795563" y="2649160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$0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91D99C-568B-4743-8C50-28E46A75ECED}"/>
              </a:ext>
            </a:extLst>
          </p:cNvPr>
          <p:cNvSpPr/>
          <p:nvPr/>
        </p:nvSpPr>
        <p:spPr>
          <a:xfrm>
            <a:off x="6795563" y="2970272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$1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1ED9CBA-7BC2-4884-819E-62EB3A9CD895}"/>
              </a:ext>
            </a:extLst>
          </p:cNvPr>
          <p:cNvSpPr/>
          <p:nvPr/>
        </p:nvSpPr>
        <p:spPr>
          <a:xfrm>
            <a:off x="6795561" y="3294469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$2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126159A-922E-47C9-9452-73366064634E}"/>
              </a:ext>
            </a:extLst>
          </p:cNvPr>
          <p:cNvSpPr/>
          <p:nvPr/>
        </p:nvSpPr>
        <p:spPr>
          <a:xfrm>
            <a:off x="6796523" y="3939779"/>
            <a:ext cx="1307378" cy="658980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…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B7ACA58-57C9-436D-99E4-1240FC220150}"/>
              </a:ext>
            </a:extLst>
          </p:cNvPr>
          <p:cNvSpPr/>
          <p:nvPr/>
        </p:nvSpPr>
        <p:spPr>
          <a:xfrm>
            <a:off x="6796523" y="4623960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$31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14C1114D-81A1-4E91-ADB1-AE49B989F196}"/>
              </a:ext>
            </a:extLst>
          </p:cNvPr>
          <p:cNvCxnSpPr>
            <a:cxnSpLocks/>
            <a:endCxn id="35" idx="2"/>
          </p:cNvCxnSpPr>
          <p:nvPr/>
        </p:nvCxnSpPr>
        <p:spPr>
          <a:xfrm rot="5400000" flipH="1" flipV="1">
            <a:off x="7171542" y="5199844"/>
            <a:ext cx="556379" cy="962"/>
          </a:xfrm>
          <a:prstGeom prst="curvedConnector3">
            <a:avLst>
              <a:gd name="adj1" fmla="val 50000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DEB378D-C1C1-4FD0-B522-C92BBB416A95}"/>
              </a:ext>
            </a:extLst>
          </p:cNvPr>
          <p:cNvSpPr txBox="1"/>
          <p:nvPr/>
        </p:nvSpPr>
        <p:spPr>
          <a:xfrm>
            <a:off x="6680278" y="2179110"/>
            <a:ext cx="1494961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Register File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8B78B64A-8C81-4044-8B8A-D946B79222FA}"/>
              </a:ext>
            </a:extLst>
          </p:cNvPr>
          <p:cNvSpPr/>
          <p:nvPr/>
        </p:nvSpPr>
        <p:spPr>
          <a:xfrm>
            <a:off x="1704492" y="4276731"/>
            <a:ext cx="199037" cy="1292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80BF59-9755-42A4-BAE1-9CEDF11E5603}"/>
              </a:ext>
            </a:extLst>
          </p:cNvPr>
          <p:cNvSpPr txBox="1"/>
          <p:nvPr/>
        </p:nvSpPr>
        <p:spPr>
          <a:xfrm>
            <a:off x="798502" y="3985764"/>
            <a:ext cx="1372363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executing line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8172FCB-0253-4FDB-B794-DDBC3A057595}"/>
              </a:ext>
            </a:extLst>
          </p:cNvPr>
          <p:cNvSpPr/>
          <p:nvPr/>
        </p:nvSpPr>
        <p:spPr>
          <a:xfrm>
            <a:off x="6799655" y="3619620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$3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2D9356-84E8-4B7C-B061-BCD580224FB5}"/>
              </a:ext>
            </a:extLst>
          </p:cNvPr>
          <p:cNvCxnSpPr>
            <a:stCxn id="28" idx="1"/>
            <a:endCxn id="38" idx="3"/>
          </p:cNvCxnSpPr>
          <p:nvPr/>
        </p:nvCxnSpPr>
        <p:spPr>
          <a:xfrm flipH="1">
            <a:off x="8107033" y="1788534"/>
            <a:ext cx="918081" cy="19801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08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7AAAAE3-B605-D447-B74F-9143EF175E10}"/>
              </a:ext>
            </a:extLst>
          </p:cNvPr>
          <p:cNvSpPr txBox="1">
            <a:spLocks/>
          </p:cNvSpPr>
          <p:nvPr/>
        </p:nvSpPr>
        <p:spPr>
          <a:xfrm>
            <a:off x="-196826" y="173620"/>
            <a:ext cx="6222561" cy="1950249"/>
          </a:xfrm>
          <a:prstGeom prst="rect">
            <a:avLst/>
          </a:prstGeom>
        </p:spPr>
        <p:txBody>
          <a:bodyPr anchor="b"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Processor Instruction Set Architecture &amp; Language</a:t>
            </a:r>
            <a:endParaRPr lang="en-US" sz="4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D169DAB-65E0-2A41-B5E0-9003AC3CF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7257" y="5396199"/>
            <a:ext cx="2047994" cy="1371078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0DCE23B0-3FCE-45F8-B825-226DAD6E131E}"/>
              </a:ext>
            </a:extLst>
          </p:cNvPr>
          <p:cNvSpPr txBox="1">
            <a:spLocks/>
          </p:cNvSpPr>
          <p:nvPr/>
        </p:nvSpPr>
        <p:spPr>
          <a:xfrm>
            <a:off x="6641595" y="4915256"/>
            <a:ext cx="5489713" cy="601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Lishan Yang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E71F17B1-4711-4865-B154-E2230CEB4295}"/>
              </a:ext>
            </a:extLst>
          </p:cNvPr>
          <p:cNvSpPr txBox="1">
            <a:spLocks/>
          </p:cNvSpPr>
          <p:nvPr/>
        </p:nvSpPr>
        <p:spPr>
          <a:xfrm>
            <a:off x="7642590" y="3678298"/>
            <a:ext cx="4549409" cy="1265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 Medium" panose="02000000000000000000" pitchFamily="2" charset="0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GMU CS695 </a:t>
            </a:r>
          </a:p>
          <a:p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Advanced Computer Architecture</a:t>
            </a:r>
          </a:p>
          <a:p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Spring 2023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1916C8-E308-4498-87BD-F05F8D54E09C}"/>
              </a:ext>
            </a:extLst>
          </p:cNvPr>
          <p:cNvSpPr txBox="1"/>
          <p:nvPr/>
        </p:nvSpPr>
        <p:spPr>
          <a:xfrm>
            <a:off x="8640375" y="2897393"/>
            <a:ext cx="2869753" cy="461665"/>
          </a:xfrm>
          <a:prstGeom prst="borderCallout2">
            <a:avLst>
              <a:gd name="adj1" fmla="val 15634"/>
              <a:gd name="adj2" fmla="val 418"/>
              <a:gd name="adj3" fmla="val 16171"/>
              <a:gd name="adj4" fmla="val -10225"/>
              <a:gd name="adj5" fmla="val -26334"/>
              <a:gd name="adj6" fmla="val -2731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Intel Skylake (CPU)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D90C92-9316-4FE2-AC60-2EFEEB991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L. Yang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9A3D0D-3975-42AF-8D1F-666B0075C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GMU CS695 Spring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DC4F46-182D-47F3-9D1A-8E1865246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AB63E-74B1-D643-A3C6-246018F1E4D4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29EC87-10CB-4C6E-9F0F-49132F62E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866" y="136525"/>
            <a:ext cx="3662133" cy="255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0509BE9-EF2D-402F-B96F-96ACDFAF9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907" y="-3738"/>
            <a:ext cx="2781693" cy="278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582AC1B-816E-48DC-8FD2-29582FA0D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624" y="2846894"/>
            <a:ext cx="7747808" cy="4011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CEEAA3-3A8B-49CD-B4F3-1A545462DB7A}"/>
              </a:ext>
            </a:extLst>
          </p:cNvPr>
          <p:cNvSpPr txBox="1"/>
          <p:nvPr/>
        </p:nvSpPr>
        <p:spPr>
          <a:xfrm>
            <a:off x="432451" y="3128226"/>
            <a:ext cx="307657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US Capitol</a:t>
            </a:r>
          </a:p>
        </p:txBody>
      </p:sp>
    </p:spTree>
    <p:extLst>
      <p:ext uri="{BB962C8B-B14F-4D97-AF65-F5344CB8AC3E}">
        <p14:creationId xmlns:p14="http://schemas.microsoft.com/office/powerpoint/2010/main" val="2461918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8" descr="f02-13-P374493">
            <a:extLst>
              <a:ext uri="{FF2B5EF4-FFF2-40B4-BE49-F238E27FC236}">
                <a16:creationId xmlns:a16="http://schemas.microsoft.com/office/drawing/2014/main" id="{34565D89-BE81-408A-8213-C8D2C5099B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6"/>
          <a:stretch/>
        </p:blipFill>
        <p:spPr bwMode="auto">
          <a:xfrm>
            <a:off x="8962848" y="1365832"/>
            <a:ext cx="2188957" cy="3432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A60484F2-620F-4642-A8C4-D33AB82ACD5F}"/>
              </a:ext>
            </a:extLst>
          </p:cNvPr>
          <p:cNvSpPr/>
          <p:nvPr/>
        </p:nvSpPr>
        <p:spPr>
          <a:xfrm>
            <a:off x="9025114" y="1409563"/>
            <a:ext cx="2105436" cy="1394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E718E22-CFEB-47E6-B890-79873065F7EA}"/>
              </a:ext>
            </a:extLst>
          </p:cNvPr>
          <p:cNvSpPr/>
          <p:nvPr/>
        </p:nvSpPr>
        <p:spPr>
          <a:xfrm>
            <a:off x="9025115" y="1562220"/>
            <a:ext cx="2105436" cy="1394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1038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7F01E0A-413A-4E58-ACA4-D2A401972BFE}"/>
              </a:ext>
            </a:extLst>
          </p:cNvPr>
          <p:cNvSpPr/>
          <p:nvPr/>
        </p:nvSpPr>
        <p:spPr>
          <a:xfrm>
            <a:off x="9025114" y="1712750"/>
            <a:ext cx="2105436" cy="1394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1038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6A040-470A-465D-951C-A5ED12336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Example: Memory &amp; Registers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48B42-D4C0-4A2C-91AA-F646C62558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756607-114A-44B0-8DB1-C49FCD44A6C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BB49BF-E9C9-4242-9872-AF979B035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860" y="1278348"/>
            <a:ext cx="2143125" cy="11100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866282-FBDE-47CC-810A-6567FE4DAA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4212" y="2602678"/>
            <a:ext cx="4462096" cy="39895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38D9B5-6091-4CA8-8B55-1958DB5271E3}"/>
              </a:ext>
            </a:extLst>
          </p:cNvPr>
          <p:cNvSpPr txBox="1"/>
          <p:nvPr/>
        </p:nvSpPr>
        <p:spPr>
          <a:xfrm>
            <a:off x="1914175" y="850970"/>
            <a:ext cx="972767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C code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E095F-26EC-482C-B44A-34FA4579D1C5}"/>
              </a:ext>
            </a:extLst>
          </p:cNvPr>
          <p:cNvSpPr txBox="1"/>
          <p:nvPr/>
        </p:nvSpPr>
        <p:spPr>
          <a:xfrm>
            <a:off x="4012128" y="2176526"/>
            <a:ext cx="2413866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MIPS Assembly code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7ACC49F-7511-45E7-8441-24FDFA3AB9B8}"/>
              </a:ext>
            </a:extLst>
          </p:cNvPr>
          <p:cNvSpPr/>
          <p:nvPr/>
        </p:nvSpPr>
        <p:spPr>
          <a:xfrm>
            <a:off x="2719565" y="2042060"/>
            <a:ext cx="1292564" cy="55501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Compile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6490FA3-ECF6-423A-9CD1-AAEFF2D2304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958"/>
          <a:stretch/>
        </p:blipFill>
        <p:spPr>
          <a:xfrm rot="18913154">
            <a:off x="8223529" y="5573798"/>
            <a:ext cx="1888427" cy="494523"/>
          </a:xfrm>
          <a:prstGeom prst="rect">
            <a:avLst/>
          </a:prstGeom>
        </p:spPr>
      </p:pic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B090304-505F-4946-9F21-B2789692BEE2}"/>
              </a:ext>
            </a:extLst>
          </p:cNvPr>
          <p:cNvCxnSpPr>
            <a:stCxn id="19" idx="2"/>
          </p:cNvCxnSpPr>
          <p:nvPr/>
        </p:nvCxnSpPr>
        <p:spPr>
          <a:xfrm rot="5400000" flipH="1" flipV="1">
            <a:off x="9334989" y="4805275"/>
            <a:ext cx="1198215" cy="1184368"/>
          </a:xfrm>
          <a:prstGeom prst="curvedConnector3">
            <a:avLst>
              <a:gd name="adj1" fmla="val -3187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3BBBDE6-9756-4319-9D3B-542606D00CEB}"/>
              </a:ext>
            </a:extLst>
          </p:cNvPr>
          <p:cNvSpPr/>
          <p:nvPr/>
        </p:nvSpPr>
        <p:spPr>
          <a:xfrm>
            <a:off x="9006712" y="3894075"/>
            <a:ext cx="2136106" cy="26925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Compiled machine code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24DB07D-E870-4C12-A2D0-5B727855C76F}"/>
              </a:ext>
            </a:extLst>
          </p:cNvPr>
          <p:cNvSpPr/>
          <p:nvPr/>
        </p:nvSpPr>
        <p:spPr>
          <a:xfrm>
            <a:off x="9025115" y="1568260"/>
            <a:ext cx="2105436" cy="1394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b = 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14B6B06-11E3-489A-92CC-19A732C4C9DC}"/>
              </a:ext>
            </a:extLst>
          </p:cNvPr>
          <p:cNvSpPr/>
          <p:nvPr/>
        </p:nvSpPr>
        <p:spPr>
          <a:xfrm>
            <a:off x="9025114" y="1718789"/>
            <a:ext cx="2105436" cy="1394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a = 1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2129EB1-044E-4B5A-9256-8F0888F1D5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313" y="5331303"/>
            <a:ext cx="1295565" cy="971673"/>
          </a:xfrm>
          <a:prstGeom prst="rect">
            <a:avLst/>
          </a:prstGeom>
        </p:spPr>
      </p:pic>
      <p:sp>
        <p:nvSpPr>
          <p:cNvPr id="30" name="AutoShape 38">
            <a:extLst>
              <a:ext uri="{FF2B5EF4-FFF2-40B4-BE49-F238E27FC236}">
                <a16:creationId xmlns:a16="http://schemas.microsoft.com/office/drawing/2014/main" id="{DAFAC261-3BB9-4CAE-B5B3-45FD80A292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6782" y="5732039"/>
            <a:ext cx="533400" cy="257175"/>
          </a:xfrm>
          <a:prstGeom prst="leftRightArrow">
            <a:avLst>
              <a:gd name="adj1" fmla="val 50000"/>
              <a:gd name="adj2" fmla="val 41481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527517" eaLnBrk="1" hangingPunct="1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1C5E9E-80C2-4098-A9AE-23C87F91742A}"/>
              </a:ext>
            </a:extLst>
          </p:cNvPr>
          <p:cNvSpPr/>
          <p:nvPr/>
        </p:nvSpPr>
        <p:spPr>
          <a:xfrm>
            <a:off x="6795563" y="2649160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$0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91D99C-568B-4743-8C50-28E46A75ECED}"/>
              </a:ext>
            </a:extLst>
          </p:cNvPr>
          <p:cNvSpPr/>
          <p:nvPr/>
        </p:nvSpPr>
        <p:spPr>
          <a:xfrm>
            <a:off x="6795563" y="2970272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$1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1ED9CBA-7BC2-4884-819E-62EB3A9CD895}"/>
              </a:ext>
            </a:extLst>
          </p:cNvPr>
          <p:cNvSpPr/>
          <p:nvPr/>
        </p:nvSpPr>
        <p:spPr>
          <a:xfrm>
            <a:off x="6795561" y="3294469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$2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126159A-922E-47C9-9452-73366064634E}"/>
              </a:ext>
            </a:extLst>
          </p:cNvPr>
          <p:cNvSpPr/>
          <p:nvPr/>
        </p:nvSpPr>
        <p:spPr>
          <a:xfrm>
            <a:off x="6796523" y="3939779"/>
            <a:ext cx="1307378" cy="658980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…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B7ACA58-57C9-436D-99E4-1240FC220150}"/>
              </a:ext>
            </a:extLst>
          </p:cNvPr>
          <p:cNvSpPr/>
          <p:nvPr/>
        </p:nvSpPr>
        <p:spPr>
          <a:xfrm>
            <a:off x="6796523" y="4623960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$31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14C1114D-81A1-4E91-ADB1-AE49B989F196}"/>
              </a:ext>
            </a:extLst>
          </p:cNvPr>
          <p:cNvCxnSpPr>
            <a:cxnSpLocks/>
            <a:endCxn id="35" idx="2"/>
          </p:cNvCxnSpPr>
          <p:nvPr/>
        </p:nvCxnSpPr>
        <p:spPr>
          <a:xfrm rot="5400000" flipH="1" flipV="1">
            <a:off x="7171542" y="5199844"/>
            <a:ext cx="556379" cy="962"/>
          </a:xfrm>
          <a:prstGeom prst="curvedConnector3">
            <a:avLst>
              <a:gd name="adj1" fmla="val 50000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DEB378D-C1C1-4FD0-B522-C92BBB416A95}"/>
              </a:ext>
            </a:extLst>
          </p:cNvPr>
          <p:cNvSpPr txBox="1"/>
          <p:nvPr/>
        </p:nvSpPr>
        <p:spPr>
          <a:xfrm>
            <a:off x="6680278" y="2179110"/>
            <a:ext cx="1494961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Register File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8B78B64A-8C81-4044-8B8A-D946B79222FA}"/>
              </a:ext>
            </a:extLst>
          </p:cNvPr>
          <p:cNvSpPr/>
          <p:nvPr/>
        </p:nvSpPr>
        <p:spPr>
          <a:xfrm>
            <a:off x="1704492" y="4517560"/>
            <a:ext cx="199037" cy="1292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80BF59-9755-42A4-BAE1-9CEDF11E5603}"/>
              </a:ext>
            </a:extLst>
          </p:cNvPr>
          <p:cNvSpPr txBox="1"/>
          <p:nvPr/>
        </p:nvSpPr>
        <p:spPr>
          <a:xfrm>
            <a:off x="798502" y="4226594"/>
            <a:ext cx="1372363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executing line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8172FCB-0253-4FDB-B794-DDBC3A057595}"/>
              </a:ext>
            </a:extLst>
          </p:cNvPr>
          <p:cNvSpPr/>
          <p:nvPr/>
        </p:nvSpPr>
        <p:spPr>
          <a:xfrm>
            <a:off x="6799655" y="3619620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$3 (1)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2D9356-84E8-4B7C-B061-BCD580224FB5}"/>
              </a:ext>
            </a:extLst>
          </p:cNvPr>
          <p:cNvCxnSpPr>
            <a:cxnSpLocks/>
            <a:stCxn id="27" idx="1"/>
            <a:endCxn id="33" idx="3"/>
          </p:cNvCxnSpPr>
          <p:nvPr/>
        </p:nvCxnSpPr>
        <p:spPr>
          <a:xfrm flipH="1">
            <a:off x="8102939" y="1638005"/>
            <a:ext cx="922176" cy="18055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920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8" descr="f02-13-P374493">
            <a:extLst>
              <a:ext uri="{FF2B5EF4-FFF2-40B4-BE49-F238E27FC236}">
                <a16:creationId xmlns:a16="http://schemas.microsoft.com/office/drawing/2014/main" id="{34565D89-BE81-408A-8213-C8D2C5099B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6"/>
          <a:stretch/>
        </p:blipFill>
        <p:spPr bwMode="auto">
          <a:xfrm>
            <a:off x="8962848" y="1365832"/>
            <a:ext cx="2188957" cy="3432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F713EE19-47A7-4768-88EB-FD7D019FEFFD}"/>
              </a:ext>
            </a:extLst>
          </p:cNvPr>
          <p:cNvSpPr/>
          <p:nvPr/>
        </p:nvSpPr>
        <p:spPr>
          <a:xfrm>
            <a:off x="9025114" y="1409563"/>
            <a:ext cx="2105436" cy="1394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E0D8ADD-4285-4E2F-963A-BFFBE011EF71}"/>
              </a:ext>
            </a:extLst>
          </p:cNvPr>
          <p:cNvSpPr/>
          <p:nvPr/>
        </p:nvSpPr>
        <p:spPr>
          <a:xfrm>
            <a:off x="9025115" y="1562220"/>
            <a:ext cx="2105436" cy="1394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1038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76497AE-227C-4AEC-A80B-0C39B439EA62}"/>
              </a:ext>
            </a:extLst>
          </p:cNvPr>
          <p:cNvSpPr/>
          <p:nvPr/>
        </p:nvSpPr>
        <p:spPr>
          <a:xfrm>
            <a:off x="9025114" y="1712750"/>
            <a:ext cx="2105436" cy="1394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1038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6A040-470A-465D-951C-A5ED12336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Example: Memory &amp; Registers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48B42-D4C0-4A2C-91AA-F646C62558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21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318BA8-DC19-42DA-9BCA-96741FDE75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BB49BF-E9C9-4242-9872-AF979B035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860" y="1278348"/>
            <a:ext cx="2143125" cy="11100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866282-FBDE-47CC-810A-6567FE4DAA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4212" y="2602678"/>
            <a:ext cx="4462096" cy="39895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38D9B5-6091-4CA8-8B55-1958DB5271E3}"/>
              </a:ext>
            </a:extLst>
          </p:cNvPr>
          <p:cNvSpPr txBox="1"/>
          <p:nvPr/>
        </p:nvSpPr>
        <p:spPr>
          <a:xfrm>
            <a:off x="1914175" y="850970"/>
            <a:ext cx="972767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C code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E095F-26EC-482C-B44A-34FA4579D1C5}"/>
              </a:ext>
            </a:extLst>
          </p:cNvPr>
          <p:cNvSpPr txBox="1"/>
          <p:nvPr/>
        </p:nvSpPr>
        <p:spPr>
          <a:xfrm>
            <a:off x="4012128" y="2176526"/>
            <a:ext cx="2413866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MIPS Assembly code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7ACC49F-7511-45E7-8441-24FDFA3AB9B8}"/>
              </a:ext>
            </a:extLst>
          </p:cNvPr>
          <p:cNvSpPr/>
          <p:nvPr/>
        </p:nvSpPr>
        <p:spPr>
          <a:xfrm>
            <a:off x="2719565" y="2042060"/>
            <a:ext cx="1292564" cy="55501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Compile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6490FA3-ECF6-423A-9CD1-AAEFF2D2304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958"/>
          <a:stretch/>
        </p:blipFill>
        <p:spPr>
          <a:xfrm rot="18913154">
            <a:off x="8223529" y="5573798"/>
            <a:ext cx="1888427" cy="494523"/>
          </a:xfrm>
          <a:prstGeom prst="rect">
            <a:avLst/>
          </a:prstGeom>
        </p:spPr>
      </p:pic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B090304-505F-4946-9F21-B2789692BEE2}"/>
              </a:ext>
            </a:extLst>
          </p:cNvPr>
          <p:cNvCxnSpPr>
            <a:stCxn id="19" idx="2"/>
          </p:cNvCxnSpPr>
          <p:nvPr/>
        </p:nvCxnSpPr>
        <p:spPr>
          <a:xfrm rot="5400000" flipH="1" flipV="1">
            <a:off x="9334989" y="4805275"/>
            <a:ext cx="1198215" cy="1184368"/>
          </a:xfrm>
          <a:prstGeom prst="curvedConnector3">
            <a:avLst>
              <a:gd name="adj1" fmla="val -3187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3BBBDE6-9756-4319-9D3B-542606D00CEB}"/>
              </a:ext>
            </a:extLst>
          </p:cNvPr>
          <p:cNvSpPr/>
          <p:nvPr/>
        </p:nvSpPr>
        <p:spPr>
          <a:xfrm>
            <a:off x="9006712" y="3894075"/>
            <a:ext cx="2136106" cy="26925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Compiled machine code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24DB07D-E870-4C12-A2D0-5B727855C76F}"/>
              </a:ext>
            </a:extLst>
          </p:cNvPr>
          <p:cNvSpPr/>
          <p:nvPr/>
        </p:nvSpPr>
        <p:spPr>
          <a:xfrm>
            <a:off x="9025115" y="1568260"/>
            <a:ext cx="2105436" cy="1394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b = 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14B6B06-11E3-489A-92CC-19A732C4C9DC}"/>
              </a:ext>
            </a:extLst>
          </p:cNvPr>
          <p:cNvSpPr/>
          <p:nvPr/>
        </p:nvSpPr>
        <p:spPr>
          <a:xfrm>
            <a:off x="9025114" y="1718789"/>
            <a:ext cx="2105436" cy="1394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a = 1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2129EB1-044E-4B5A-9256-8F0888F1D5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313" y="5331303"/>
            <a:ext cx="1295565" cy="971673"/>
          </a:xfrm>
          <a:prstGeom prst="rect">
            <a:avLst/>
          </a:prstGeom>
        </p:spPr>
      </p:pic>
      <p:sp>
        <p:nvSpPr>
          <p:cNvPr id="30" name="AutoShape 38">
            <a:extLst>
              <a:ext uri="{FF2B5EF4-FFF2-40B4-BE49-F238E27FC236}">
                <a16:creationId xmlns:a16="http://schemas.microsoft.com/office/drawing/2014/main" id="{DAFAC261-3BB9-4CAE-B5B3-45FD80A292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6782" y="5732039"/>
            <a:ext cx="533400" cy="257175"/>
          </a:xfrm>
          <a:prstGeom prst="leftRightArrow">
            <a:avLst>
              <a:gd name="adj1" fmla="val 50000"/>
              <a:gd name="adj2" fmla="val 41481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527517" eaLnBrk="1" hangingPunct="1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1C5E9E-80C2-4098-A9AE-23C87F91742A}"/>
              </a:ext>
            </a:extLst>
          </p:cNvPr>
          <p:cNvSpPr/>
          <p:nvPr/>
        </p:nvSpPr>
        <p:spPr>
          <a:xfrm>
            <a:off x="6795563" y="2649160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$0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91D99C-568B-4743-8C50-28E46A75ECED}"/>
              </a:ext>
            </a:extLst>
          </p:cNvPr>
          <p:cNvSpPr/>
          <p:nvPr/>
        </p:nvSpPr>
        <p:spPr>
          <a:xfrm>
            <a:off x="6795563" y="2970272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$1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1ED9CBA-7BC2-4884-819E-62EB3A9CD895}"/>
              </a:ext>
            </a:extLst>
          </p:cNvPr>
          <p:cNvSpPr/>
          <p:nvPr/>
        </p:nvSpPr>
        <p:spPr>
          <a:xfrm>
            <a:off x="6795561" y="3294469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$2 (2)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126159A-922E-47C9-9452-73366064634E}"/>
              </a:ext>
            </a:extLst>
          </p:cNvPr>
          <p:cNvSpPr/>
          <p:nvPr/>
        </p:nvSpPr>
        <p:spPr>
          <a:xfrm>
            <a:off x="6796523" y="3939779"/>
            <a:ext cx="1307378" cy="658980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…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B7ACA58-57C9-436D-99E4-1240FC220150}"/>
              </a:ext>
            </a:extLst>
          </p:cNvPr>
          <p:cNvSpPr/>
          <p:nvPr/>
        </p:nvSpPr>
        <p:spPr>
          <a:xfrm>
            <a:off x="6796523" y="4623960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$31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14C1114D-81A1-4E91-ADB1-AE49B989F196}"/>
              </a:ext>
            </a:extLst>
          </p:cNvPr>
          <p:cNvCxnSpPr>
            <a:cxnSpLocks/>
            <a:endCxn id="35" idx="2"/>
          </p:cNvCxnSpPr>
          <p:nvPr/>
        </p:nvCxnSpPr>
        <p:spPr>
          <a:xfrm rot="5400000" flipH="1" flipV="1">
            <a:off x="7171542" y="5199844"/>
            <a:ext cx="556379" cy="962"/>
          </a:xfrm>
          <a:prstGeom prst="curvedConnector3">
            <a:avLst>
              <a:gd name="adj1" fmla="val 50000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DEB378D-C1C1-4FD0-B522-C92BBB416A95}"/>
              </a:ext>
            </a:extLst>
          </p:cNvPr>
          <p:cNvSpPr txBox="1"/>
          <p:nvPr/>
        </p:nvSpPr>
        <p:spPr>
          <a:xfrm>
            <a:off x="6680278" y="2179110"/>
            <a:ext cx="1494961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Register File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8B78B64A-8C81-4044-8B8A-D946B79222FA}"/>
              </a:ext>
            </a:extLst>
          </p:cNvPr>
          <p:cNvSpPr/>
          <p:nvPr/>
        </p:nvSpPr>
        <p:spPr>
          <a:xfrm>
            <a:off x="1704492" y="4953353"/>
            <a:ext cx="199037" cy="1292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80BF59-9755-42A4-BAE1-9CEDF11E5603}"/>
              </a:ext>
            </a:extLst>
          </p:cNvPr>
          <p:cNvSpPr txBox="1"/>
          <p:nvPr/>
        </p:nvSpPr>
        <p:spPr>
          <a:xfrm>
            <a:off x="798502" y="4662386"/>
            <a:ext cx="1372363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executing line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8172FCB-0253-4FDB-B794-DDBC3A057595}"/>
              </a:ext>
            </a:extLst>
          </p:cNvPr>
          <p:cNvSpPr/>
          <p:nvPr/>
        </p:nvSpPr>
        <p:spPr>
          <a:xfrm>
            <a:off x="6799655" y="3619620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$3 (1)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55C4EE7-0B6A-4FBA-B165-DF202C16B4D4}"/>
              </a:ext>
            </a:extLst>
          </p:cNvPr>
          <p:cNvCxnSpPr>
            <a:cxnSpLocks/>
          </p:cNvCxnSpPr>
          <p:nvPr/>
        </p:nvCxnSpPr>
        <p:spPr>
          <a:xfrm>
            <a:off x="6868369" y="3566622"/>
            <a:ext cx="1" cy="18055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23F7005-EC27-438B-89E2-1BA12271B679}"/>
              </a:ext>
            </a:extLst>
          </p:cNvPr>
          <p:cNvCxnSpPr>
            <a:cxnSpLocks/>
          </p:cNvCxnSpPr>
          <p:nvPr/>
        </p:nvCxnSpPr>
        <p:spPr>
          <a:xfrm>
            <a:off x="7057766" y="3917795"/>
            <a:ext cx="9051" cy="14543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3927B441-86F7-46FA-9FD3-EA28EE62A85C}"/>
              </a:ext>
            </a:extLst>
          </p:cNvPr>
          <p:cNvSpPr/>
          <p:nvPr/>
        </p:nvSpPr>
        <p:spPr>
          <a:xfrm>
            <a:off x="6821322" y="5427472"/>
            <a:ext cx="325362" cy="34085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3231" b="1" dirty="0">
                <a:solidFill>
                  <a:prstClr val="white"/>
                </a:solidFill>
                <a:latin typeface="Calibri"/>
              </a:rPr>
              <a:t>+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71A399C-B6C4-49AD-99EA-B92FDC2F3D82}"/>
              </a:ext>
            </a:extLst>
          </p:cNvPr>
          <p:cNvCxnSpPr>
            <a:cxnSpLocks/>
            <a:stCxn id="15" idx="6"/>
          </p:cNvCxnSpPr>
          <p:nvPr/>
        </p:nvCxnSpPr>
        <p:spPr>
          <a:xfrm flipV="1">
            <a:off x="7146685" y="3582133"/>
            <a:ext cx="695011" cy="201576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952F8E2-8982-4D83-AEFD-589989C0AA10}"/>
              </a:ext>
            </a:extLst>
          </p:cNvPr>
          <p:cNvSpPr/>
          <p:nvPr/>
        </p:nvSpPr>
        <p:spPr>
          <a:xfrm>
            <a:off x="6799655" y="3286095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$2 (</a:t>
            </a:r>
            <a:r>
              <a:rPr lang="en-US" sz="2077" dirty="0">
                <a:solidFill>
                  <a:srgbClr val="C00000"/>
                </a:solidFill>
                <a:latin typeface="Calibri"/>
              </a:rPr>
              <a:t>3</a:t>
            </a:r>
            <a:r>
              <a:rPr lang="en-US" sz="2077" dirty="0">
                <a:solidFill>
                  <a:prstClr val="white"/>
                </a:solidFill>
                <a:latin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3407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8" descr="f02-13-P374493">
            <a:extLst>
              <a:ext uri="{FF2B5EF4-FFF2-40B4-BE49-F238E27FC236}">
                <a16:creationId xmlns:a16="http://schemas.microsoft.com/office/drawing/2014/main" id="{34565D89-BE81-408A-8213-C8D2C5099B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6"/>
          <a:stretch/>
        </p:blipFill>
        <p:spPr bwMode="auto">
          <a:xfrm>
            <a:off x="8962848" y="1365832"/>
            <a:ext cx="2188957" cy="3432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ACDDFAE8-5554-42C0-B8AC-166395339435}"/>
              </a:ext>
            </a:extLst>
          </p:cNvPr>
          <p:cNvSpPr/>
          <p:nvPr/>
        </p:nvSpPr>
        <p:spPr>
          <a:xfrm>
            <a:off x="9025114" y="1409563"/>
            <a:ext cx="2105436" cy="1394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7740A51-D4C6-4049-A050-9B9B4934FA9D}"/>
              </a:ext>
            </a:extLst>
          </p:cNvPr>
          <p:cNvSpPr/>
          <p:nvPr/>
        </p:nvSpPr>
        <p:spPr>
          <a:xfrm>
            <a:off x="9025115" y="1562220"/>
            <a:ext cx="2105436" cy="1394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1038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EE47D93-3182-4806-8DBC-AD05D9723CE3}"/>
              </a:ext>
            </a:extLst>
          </p:cNvPr>
          <p:cNvSpPr/>
          <p:nvPr/>
        </p:nvSpPr>
        <p:spPr>
          <a:xfrm>
            <a:off x="9025114" y="1712750"/>
            <a:ext cx="2105436" cy="1394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1038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6A040-470A-465D-951C-A5ED12336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Example: Memory &amp; Registers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48B42-D4C0-4A2C-91AA-F646C62558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17123A-2709-4721-8548-95FE52602EB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BB49BF-E9C9-4242-9872-AF979B035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860" y="1278348"/>
            <a:ext cx="2143125" cy="11100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866282-FBDE-47CC-810A-6567FE4DAA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4212" y="2602678"/>
            <a:ext cx="4462096" cy="39895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38D9B5-6091-4CA8-8B55-1958DB5271E3}"/>
              </a:ext>
            </a:extLst>
          </p:cNvPr>
          <p:cNvSpPr txBox="1"/>
          <p:nvPr/>
        </p:nvSpPr>
        <p:spPr>
          <a:xfrm>
            <a:off x="1914175" y="850970"/>
            <a:ext cx="972767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C code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E095F-26EC-482C-B44A-34FA4579D1C5}"/>
              </a:ext>
            </a:extLst>
          </p:cNvPr>
          <p:cNvSpPr txBox="1"/>
          <p:nvPr/>
        </p:nvSpPr>
        <p:spPr>
          <a:xfrm>
            <a:off x="4012128" y="2176526"/>
            <a:ext cx="2413866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MIPS Assembly code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7ACC49F-7511-45E7-8441-24FDFA3AB9B8}"/>
              </a:ext>
            </a:extLst>
          </p:cNvPr>
          <p:cNvSpPr/>
          <p:nvPr/>
        </p:nvSpPr>
        <p:spPr>
          <a:xfrm>
            <a:off x="2719565" y="2042060"/>
            <a:ext cx="1292564" cy="55501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Compile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6490FA3-ECF6-423A-9CD1-AAEFF2D2304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958"/>
          <a:stretch/>
        </p:blipFill>
        <p:spPr>
          <a:xfrm rot="18913154">
            <a:off x="8223529" y="5573798"/>
            <a:ext cx="1888427" cy="494523"/>
          </a:xfrm>
          <a:prstGeom prst="rect">
            <a:avLst/>
          </a:prstGeom>
        </p:spPr>
      </p:pic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B090304-505F-4946-9F21-B2789692BEE2}"/>
              </a:ext>
            </a:extLst>
          </p:cNvPr>
          <p:cNvCxnSpPr>
            <a:stCxn id="19" idx="2"/>
          </p:cNvCxnSpPr>
          <p:nvPr/>
        </p:nvCxnSpPr>
        <p:spPr>
          <a:xfrm rot="5400000" flipH="1" flipV="1">
            <a:off x="9334989" y="4805275"/>
            <a:ext cx="1198215" cy="1184368"/>
          </a:xfrm>
          <a:prstGeom prst="curvedConnector3">
            <a:avLst>
              <a:gd name="adj1" fmla="val -3187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3BBBDE6-9756-4319-9D3B-542606D00CEB}"/>
              </a:ext>
            </a:extLst>
          </p:cNvPr>
          <p:cNvSpPr/>
          <p:nvPr/>
        </p:nvSpPr>
        <p:spPr>
          <a:xfrm>
            <a:off x="9006712" y="3894075"/>
            <a:ext cx="2136106" cy="26925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Compiled machine code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24DB07D-E870-4C12-A2D0-5B727855C76F}"/>
              </a:ext>
            </a:extLst>
          </p:cNvPr>
          <p:cNvSpPr/>
          <p:nvPr/>
        </p:nvSpPr>
        <p:spPr>
          <a:xfrm>
            <a:off x="9025115" y="1568260"/>
            <a:ext cx="2105436" cy="1394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b = 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14B6B06-11E3-489A-92CC-19A732C4C9DC}"/>
              </a:ext>
            </a:extLst>
          </p:cNvPr>
          <p:cNvSpPr/>
          <p:nvPr/>
        </p:nvSpPr>
        <p:spPr>
          <a:xfrm>
            <a:off x="9025114" y="1718789"/>
            <a:ext cx="2105436" cy="1394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a = 1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2129EB1-044E-4B5A-9256-8F0888F1D5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313" y="5331303"/>
            <a:ext cx="1295565" cy="971673"/>
          </a:xfrm>
          <a:prstGeom prst="rect">
            <a:avLst/>
          </a:prstGeom>
        </p:spPr>
      </p:pic>
      <p:sp>
        <p:nvSpPr>
          <p:cNvPr id="30" name="AutoShape 38">
            <a:extLst>
              <a:ext uri="{FF2B5EF4-FFF2-40B4-BE49-F238E27FC236}">
                <a16:creationId xmlns:a16="http://schemas.microsoft.com/office/drawing/2014/main" id="{DAFAC261-3BB9-4CAE-B5B3-45FD80A292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6782" y="5732039"/>
            <a:ext cx="533400" cy="257175"/>
          </a:xfrm>
          <a:prstGeom prst="leftRightArrow">
            <a:avLst>
              <a:gd name="adj1" fmla="val 50000"/>
              <a:gd name="adj2" fmla="val 41481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527517" eaLnBrk="1" hangingPunct="1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1C5E9E-80C2-4098-A9AE-23C87F91742A}"/>
              </a:ext>
            </a:extLst>
          </p:cNvPr>
          <p:cNvSpPr/>
          <p:nvPr/>
        </p:nvSpPr>
        <p:spPr>
          <a:xfrm>
            <a:off x="6795563" y="2649160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$0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91D99C-568B-4743-8C50-28E46A75ECED}"/>
              </a:ext>
            </a:extLst>
          </p:cNvPr>
          <p:cNvSpPr/>
          <p:nvPr/>
        </p:nvSpPr>
        <p:spPr>
          <a:xfrm>
            <a:off x="6795563" y="2970272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$1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1ED9CBA-7BC2-4884-819E-62EB3A9CD895}"/>
              </a:ext>
            </a:extLst>
          </p:cNvPr>
          <p:cNvSpPr/>
          <p:nvPr/>
        </p:nvSpPr>
        <p:spPr>
          <a:xfrm>
            <a:off x="6795561" y="3294469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$2 (2)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126159A-922E-47C9-9452-73366064634E}"/>
              </a:ext>
            </a:extLst>
          </p:cNvPr>
          <p:cNvSpPr/>
          <p:nvPr/>
        </p:nvSpPr>
        <p:spPr>
          <a:xfrm>
            <a:off x="6796523" y="3939779"/>
            <a:ext cx="1307378" cy="658980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…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B7ACA58-57C9-436D-99E4-1240FC220150}"/>
              </a:ext>
            </a:extLst>
          </p:cNvPr>
          <p:cNvSpPr/>
          <p:nvPr/>
        </p:nvSpPr>
        <p:spPr>
          <a:xfrm>
            <a:off x="6796523" y="4623960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$31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14C1114D-81A1-4E91-ADB1-AE49B989F196}"/>
              </a:ext>
            </a:extLst>
          </p:cNvPr>
          <p:cNvCxnSpPr>
            <a:cxnSpLocks/>
            <a:endCxn id="35" idx="2"/>
          </p:cNvCxnSpPr>
          <p:nvPr/>
        </p:nvCxnSpPr>
        <p:spPr>
          <a:xfrm rot="5400000" flipH="1" flipV="1">
            <a:off x="7171542" y="5199844"/>
            <a:ext cx="556379" cy="962"/>
          </a:xfrm>
          <a:prstGeom prst="curvedConnector3">
            <a:avLst>
              <a:gd name="adj1" fmla="val 50000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DEB378D-C1C1-4FD0-B522-C92BBB416A95}"/>
              </a:ext>
            </a:extLst>
          </p:cNvPr>
          <p:cNvSpPr txBox="1"/>
          <p:nvPr/>
        </p:nvSpPr>
        <p:spPr>
          <a:xfrm>
            <a:off x="6680278" y="2179110"/>
            <a:ext cx="1494961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Register File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8B78B64A-8C81-4044-8B8A-D946B79222FA}"/>
              </a:ext>
            </a:extLst>
          </p:cNvPr>
          <p:cNvSpPr/>
          <p:nvPr/>
        </p:nvSpPr>
        <p:spPr>
          <a:xfrm>
            <a:off x="1704492" y="5136842"/>
            <a:ext cx="199037" cy="1292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80BF59-9755-42A4-BAE1-9CEDF11E5603}"/>
              </a:ext>
            </a:extLst>
          </p:cNvPr>
          <p:cNvSpPr txBox="1"/>
          <p:nvPr/>
        </p:nvSpPr>
        <p:spPr>
          <a:xfrm>
            <a:off x="798502" y="4845875"/>
            <a:ext cx="1372363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executing line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8172FCB-0253-4FDB-B794-DDBC3A057595}"/>
              </a:ext>
            </a:extLst>
          </p:cNvPr>
          <p:cNvSpPr/>
          <p:nvPr/>
        </p:nvSpPr>
        <p:spPr>
          <a:xfrm>
            <a:off x="6799655" y="3619620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$3 (1)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52F8E2-8982-4D83-AEFD-589989C0AA10}"/>
              </a:ext>
            </a:extLst>
          </p:cNvPr>
          <p:cNvSpPr/>
          <p:nvPr/>
        </p:nvSpPr>
        <p:spPr>
          <a:xfrm>
            <a:off x="6799655" y="3286095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$2 (</a:t>
            </a:r>
            <a:r>
              <a:rPr lang="en-US" sz="2077" dirty="0">
                <a:solidFill>
                  <a:srgbClr val="C00000"/>
                </a:solidFill>
                <a:latin typeface="Calibri"/>
              </a:rPr>
              <a:t>3</a:t>
            </a:r>
            <a:r>
              <a:rPr lang="en-US" sz="2077" dirty="0">
                <a:solidFill>
                  <a:prstClr val="white"/>
                </a:solidFill>
                <a:latin typeface="Calibri"/>
              </a:rPr>
              <a:t>)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EB25032-21EE-410A-9A3C-1CA03B135D02}"/>
              </a:ext>
            </a:extLst>
          </p:cNvPr>
          <p:cNvCxnSpPr>
            <a:cxnSpLocks/>
          </p:cNvCxnSpPr>
          <p:nvPr/>
        </p:nvCxnSpPr>
        <p:spPr>
          <a:xfrm flipH="1">
            <a:off x="8102941" y="1485348"/>
            <a:ext cx="922172" cy="195821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37B0EDCA-FBCB-450C-A8EE-7E621953C98C}"/>
              </a:ext>
            </a:extLst>
          </p:cNvPr>
          <p:cNvSpPr/>
          <p:nvPr/>
        </p:nvSpPr>
        <p:spPr>
          <a:xfrm>
            <a:off x="9022047" y="1407463"/>
            <a:ext cx="2105436" cy="1394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c = </a:t>
            </a:r>
            <a:r>
              <a:rPr lang="en-US" sz="1038" b="1" dirty="0">
                <a:solidFill>
                  <a:srgbClr val="C00000"/>
                </a:solidFill>
                <a:latin typeface="Calibri"/>
              </a:rPr>
              <a:t>3</a:t>
            </a:r>
            <a:r>
              <a:rPr lang="en-US" sz="1038" b="1" dirty="0">
                <a:solidFill>
                  <a:prstClr val="black"/>
                </a:solidFill>
                <a:latin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945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Registers of MIPS CPUs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358818012"/>
              </p:ext>
            </p:extLst>
          </p:nvPr>
        </p:nvGraphicFramePr>
        <p:xfrm>
          <a:off x="111125" y="1160463"/>
          <a:ext cx="11934822" cy="5310559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978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8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782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686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Assembler Name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Register Number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86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$zero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$0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Constant 0</a:t>
                      </a:r>
                      <a:r>
                        <a:rPr lang="en-US" sz="18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value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86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$at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$1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Assembler temporary</a:t>
                      </a:r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86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$v0-$v1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$2-$3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Function return values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86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$a0-$a3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$4-$7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Function Arguments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86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$t0-$t7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$8-$15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Temporaries</a:t>
                      </a:r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686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$s0-$s7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$16-$23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Saved Temporaries</a:t>
                      </a:r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686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$t8-$t9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$24-$25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Temporaries</a:t>
                      </a:r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686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$k0-$k1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$26-$27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Reserved for OS kernel</a:t>
                      </a:r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6821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</a:t>
                      </a:r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gp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$28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Global Pointer (Global and static variables/data)</a:t>
                      </a:r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686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</a:t>
                      </a:r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$29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Stack</a:t>
                      </a:r>
                      <a:r>
                        <a:rPr lang="en-US" sz="18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Pointer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686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</a:t>
                      </a:r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fp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$30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Frame Pointer</a:t>
                      </a:r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686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</a:t>
                      </a:r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$31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Return Address</a:t>
                      </a:r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547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819F4-28D3-452C-8AB1-8BAD43CCF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HLL vs. Hardware Operations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C41E66-EB2E-48EC-817F-250280CE6A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A05EC-A46F-497C-980E-D97E60DC2DD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HLL: High-Level Language</a:t>
            </a:r>
          </a:p>
          <a:p>
            <a:r>
              <a:rPr lang="en-US" sz="2400" dirty="0"/>
              <a:t>HLL are designed to be understood and programmed easily by programmers</a:t>
            </a:r>
          </a:p>
          <a:p>
            <a:r>
              <a:rPr lang="en-US" sz="2400" dirty="0"/>
              <a:t>A HLL line may be a combination of multiple assembly instructions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88CF53-5E4F-4F4E-A655-795146A06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909" y="2744726"/>
            <a:ext cx="2143125" cy="1110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4C0965-C400-42B3-8175-A983B6F0B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5037" y="2574951"/>
            <a:ext cx="4308390" cy="3814857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1D4F7AEB-DCAF-4F37-9CED-20C4943F1BC8}"/>
              </a:ext>
            </a:extLst>
          </p:cNvPr>
          <p:cNvSpPr/>
          <p:nvPr/>
        </p:nvSpPr>
        <p:spPr>
          <a:xfrm>
            <a:off x="4289196" y="3022234"/>
            <a:ext cx="1292564" cy="55501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Compile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E12DFB-1EBE-4A30-8C4D-E3752820D073}"/>
              </a:ext>
            </a:extLst>
          </p:cNvPr>
          <p:cNvSpPr/>
          <p:nvPr/>
        </p:nvSpPr>
        <p:spPr>
          <a:xfrm>
            <a:off x="2137829" y="3407473"/>
            <a:ext cx="1594083" cy="24083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551A62-B4A5-499A-8C41-7426040A2141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3731912" y="3527890"/>
            <a:ext cx="2641276" cy="13412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4B2F822-4314-48BB-B1DE-A6EB6B25206A}"/>
              </a:ext>
            </a:extLst>
          </p:cNvPr>
          <p:cNvSpPr/>
          <p:nvPr/>
        </p:nvSpPr>
        <p:spPr>
          <a:xfrm>
            <a:off x="6373188" y="4748682"/>
            <a:ext cx="1594083" cy="24083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19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4F62E-060E-43B0-BC3D-F0872507C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F8C7FB-5156-470E-81C5-B63E3ECDA4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25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F9DE4-BD10-47BC-A8B5-F2960743A75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/>
              <a:t>One line of HLL can involve:</a:t>
            </a:r>
          </a:p>
          <a:p>
            <a:pPr marL="1120974" lvl="1" indent="-593457">
              <a:lnSpc>
                <a:spcPct val="120000"/>
              </a:lnSpc>
              <a:buFont typeface="+mj-lt"/>
              <a:buAutoNum type="arabicPeriod"/>
            </a:pPr>
            <a:r>
              <a:rPr lang="en-US" sz="2000" b="1" dirty="0"/>
              <a:t>Load operand values from memory to registers</a:t>
            </a:r>
          </a:p>
          <a:p>
            <a:pPr marL="1120974" lvl="1" indent="-593457">
              <a:lnSpc>
                <a:spcPct val="120000"/>
              </a:lnSpc>
              <a:buFont typeface="+mj-lt"/>
              <a:buAutoNum type="arabicPeriod"/>
            </a:pPr>
            <a:endParaRPr lang="en-US" sz="2000" dirty="0"/>
          </a:p>
          <a:p>
            <a:pPr marL="527517" lvl="1" indent="0">
              <a:lnSpc>
                <a:spcPct val="120000"/>
              </a:lnSpc>
              <a:buNone/>
            </a:pPr>
            <a:endParaRPr lang="en-US" sz="2000" dirty="0"/>
          </a:p>
          <a:p>
            <a:pPr marL="1120974" lvl="1" indent="-593457">
              <a:lnSpc>
                <a:spcPct val="120000"/>
              </a:lnSpc>
              <a:buFont typeface="+mj-lt"/>
              <a:buAutoNum type="arabicPeriod"/>
            </a:pPr>
            <a:r>
              <a:rPr lang="en-US" sz="2000" b="1" dirty="0"/>
              <a:t>Do computation on registers</a:t>
            </a:r>
          </a:p>
          <a:p>
            <a:pPr marL="1120974" lvl="1" indent="-593457">
              <a:lnSpc>
                <a:spcPct val="120000"/>
              </a:lnSpc>
              <a:buFont typeface="+mj-lt"/>
              <a:buAutoNum type="arabicPeriod"/>
            </a:pPr>
            <a:endParaRPr lang="en-US" sz="2000" dirty="0"/>
          </a:p>
          <a:p>
            <a:pPr marL="1120974" lvl="1" indent="-593457">
              <a:lnSpc>
                <a:spcPct val="120000"/>
              </a:lnSpc>
              <a:buFont typeface="+mj-lt"/>
              <a:buAutoNum type="arabicPeriod"/>
            </a:pPr>
            <a:endParaRPr lang="en-US" sz="2000" dirty="0"/>
          </a:p>
          <a:p>
            <a:pPr marL="1120974" lvl="1" indent="-593457">
              <a:lnSpc>
                <a:spcPct val="120000"/>
              </a:lnSpc>
              <a:buFont typeface="+mj-lt"/>
              <a:buAutoNum type="arabicPeriod"/>
            </a:pPr>
            <a:r>
              <a:rPr lang="en-US" sz="2000" b="1" dirty="0"/>
              <a:t>Move the results from register to memory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69BFFF-1117-40E0-B970-57D149B4EA06}"/>
              </a:ext>
            </a:extLst>
          </p:cNvPr>
          <p:cNvSpPr/>
          <p:nvPr/>
        </p:nvSpPr>
        <p:spPr>
          <a:xfrm>
            <a:off x="6842588" y="2729298"/>
            <a:ext cx="4566047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7517" lvl="1"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Arithmetic operations</a:t>
            </a:r>
          </a:p>
          <a:p>
            <a:pPr marL="1055035" lvl="2" defTabSz="527517"/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add, sub,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div, …</a:t>
            </a:r>
          </a:p>
          <a:p>
            <a:pPr marL="527517" lvl="1"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Logical operations</a:t>
            </a:r>
          </a:p>
          <a:p>
            <a:pPr marL="1055035" lvl="2" defTabSz="527517"/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shift, and, or,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xor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  <a:p>
            <a:pPr marL="527517" lvl="1"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Conditional operations</a:t>
            </a:r>
          </a:p>
          <a:p>
            <a:pPr marL="1055035" lvl="2" defTabSz="527517"/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jump, branch on condition, 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EB54E8-76EE-456D-BFC5-2FB5394C27E3}"/>
              </a:ext>
            </a:extLst>
          </p:cNvPr>
          <p:cNvSpPr/>
          <p:nvPr/>
        </p:nvSpPr>
        <p:spPr>
          <a:xfrm>
            <a:off x="6842589" y="1783337"/>
            <a:ext cx="4503377" cy="68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7517" lvl="1"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load operations</a:t>
            </a:r>
          </a:p>
          <a:p>
            <a:pPr marL="1055035" lvl="2" defTabSz="527517"/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move, load data, …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01B1DB-692D-41F9-8329-E1848A8DDC14}"/>
              </a:ext>
            </a:extLst>
          </p:cNvPr>
          <p:cNvSpPr/>
          <p:nvPr/>
        </p:nvSpPr>
        <p:spPr>
          <a:xfrm>
            <a:off x="6756596" y="4675309"/>
            <a:ext cx="4503377" cy="68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7517" lvl="1"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store operations</a:t>
            </a:r>
          </a:p>
          <a:p>
            <a:pPr marL="1055035" lvl="2" defTabSz="527517"/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move, store data, …</a:t>
            </a: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89BB293B-CBC4-4A1A-B4A4-AE5F61E982D1}"/>
              </a:ext>
            </a:extLst>
          </p:cNvPr>
          <p:cNvSpPr/>
          <p:nvPr/>
        </p:nvSpPr>
        <p:spPr>
          <a:xfrm>
            <a:off x="7093561" y="1841381"/>
            <a:ext cx="201164" cy="565297"/>
          </a:xfrm>
          <a:prstGeom prst="leftBrace">
            <a:avLst>
              <a:gd name="adj1" fmla="val 31449"/>
              <a:gd name="adj2" fmla="val 50000"/>
            </a:avLst>
          </a:prstGeom>
          <a:ln>
            <a:solidFill>
              <a:schemeClr val="accent5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A184B55-0590-4D6B-AD60-7C15F5041731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5682634" y="2124029"/>
            <a:ext cx="1410927" cy="1"/>
          </a:xfrm>
          <a:prstGeom prst="straightConnector1">
            <a:avLst/>
          </a:prstGeom>
          <a:ln>
            <a:solidFill>
              <a:schemeClr val="accent5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Left Brace 31">
            <a:extLst>
              <a:ext uri="{FF2B5EF4-FFF2-40B4-BE49-F238E27FC236}">
                <a16:creationId xmlns:a16="http://schemas.microsoft.com/office/drawing/2014/main" id="{BD93FFAE-C636-4DFE-B5C7-365051459688}"/>
              </a:ext>
            </a:extLst>
          </p:cNvPr>
          <p:cNvSpPr/>
          <p:nvPr/>
        </p:nvSpPr>
        <p:spPr>
          <a:xfrm>
            <a:off x="7068243" y="2776403"/>
            <a:ext cx="226482" cy="1754333"/>
          </a:xfrm>
          <a:prstGeom prst="leftBrace">
            <a:avLst>
              <a:gd name="adj1" fmla="val 31449"/>
              <a:gd name="adj2" fmla="val 33732"/>
            </a:avLst>
          </a:prstGeom>
          <a:ln>
            <a:solidFill>
              <a:schemeClr val="accent6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663C5F2-7BDC-4D4F-9628-AE57586599AA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4543425" y="3219450"/>
            <a:ext cx="2524818" cy="148725"/>
          </a:xfrm>
          <a:prstGeom prst="straightConnector1">
            <a:avLst/>
          </a:prstGeom>
          <a:ln>
            <a:solidFill>
              <a:schemeClr val="accent6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Left Brace 37">
            <a:extLst>
              <a:ext uri="{FF2B5EF4-FFF2-40B4-BE49-F238E27FC236}">
                <a16:creationId xmlns:a16="http://schemas.microsoft.com/office/drawing/2014/main" id="{9E2125EA-8C01-46D7-AC6B-43F776D74A60}"/>
              </a:ext>
            </a:extLst>
          </p:cNvPr>
          <p:cNvSpPr/>
          <p:nvPr/>
        </p:nvSpPr>
        <p:spPr>
          <a:xfrm>
            <a:off x="7076265" y="4705955"/>
            <a:ext cx="201164" cy="565297"/>
          </a:xfrm>
          <a:prstGeom prst="leftBrace">
            <a:avLst>
              <a:gd name="adj1" fmla="val 31449"/>
              <a:gd name="adj2" fmla="val 50000"/>
            </a:avLst>
          </a:prstGeom>
          <a:ln>
            <a:solidFill>
              <a:schemeClr val="accent2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48A03A5-4D39-47DB-AEA7-114F2F223737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5785503" y="4539705"/>
            <a:ext cx="1290762" cy="448899"/>
          </a:xfrm>
          <a:prstGeom prst="straightConnector1">
            <a:avLst/>
          </a:prstGeom>
          <a:ln>
            <a:solidFill>
              <a:schemeClr val="accent2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3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7" grpId="0"/>
      <p:bldP spid="29" grpId="0" animBg="1"/>
      <p:bldP spid="32" grpId="0" animBg="1"/>
      <p:bldP spid="3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819F4-28D3-452C-8AB1-8BAD43CCF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of MIPS CPUs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C41E66-EB2E-48EC-817F-250280CE6A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26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A05EC-A46F-497C-980E-D97E60DC2DD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77" dirty="0"/>
              <a:t>Note: A, B, C in the table should be replaced by proper register ids</a:t>
            </a:r>
          </a:p>
        </p:txBody>
      </p:sp>
      <p:graphicFrame>
        <p:nvGraphicFramePr>
          <p:cNvPr id="5" name="Group 515">
            <a:extLst>
              <a:ext uri="{FF2B5EF4-FFF2-40B4-BE49-F238E27FC236}">
                <a16:creationId xmlns:a16="http://schemas.microsoft.com/office/drawing/2014/main" id="{6E3BBC18-3801-43DF-A979-7E0C381BB1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3023188"/>
              </p:ext>
            </p:extLst>
          </p:nvPr>
        </p:nvGraphicFramePr>
        <p:xfrm>
          <a:off x="2524529" y="1667020"/>
          <a:ext cx="7419945" cy="4722880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2165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7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7054">
                  <a:extLst>
                    <a:ext uri="{9D8B030D-6E8A-4147-A177-3AD203B41FA5}">
                      <a16:colId xmlns:a16="http://schemas.microsoft.com/office/drawing/2014/main" val="1727164457"/>
                    </a:ext>
                  </a:extLst>
                </a:gridCol>
              </a:tblGrid>
              <a:tr h="34198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 operator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cs typeface="Arial" panose="020B0604020202020204" pitchFamily="34" charset="0"/>
                      </a:endParaRPr>
                    </a:p>
                  </a:txBody>
                  <a:tcPr marL="106494" marR="106494" marT="52754" marB="52754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Assembly Operations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cs typeface="Arial" panose="020B0604020202020204" pitchFamily="34" charset="0"/>
                      </a:endParaRPr>
                    </a:p>
                  </a:txBody>
                  <a:tcPr marL="106494" marR="106494" marT="52754" marB="52754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Comments</a:t>
                      </a:r>
                    </a:p>
                  </a:txBody>
                  <a:tcPr marL="106494" marR="106494" marT="52754" marB="52754" horzOverflow="overflow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07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 = A + B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anose="020B0604020202020204" pitchFamily="34" charset="0"/>
                      </a:endParaRPr>
                    </a:p>
                  </a:txBody>
                  <a:tcPr marL="106494" marR="106494" marT="52754" marB="52754"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</a:t>
                      </a:r>
                      <a:r>
                        <a:rPr kumimoji="0" lang="en-US" sz="14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C, A, B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anose="020B0604020202020204" pitchFamily="34" charset="0"/>
                      </a:endParaRPr>
                    </a:p>
                  </a:txBody>
                  <a:tcPr marL="106494" marR="106494" marT="52754" marB="52754"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anose="020B0604020202020204" pitchFamily="34" charset="0"/>
                        </a:rPr>
                        <a:t>Add two values</a:t>
                      </a:r>
                    </a:p>
                  </a:txBody>
                  <a:tcPr marL="106494" marR="106494" marT="52754" marB="52754"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07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 = A - B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anose="020B0604020202020204" pitchFamily="34" charset="0"/>
                      </a:endParaRPr>
                    </a:p>
                  </a:txBody>
                  <a:tcPr marL="106494" marR="106494" marT="52754" marB="52754" horzOverflow="overflow"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</a:t>
                      </a:r>
                      <a:r>
                        <a:rPr kumimoji="0" lang="en-US" sz="14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C, A, B 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anose="020B0604020202020204" pitchFamily="34" charset="0"/>
                      </a:endParaRPr>
                    </a:p>
                  </a:txBody>
                  <a:tcPr marL="106494" marR="106494" marT="52754" marB="52754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anose="020B0604020202020204" pitchFamily="34" charset="0"/>
                        </a:rPr>
                        <a:t>Subtract one from another</a:t>
                      </a:r>
                    </a:p>
                  </a:txBody>
                  <a:tcPr marL="106494" marR="106494" marT="52754" marB="52754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07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 = A * B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anose="020B0604020202020204" pitchFamily="34" charset="0"/>
                      </a:endParaRPr>
                    </a:p>
                  </a:txBody>
                  <a:tcPr marL="106494" marR="106494" marT="52754" marB="52754"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</a:t>
                      </a:r>
                      <a:r>
                        <a:rPr kumimoji="0" lang="en-US" sz="14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C, A, B </a:t>
                      </a:r>
                    </a:p>
                  </a:txBody>
                  <a:tcPr marL="106494" marR="106494" marT="52754" marB="52754"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Multiply two values</a:t>
                      </a:r>
                    </a:p>
                  </a:txBody>
                  <a:tcPr marL="106494" marR="106494" marT="52754" marB="52754"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07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 = A &amp; B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anose="020B0604020202020204" pitchFamily="34" charset="0"/>
                      </a:endParaRPr>
                    </a:p>
                  </a:txBody>
                  <a:tcPr marL="106494" marR="106494" marT="52754" marB="52754" horzOverflow="overflow"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 </a:t>
                      </a:r>
                      <a:r>
                        <a:rPr kumimoji="0" lang="en-US" sz="14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C, A, B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anose="020B0604020202020204" pitchFamily="34" charset="0"/>
                      </a:endParaRPr>
                    </a:p>
                  </a:txBody>
                  <a:tcPr marL="106494" marR="106494" marT="52754" marB="52754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anose="020B0604020202020204" pitchFamily="34" charset="0"/>
                        </a:rPr>
                        <a:t>Logical AND operation</a:t>
                      </a:r>
                    </a:p>
                  </a:txBody>
                  <a:tcPr marL="106494" marR="106494" marT="52754" marB="52754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007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 = A | B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anose="020B0604020202020204" pitchFamily="34" charset="0"/>
                      </a:endParaRPr>
                    </a:p>
                  </a:txBody>
                  <a:tcPr marL="106494" marR="106494" marT="52754" marB="52754"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</a:t>
                      </a:r>
                      <a:r>
                        <a:rPr kumimoji="0" lang="en-US" sz="14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C, A, B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anose="020B0604020202020204" pitchFamily="34" charset="0"/>
                      </a:endParaRPr>
                    </a:p>
                  </a:txBody>
                  <a:tcPr marL="106494" marR="106494" marT="52754" marB="52754"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anose="020B0604020202020204" pitchFamily="34" charset="0"/>
                        </a:rPr>
                        <a:t>Logical OR operation</a:t>
                      </a:r>
                    </a:p>
                  </a:txBody>
                  <a:tcPr marL="106494" marR="106494" marT="52754" marB="52754"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007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 = A ^ B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anose="020B0604020202020204" pitchFamily="34" charset="0"/>
                      </a:endParaRPr>
                    </a:p>
                  </a:txBody>
                  <a:tcPr marL="106494" marR="106494" marT="52754" marB="52754" horzOverflow="overflow"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xor</a:t>
                      </a:r>
                      <a:r>
                        <a:rPr kumimoji="0" lang="en-US" sz="14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C, A, B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anose="020B0604020202020204" pitchFamily="34" charset="0"/>
                      </a:endParaRPr>
                    </a:p>
                  </a:txBody>
                  <a:tcPr marL="106494" marR="106494" marT="52754" marB="52754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anose="020B0604020202020204" pitchFamily="34" charset="0"/>
                        </a:rPr>
                        <a:t>Logical XOR operation</a:t>
                      </a:r>
                    </a:p>
                  </a:txBody>
                  <a:tcPr marL="106494" marR="106494" marT="52754" marB="52754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007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 = A &lt;&lt; </a:t>
                      </a:r>
                      <a:r>
                        <a:rPr kumimoji="0" lang="en-US" sz="1400" b="1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shamt</a:t>
                      </a: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anose="020B0604020202020204" pitchFamily="34" charset="0"/>
                      </a:endParaRPr>
                    </a:p>
                  </a:txBody>
                  <a:tcPr marL="106494" marR="106494" marT="52754" marB="52754"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sll</a:t>
                      </a:r>
                      <a:r>
                        <a:rPr kumimoji="0" lang="en-US" sz="14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C, A, </a:t>
                      </a:r>
                      <a:r>
                        <a:rPr kumimoji="0" lang="en-US" sz="1400" b="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shamt</a:t>
                      </a:r>
                      <a:endParaRPr kumimoji="0" lang="en-US" sz="1400" b="0" u="none" strike="noStrike" cap="none" normalizeH="0" baseline="0" dirty="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6494" marR="106494" marT="52754" marB="52754"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Shift left by </a:t>
                      </a:r>
                      <a:r>
                        <a:rPr kumimoji="0" lang="en-US" sz="1400" b="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shamt</a:t>
                      </a:r>
                      <a:endParaRPr kumimoji="0" lang="en-US" sz="1400" b="0" u="none" strike="noStrike" cap="none" normalizeH="0" baseline="0" dirty="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6494" marR="106494" marT="52754" marB="52754"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007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 = A &gt;&gt; </a:t>
                      </a:r>
                      <a:r>
                        <a:rPr kumimoji="0" lang="en-US" sz="1400" b="1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shamt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anose="020B0604020202020204" pitchFamily="34" charset="0"/>
                      </a:endParaRPr>
                    </a:p>
                  </a:txBody>
                  <a:tcPr marL="106494" marR="106494" marT="52754" marB="52754" horzOverflow="overflow"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srl</a:t>
                      </a:r>
                      <a:r>
                        <a:rPr kumimoji="0" lang="en-US" sz="14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C, A, </a:t>
                      </a:r>
                      <a:r>
                        <a:rPr kumimoji="0" lang="en-US" sz="1400" b="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shamt</a:t>
                      </a:r>
                      <a:endParaRPr kumimoji="0" lang="en-US" sz="1400" b="0" u="none" strike="noStrike" cap="none" normalizeH="0" baseline="0" dirty="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6494" marR="106494" marT="52754" marB="52754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Shift right by </a:t>
                      </a:r>
                      <a:r>
                        <a:rPr kumimoji="0" lang="en-US" sz="1400" b="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shamt</a:t>
                      </a:r>
                      <a:endParaRPr kumimoji="0" lang="en-US" sz="1400" b="0" u="none" strike="noStrike" cap="none" normalizeH="0" baseline="0" dirty="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6494" marR="106494" marT="52754" marB="52754" horzOverflow="overflow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161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 (A &lt; B) C = 1 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anose="020B0604020202020204" pitchFamily="34" charset="0"/>
                      </a:endParaRPr>
                    </a:p>
                  </a:txBody>
                  <a:tcPr marL="106494" marR="106494" marT="52754" marB="52754"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slt</a:t>
                      </a:r>
                      <a:r>
                        <a:rPr kumimoji="0" lang="en-US" sz="14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C, A, B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anose="020B0604020202020204" pitchFamily="34" charset="0"/>
                      </a:endParaRPr>
                    </a:p>
                  </a:txBody>
                  <a:tcPr marL="106494" marR="106494" marT="52754" marB="52754"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anose="020B0604020202020204" pitchFamily="34" charset="0"/>
                        </a:rPr>
                        <a:t>Set if less than</a:t>
                      </a:r>
                    </a:p>
                  </a:txBody>
                  <a:tcPr marL="106494" marR="106494" marT="52754" marB="52754"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41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anose="020B0604020202020204" pitchFamily="34" charset="0"/>
                        </a:rPr>
                        <a:t>C = Memory</a:t>
                      </a:r>
                    </a:p>
                  </a:txBody>
                  <a:tcPr marL="106494" marR="106494" marT="52754" marB="52754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anose="020B0604020202020204" pitchFamily="34" charset="0"/>
                        </a:rPr>
                        <a:t>lw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anose="020B0604020202020204" pitchFamily="34" charset="0"/>
                        </a:rPr>
                        <a:t> C, Memory address</a:t>
                      </a:r>
                    </a:p>
                  </a:txBody>
                  <a:tcPr marL="106494" marR="106494" marT="52754" marB="52754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anose="020B0604020202020204" pitchFamily="34" charset="0"/>
                        </a:rPr>
                        <a:t>Load value from memory</a:t>
                      </a:r>
                    </a:p>
                  </a:txBody>
                  <a:tcPr marL="106494" marR="106494" marT="52754" marB="52754" horzOverflow="overflow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98319"/>
                  </a:ext>
                </a:extLst>
              </a:tr>
              <a:tr h="341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anose="020B0604020202020204" pitchFamily="34" charset="0"/>
                        </a:rPr>
                        <a:t>Memory = C</a:t>
                      </a:r>
                    </a:p>
                  </a:txBody>
                  <a:tcPr marL="106494" marR="106494" marT="52754" marB="52754"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anose="020B0604020202020204" pitchFamily="34" charset="0"/>
                        </a:rPr>
                        <a:t>sw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anose="020B0604020202020204" pitchFamily="34" charset="0"/>
                        </a:rPr>
                        <a:t> C, Memory address</a:t>
                      </a:r>
                    </a:p>
                  </a:txBody>
                  <a:tcPr marL="106494" marR="106494" marT="52754" marB="52754"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anose="020B0604020202020204" pitchFamily="34" charset="0"/>
                        </a:rPr>
                        <a:t>Store value to memory</a:t>
                      </a:r>
                    </a:p>
                  </a:txBody>
                  <a:tcPr marL="106494" marR="106494" marT="52754" marB="52754"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841006"/>
                  </a:ext>
                </a:extLst>
              </a:tr>
              <a:tr h="341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anose="020B0604020202020204" pitchFamily="34" charset="0"/>
                        </a:rPr>
                        <a:t>If (A == B) go to </a:t>
                      </a: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anose="020B0604020202020204" pitchFamily="34" charset="0"/>
                        </a:rPr>
                        <a:t>Addr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anose="020B0604020202020204" pitchFamily="34" charset="0"/>
                      </a:endParaRPr>
                    </a:p>
                  </a:txBody>
                  <a:tcPr marL="106494" marR="106494" marT="52754" marB="52754"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anose="020B0604020202020204" pitchFamily="34" charset="0"/>
                        </a:rPr>
                        <a:t>beq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anose="020B0604020202020204" pitchFamily="34" charset="0"/>
                        </a:rPr>
                        <a:t> A, B, address</a:t>
                      </a:r>
                    </a:p>
                  </a:txBody>
                  <a:tcPr marL="106494" marR="106494" marT="52754" marB="52754"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anose="020B0604020202020204" pitchFamily="34" charset="0"/>
                        </a:rPr>
                        <a:t>Jump if A == B</a:t>
                      </a:r>
                    </a:p>
                  </a:txBody>
                  <a:tcPr marL="106494" marR="106494" marT="52754" marB="52754"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325008"/>
                  </a:ext>
                </a:extLst>
              </a:tr>
              <a:tr h="456136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anose="020B0604020202020204" pitchFamily="34" charset="0"/>
                        </a:rPr>
                        <a:t>Many more …</a:t>
                      </a:r>
                    </a:p>
                  </a:txBody>
                  <a:tcPr marL="106494" marR="106494" marT="52754" marB="52754" horzOverflow="overflow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anose="020B0604020202020204" pitchFamily="34" charset="0"/>
                      </a:endParaRPr>
                    </a:p>
                  </a:txBody>
                  <a:tcPr marL="92295" marR="92295"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anose="020B0604020202020204" pitchFamily="34" charset="0"/>
                      </a:endParaRPr>
                    </a:p>
                  </a:txBody>
                  <a:tcPr marL="92295" marR="92295" horzOverflow="overflow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347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240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37D63-95A7-4762-AFD2-483461EA0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Register Reuse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14374-F500-4D75-B615-AF59660A83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27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8638E-DBE9-4CEF-9896-38CAD78757C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defTabSz="527517"/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  <a:p>
            <a:pPr marL="0" indent="0" defTabSz="527517">
              <a:buNone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</a:t>
            </a: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Assume g, h, </a:t>
            </a:r>
            <a:r>
              <a:rPr lang="en-US" sz="24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j are loaded to registers, $t0, $t1, $t2, $t3</a:t>
            </a:r>
          </a:p>
          <a:p>
            <a:pPr marL="0" indent="0" defTabSz="527517">
              <a:buNone/>
            </a:pPr>
            <a:endParaRPr lang="en-US" sz="2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527517">
              <a:buNone/>
            </a:pPr>
            <a:r>
              <a:rPr lang="en-US" sz="2400" dirty="0"/>
              <a:t>	- </a:t>
            </a:r>
            <a:r>
              <a:rPr lang="en-US" sz="2400" b="1" dirty="0"/>
              <a:t>HLL: </a:t>
            </a:r>
          </a:p>
          <a:p>
            <a:pPr marL="0" indent="0" defTabSz="527517">
              <a:buNone/>
            </a:pPr>
            <a:r>
              <a:rPr lang="en-US" sz="2400" dirty="0"/>
              <a:t>		f = (g + h) – (</a:t>
            </a:r>
            <a:r>
              <a:rPr lang="en-US" sz="2400" dirty="0" err="1"/>
              <a:t>i</a:t>
            </a:r>
            <a:r>
              <a:rPr lang="en-US" sz="2400" dirty="0"/>
              <a:t> + j);</a:t>
            </a:r>
          </a:p>
          <a:p>
            <a:pPr marL="0" indent="0" defTabSz="527517">
              <a:buNone/>
            </a:pPr>
            <a:endParaRPr lang="en-US" sz="2400" dirty="0"/>
          </a:p>
          <a:p>
            <a:pPr marL="0" indent="0" defTabSz="527517">
              <a:buNone/>
            </a:pPr>
            <a:r>
              <a:rPr lang="en-US" sz="2400" dirty="0"/>
              <a:t>	- </a:t>
            </a:r>
            <a:r>
              <a:rPr lang="en-US" sz="2400" b="1" dirty="0"/>
              <a:t>Assembly (with add &amp; sub operations)?</a:t>
            </a:r>
          </a:p>
          <a:p>
            <a:pPr marL="0" indent="0">
              <a:buNone/>
            </a:pPr>
            <a:r>
              <a:rPr lang="en-US" sz="2400" dirty="0"/>
              <a:t>		</a:t>
            </a:r>
            <a:r>
              <a:rPr lang="en-US" sz="2400" dirty="0">
                <a:sym typeface="Wingdings" panose="05000000000000000000" pitchFamily="2" charset="2"/>
              </a:rPr>
              <a:t>add $t0, $t0, $t1</a:t>
            </a:r>
          </a:p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		add $t2, $t2, $t3</a:t>
            </a:r>
          </a:p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		sub $t2, $t0, $t2</a:t>
            </a:r>
          </a:p>
          <a:p>
            <a:pPr marL="0" indent="0">
              <a:buNone/>
            </a:pPr>
            <a:endParaRPr lang="en-US" sz="2400" dirty="0">
              <a:sym typeface="Wingdings" panose="05000000000000000000" pitchFamily="2" charset="2"/>
            </a:endParaRPr>
          </a:p>
          <a:p>
            <a:r>
              <a:rPr lang="en-US" sz="2400" b="1" dirty="0">
                <a:solidFill>
                  <a:srgbClr val="0070C0"/>
                </a:solidFill>
              </a:rPr>
              <a:t>Register values are maintained unless overwritten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9229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688FF-28C7-46F0-843B-6A23B304A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About MIPS Assembly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1DE5E-2669-4D0D-8C6F-8AA6D4DD67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28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600B3-03F0-4F48-A9CC-CB6570B518B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CPUs use their own assembly languages</a:t>
            </a:r>
          </a:p>
          <a:p>
            <a:pPr lvl="1"/>
            <a:r>
              <a:rPr lang="en-US" sz="2000" dirty="0"/>
              <a:t>Assembly language of ARM, Pentium, Opteron… are all different</a:t>
            </a:r>
          </a:p>
          <a:p>
            <a:pPr lvl="1"/>
            <a:endParaRPr lang="en-US" sz="2000" dirty="0"/>
          </a:p>
          <a:p>
            <a:r>
              <a:rPr lang="en-US" sz="2400" b="1" dirty="0"/>
              <a:t>MIPS Assembly Features</a:t>
            </a:r>
          </a:p>
          <a:p>
            <a:pPr lvl="1"/>
            <a:r>
              <a:rPr lang="en-US" sz="2000" dirty="0"/>
              <a:t>Very similar to ARM Assembly</a:t>
            </a:r>
          </a:p>
          <a:p>
            <a:pPr lvl="1"/>
            <a:r>
              <a:rPr lang="en-US" sz="2000" dirty="0"/>
              <a:t>One of the earliest RISC architectures that used pipelined instruction processing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400" b="1" dirty="0"/>
              <a:t>Developed by MIPS Technologies</a:t>
            </a:r>
          </a:p>
          <a:p>
            <a:pPr lvl="1"/>
            <a:r>
              <a:rPr lang="en-US" sz="2000" dirty="0"/>
              <a:t>Now maintained by Wave Computing</a:t>
            </a:r>
          </a:p>
          <a:p>
            <a:pPr lvl="1"/>
            <a:r>
              <a:rPr lang="en-US" sz="2000" dirty="0"/>
              <a:t>Various generations</a:t>
            </a:r>
          </a:p>
          <a:p>
            <a:pPr lvl="2"/>
            <a:r>
              <a:rPr lang="en-US" sz="2000" dirty="0"/>
              <a:t>MIPS I~V</a:t>
            </a:r>
          </a:p>
          <a:p>
            <a:pPr lvl="2"/>
            <a:r>
              <a:rPr lang="en-US" sz="2000" dirty="0"/>
              <a:t>MIPS32 (32-bit processor)</a:t>
            </a:r>
          </a:p>
          <a:p>
            <a:pPr lvl="2"/>
            <a:r>
              <a:rPr lang="en-US" sz="2000" dirty="0"/>
              <a:t>MIPS64 (64-bit processor)</a:t>
            </a:r>
          </a:p>
          <a:p>
            <a:pPr lvl="2"/>
            <a:r>
              <a:rPr lang="en-US" sz="2000" dirty="0" err="1"/>
              <a:t>microMIPS</a:t>
            </a:r>
            <a:r>
              <a:rPr lang="en-US" sz="2000" dirty="0"/>
              <a:t>...</a:t>
            </a:r>
          </a:p>
        </p:txBody>
      </p:sp>
      <p:pic>
        <p:nvPicPr>
          <p:cNvPr id="6" name="Picture 2" descr="Image result for John L. Hennessy">
            <a:extLst>
              <a:ext uri="{FF2B5EF4-FFF2-40B4-BE49-F238E27FC236}">
                <a16:creationId xmlns:a16="http://schemas.microsoft.com/office/drawing/2014/main" id="{C9F2B06D-6D18-4587-9BA5-206ECDEDF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309" y="4070294"/>
            <a:ext cx="3645719" cy="181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65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C293B-9A09-4F04-9568-879D9379B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Two types of Computers</a:t>
            </a:r>
            <a:endParaRPr lang="en-US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572627-39AD-41EA-9AB0-DC5BC7581A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29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C4AAC-B5DE-466B-A70C-D9C97205502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Reduced Instruction Set Computer (RISC): </a:t>
            </a:r>
            <a:r>
              <a:rPr lang="en-US" sz="2400" dirty="0"/>
              <a:t>MIPS, ARM, …</a:t>
            </a:r>
            <a:endParaRPr lang="en-US" sz="2400" b="1" dirty="0"/>
          </a:p>
          <a:p>
            <a:pPr marL="1055034" lvl="2" indent="0">
              <a:lnSpc>
                <a:spcPct val="120000"/>
              </a:lnSpc>
              <a:buNone/>
            </a:pPr>
            <a:r>
              <a:rPr lang="en-US" sz="2000" dirty="0"/>
              <a:t>- Operands are in registers</a:t>
            </a:r>
          </a:p>
          <a:p>
            <a:pPr lvl="2">
              <a:lnSpc>
                <a:spcPct val="120000"/>
              </a:lnSpc>
              <a:buFontTx/>
              <a:buChar char="-"/>
            </a:pPr>
            <a:endParaRPr lang="en-US" sz="2000" dirty="0"/>
          </a:p>
          <a:p>
            <a:pPr marL="1055034" lvl="2" indent="0">
              <a:lnSpc>
                <a:spcPct val="120000"/>
              </a:lnSpc>
              <a:buNone/>
            </a:pPr>
            <a:r>
              <a:rPr lang="en-US" sz="2000" dirty="0"/>
              <a:t>- Each instruction can do only one operation: Simple but longer codes</a:t>
            </a:r>
          </a:p>
          <a:p>
            <a:pPr marL="1582552" lvl="3" indent="0">
              <a:lnSpc>
                <a:spcPct val="120000"/>
              </a:lnSpc>
              <a:buNone/>
            </a:pPr>
            <a:endParaRPr lang="en-US" sz="2400" dirty="0"/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Complex Instruction Set Computer (CISC): </a:t>
            </a:r>
            <a:r>
              <a:rPr lang="en-US" sz="2400" dirty="0"/>
              <a:t>Intel, AMD, …</a:t>
            </a:r>
            <a:endParaRPr lang="en-US" sz="2400" b="1" dirty="0"/>
          </a:p>
          <a:p>
            <a:pPr marL="1055034" lvl="2" indent="0">
              <a:lnSpc>
                <a:spcPct val="120000"/>
              </a:lnSpc>
              <a:buNone/>
            </a:pPr>
            <a:r>
              <a:rPr lang="en-US" sz="2000" dirty="0"/>
              <a:t>- Operands can be in registers, stacks, accumulators, in memories</a:t>
            </a:r>
          </a:p>
          <a:p>
            <a:pPr lvl="2">
              <a:lnSpc>
                <a:spcPct val="120000"/>
              </a:lnSpc>
              <a:buFontTx/>
              <a:buChar char="-"/>
            </a:pPr>
            <a:endParaRPr lang="en-US" sz="2000" dirty="0"/>
          </a:p>
          <a:p>
            <a:pPr marL="1055034" lvl="2" indent="0">
              <a:lnSpc>
                <a:spcPct val="120000"/>
              </a:lnSpc>
              <a:buNone/>
            </a:pPr>
            <a:r>
              <a:rPr lang="en-US" sz="2000" dirty="0"/>
              <a:t>- Each instruction can do multiple operations: Complex but shorter codes</a:t>
            </a:r>
          </a:p>
          <a:p>
            <a:pPr lvl="2">
              <a:lnSpc>
                <a:spcPct val="120000"/>
              </a:lnSpc>
              <a:buFontTx/>
              <a:buChar char="-"/>
            </a:pPr>
            <a:endParaRPr lang="en-US" sz="2000" dirty="0"/>
          </a:p>
          <a:p>
            <a:pPr marL="1055034" lvl="2" indent="0">
              <a:lnSpc>
                <a:spcPct val="120000"/>
              </a:lnSpc>
              <a:buNone/>
            </a:pPr>
            <a:r>
              <a:rPr lang="en-US" sz="2000" dirty="0"/>
              <a:t>- Preferred when memory was very expensive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408284-7494-4427-8E7C-6C9B56EEFBBF}"/>
              </a:ext>
            </a:extLst>
          </p:cNvPr>
          <p:cNvSpPr/>
          <p:nvPr/>
        </p:nvSpPr>
        <p:spPr>
          <a:xfrm>
            <a:off x="8875712" y="552450"/>
            <a:ext cx="2924175" cy="14765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Check </a:t>
            </a:r>
            <a:r>
              <a:rPr lang="en-US" sz="2400" b="1" dirty="0">
                <a:solidFill>
                  <a:sysClr val="windowText" lastClr="00000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RISC-V</a:t>
            </a:r>
          </a:p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https://riscv.org/</a:t>
            </a:r>
          </a:p>
        </p:txBody>
      </p:sp>
    </p:spTree>
    <p:extLst>
      <p:ext uri="{BB962C8B-B14F-4D97-AF65-F5344CB8AC3E}">
        <p14:creationId xmlns:p14="http://schemas.microsoft.com/office/powerpoint/2010/main" val="393370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4F4141-59C5-456F-9236-8DDB7068D6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B180928-F89A-43D0-89E2-183C530818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8918EB6-B74D-214D-A992-AEC39C287CF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/>
          <a:srcRect l="2082" t="18491" r="27740" b="29099"/>
          <a:stretch/>
        </p:blipFill>
        <p:spPr>
          <a:xfrm>
            <a:off x="7727950" y="0"/>
            <a:ext cx="4464050" cy="6858000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D2D23D5-9524-454C-832F-971A364D0DA8}"/>
              </a:ext>
            </a:extLst>
          </p:cNvPr>
          <p:cNvSpPr/>
          <p:nvPr/>
        </p:nvSpPr>
        <p:spPr>
          <a:xfrm>
            <a:off x="1883884" y="940961"/>
            <a:ext cx="9026286" cy="5002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7AAAAE3-B605-D447-B74F-9143EF175E10}"/>
              </a:ext>
            </a:extLst>
          </p:cNvPr>
          <p:cNvSpPr txBox="1">
            <a:spLocks/>
          </p:cNvSpPr>
          <p:nvPr/>
        </p:nvSpPr>
        <p:spPr>
          <a:xfrm>
            <a:off x="4445438" y="2287874"/>
            <a:ext cx="6222561" cy="1950249"/>
          </a:xfrm>
          <a:prstGeom prst="rect">
            <a:avLst/>
          </a:prstGeom>
        </p:spPr>
        <p:txBody>
          <a:bodyPr anchor="b"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Processor Instruction Set Architecture &amp; Language</a:t>
            </a:r>
            <a:endParaRPr lang="en-US" sz="3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D169DAB-65E0-2A41-B5E0-9003AC3CF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884" y="880064"/>
            <a:ext cx="2047994" cy="1371078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0DCE23B0-3FCE-45F8-B825-226DAD6E131E}"/>
              </a:ext>
            </a:extLst>
          </p:cNvPr>
          <p:cNvSpPr txBox="1">
            <a:spLocks/>
          </p:cNvSpPr>
          <p:nvPr/>
        </p:nvSpPr>
        <p:spPr>
          <a:xfrm>
            <a:off x="5178286" y="4841875"/>
            <a:ext cx="5489713" cy="601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Lishan Yang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E71F17B1-4711-4865-B154-E2230CEB4295}"/>
              </a:ext>
            </a:extLst>
          </p:cNvPr>
          <p:cNvSpPr txBox="1">
            <a:spLocks/>
          </p:cNvSpPr>
          <p:nvPr/>
        </p:nvSpPr>
        <p:spPr>
          <a:xfrm>
            <a:off x="5178284" y="1684122"/>
            <a:ext cx="5489713" cy="12412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 Medium" panose="02000000000000000000" pitchFamily="2" charset="0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GMU CS695 Advanced Computer Architecture</a:t>
            </a:r>
          </a:p>
          <a:p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Spring 2023</a:t>
            </a:r>
          </a:p>
          <a:p>
            <a:r>
              <a:rPr lang="en-US" dirty="0">
                <a:latin typeface="Roboto Medium" panose="02000000000000000000" pitchFamily="2" charset="0"/>
              </a:rPr>
              <a:t>Lecture 2</a:t>
            </a:r>
            <a:endParaRPr lang="en-US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EF9D9AF7-9CC7-4B2F-A9CF-22985CB2207E}"/>
              </a:ext>
            </a:extLst>
          </p:cNvPr>
          <p:cNvSpPr txBox="1">
            <a:spLocks/>
          </p:cNvSpPr>
          <p:nvPr/>
        </p:nvSpPr>
        <p:spPr>
          <a:xfrm>
            <a:off x="2014140" y="4572524"/>
            <a:ext cx="4464050" cy="1371078"/>
          </a:xfrm>
          <a:prstGeom prst="rect">
            <a:avLst/>
          </a:prstGeom>
        </p:spPr>
        <p:txBody>
          <a:bodyPr vert="horz" lIns="91305" tIns="45653" rIns="91305" bIns="45653" rtlCol="0">
            <a:normAutofit fontScale="77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456487"/>
            <a:r>
              <a:rPr lang="en-US" sz="1397" b="0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Reference: </a:t>
            </a:r>
          </a:p>
          <a:p>
            <a:pPr algn="l" defTabSz="456487"/>
            <a:r>
              <a:rPr lang="en-US" sz="1400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CMPE 140, </a:t>
            </a:r>
            <a:r>
              <a:rPr lang="en-US" sz="1400" dirty="0" err="1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Hyeran</a:t>
            </a:r>
            <a:r>
              <a:rPr lang="en-US" sz="1400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 Jeon</a:t>
            </a:r>
          </a:p>
          <a:p>
            <a:pPr algn="l" defTabSz="456487"/>
            <a:r>
              <a:rPr lang="en-US" sz="1400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CMPE 140, Donald Hung</a:t>
            </a:r>
          </a:p>
          <a:p>
            <a:pPr algn="l" defTabSz="456487"/>
            <a:r>
              <a:rPr lang="en-US" sz="1400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CMPE 140, </a:t>
            </a:r>
            <a:r>
              <a:rPr lang="en-US" sz="1400" dirty="0" err="1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Haonan</a:t>
            </a:r>
            <a:r>
              <a:rPr lang="en-US" sz="1400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 Wang</a:t>
            </a:r>
          </a:p>
          <a:p>
            <a:pPr algn="l" defTabSz="456487"/>
            <a:r>
              <a:rPr lang="en-US" altLang="zh-CN" sz="1400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Tahoma" panose="020B0604030504040204" pitchFamily="34" charset="0"/>
              </a:rPr>
              <a:t>Computer Architecture: A Quantitative Approach</a:t>
            </a:r>
            <a:endParaRPr lang="en-US" sz="1400" dirty="0">
              <a:solidFill>
                <a:prstClr val="black"/>
              </a:solidFill>
              <a:latin typeface="Roboto Light" panose="02000000000000000000" pitchFamily="2" charset="0"/>
              <a:ea typeface="Roboto Light" panose="02000000000000000000" pitchFamily="2" charset="0"/>
              <a:cs typeface="Tahoma" panose="020B0604030504040204" pitchFamily="34" charset="0"/>
            </a:endParaRPr>
          </a:p>
          <a:p>
            <a:pPr algn="l" defTabSz="456487"/>
            <a:endParaRPr lang="en-US" sz="1397" b="0" dirty="0">
              <a:solidFill>
                <a:prstClr val="black"/>
              </a:solidFill>
              <a:latin typeface="Roboto Light" panose="02000000000000000000" pitchFamily="2" charset="0"/>
              <a:ea typeface="Roboto Light" panose="02000000000000000000" pitchFamily="2" charset="0"/>
              <a:cs typeface="Tahoma" panose="020B0604030504040204" pitchFamily="34" charset="0"/>
            </a:endParaRPr>
          </a:p>
          <a:p>
            <a:pPr algn="l" defTabSz="456487"/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Licensed for use under a Creative Commons Attribution-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NonCommercial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-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ShareAlike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3.0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Unported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License.</a:t>
            </a:r>
          </a:p>
          <a:p>
            <a:pPr algn="l" defTabSz="456487"/>
            <a:endParaRPr lang="en-US" sz="1397" b="0" dirty="0">
              <a:solidFill>
                <a:prstClr val="black"/>
              </a:solidFill>
              <a:latin typeface="Roboto Light" panose="02000000000000000000" pitchFamily="2" charset="0"/>
              <a:ea typeface="Roboto Light" panose="02000000000000000000" pitchFamily="2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6943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MIPS Processor Organization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30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13827" y="904634"/>
            <a:ext cx="1957193" cy="11422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355902" y="1036332"/>
            <a:ext cx="1681167" cy="615767"/>
            <a:chOff x="3805310" y="1047931"/>
            <a:chExt cx="1457011" cy="827313"/>
          </a:xfrm>
          <a:solidFill>
            <a:schemeClr val="bg1">
              <a:lumMod val="65000"/>
            </a:schemeClr>
          </a:solidFill>
        </p:grpSpPr>
        <p:sp>
          <p:nvSpPr>
            <p:cNvPr id="6" name="Rectangle 5"/>
            <p:cNvSpPr/>
            <p:nvPr/>
          </p:nvSpPr>
          <p:spPr>
            <a:xfrm>
              <a:off x="3805310" y="1047931"/>
              <a:ext cx="1457011" cy="261257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27517"/>
              <a:endParaRPr lang="en-US" sz="2077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805310" y="1330959"/>
              <a:ext cx="1457011" cy="261257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27517"/>
              <a:endParaRPr lang="en-US" sz="2077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805310" y="1613987"/>
              <a:ext cx="1457011" cy="261257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27517"/>
              <a:endParaRPr lang="en-US" sz="2077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621890" y="1743800"/>
            <a:ext cx="1025665" cy="376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846" b="1" dirty="0">
                <a:solidFill>
                  <a:prstClr val="black"/>
                </a:solidFill>
                <a:latin typeface="Calibri"/>
              </a:rPr>
              <a:t>Memory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01433" y="2274496"/>
            <a:ext cx="2921648" cy="29109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58916" y="4827538"/>
            <a:ext cx="590226" cy="376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846" b="1" dirty="0">
                <a:solidFill>
                  <a:prstClr val="black"/>
                </a:solidFill>
                <a:latin typeface="Calibri"/>
              </a:rPr>
              <a:t>CPU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89289" y="2435675"/>
            <a:ext cx="393056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dirty="0">
                <a:solidFill>
                  <a:prstClr val="black"/>
                </a:solidFill>
                <a:latin typeface="Calibri"/>
              </a:rPr>
              <a:t>$0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10676" y="2788757"/>
            <a:ext cx="343364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dirty="0">
                <a:solidFill>
                  <a:prstClr val="black"/>
                </a:solidFill>
                <a:latin typeface="Calibri"/>
              </a:rPr>
              <a:t>...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21450" y="3247534"/>
            <a:ext cx="497252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dirty="0">
                <a:solidFill>
                  <a:prstClr val="black"/>
                </a:solidFill>
                <a:latin typeface="Calibri"/>
              </a:rPr>
              <a:t>$31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381721" y="2558236"/>
            <a:ext cx="973971" cy="2305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381721" y="2807966"/>
            <a:ext cx="973971" cy="2305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400" b="1" dirty="0">
                <a:solidFill>
                  <a:prstClr val="white"/>
                </a:solidFill>
                <a:latin typeface="Calibri"/>
              </a:rPr>
              <a:t>Integer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381721" y="3050627"/>
            <a:ext cx="973971" cy="2305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400" b="1" dirty="0">
                <a:solidFill>
                  <a:prstClr val="white"/>
                </a:solidFill>
                <a:latin typeface="Calibri"/>
              </a:rPr>
              <a:t>Registers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421632" y="3970073"/>
            <a:ext cx="1135209" cy="4941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Arithmetic Unit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945797" y="3951859"/>
            <a:ext cx="1135209" cy="4941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Multiply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Divide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30792" y="4840656"/>
            <a:ext cx="493992" cy="2305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Lo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87015" y="4840655"/>
            <a:ext cx="493992" cy="2305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Hi</a:t>
            </a:r>
          </a:p>
        </p:txBody>
      </p:sp>
      <p:cxnSp>
        <p:nvCxnSpPr>
          <p:cNvPr id="32" name="Elbow Connector 31"/>
          <p:cNvCxnSpPr>
            <a:stCxn id="25" idx="1"/>
            <a:endCxn id="27" idx="0"/>
          </p:cNvCxnSpPr>
          <p:nvPr/>
        </p:nvCxnSpPr>
        <p:spPr>
          <a:xfrm rot="10800000" flipV="1">
            <a:off x="2989239" y="3165887"/>
            <a:ext cx="392484" cy="804186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25" idx="3"/>
            <a:endCxn id="28" idx="0"/>
          </p:cNvCxnSpPr>
          <p:nvPr/>
        </p:nvCxnSpPr>
        <p:spPr>
          <a:xfrm>
            <a:off x="4355692" y="3165888"/>
            <a:ext cx="157710" cy="785971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28" idx="2"/>
            <a:endCxn id="29" idx="0"/>
          </p:cNvCxnSpPr>
          <p:nvPr/>
        </p:nvCxnSpPr>
        <p:spPr>
          <a:xfrm rot="5400000">
            <a:off x="4148272" y="4475527"/>
            <a:ext cx="394648" cy="335613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28" idx="2"/>
            <a:endCxn id="30" idx="0"/>
          </p:cNvCxnSpPr>
          <p:nvPr/>
        </p:nvCxnSpPr>
        <p:spPr>
          <a:xfrm rot="16200000" flipH="1">
            <a:off x="4476383" y="4483026"/>
            <a:ext cx="394647" cy="320609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281250" y="2289349"/>
            <a:ext cx="2776597" cy="29109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301837" y="4842391"/>
            <a:ext cx="2150269" cy="376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846" b="1" dirty="0">
                <a:solidFill>
                  <a:prstClr val="black"/>
                </a:solidFill>
                <a:latin typeface="Calibri"/>
              </a:rPr>
              <a:t>Coprocessor 1 (FPU)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824055" y="2450528"/>
            <a:ext cx="393056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dirty="0">
                <a:solidFill>
                  <a:prstClr val="black"/>
                </a:solidFill>
                <a:latin typeface="Calibri"/>
              </a:rPr>
              <a:t>$0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845442" y="2803609"/>
            <a:ext cx="343364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dirty="0">
                <a:solidFill>
                  <a:prstClr val="black"/>
                </a:solidFill>
                <a:latin typeface="Calibri"/>
              </a:rPr>
              <a:t>...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756216" y="3262387"/>
            <a:ext cx="497252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dirty="0">
                <a:solidFill>
                  <a:prstClr val="black"/>
                </a:solidFill>
                <a:latin typeface="Calibri"/>
              </a:rPr>
              <a:t>$31</a:t>
            </a:r>
          </a:p>
        </p:txBody>
      </p:sp>
      <p:sp>
        <p:nvSpPr>
          <p:cNvPr id="48" name="Rectangle 47"/>
          <p:cNvSpPr/>
          <p:nvPr/>
        </p:nvSpPr>
        <p:spPr>
          <a:xfrm>
            <a:off x="8216488" y="2573088"/>
            <a:ext cx="973971" cy="2305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8216488" y="2822818"/>
            <a:ext cx="973971" cy="2305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400" b="1" dirty="0">
                <a:solidFill>
                  <a:prstClr val="white"/>
                </a:solidFill>
                <a:latin typeface="Calibri"/>
              </a:rPr>
              <a:t>Floating</a:t>
            </a:r>
          </a:p>
        </p:txBody>
      </p:sp>
      <p:sp>
        <p:nvSpPr>
          <p:cNvPr id="51" name="Rectangle 50"/>
          <p:cNvSpPr/>
          <p:nvPr/>
        </p:nvSpPr>
        <p:spPr>
          <a:xfrm>
            <a:off x="8216488" y="3065479"/>
            <a:ext cx="973971" cy="2305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400" b="1" dirty="0">
                <a:solidFill>
                  <a:prstClr val="white"/>
                </a:solidFill>
                <a:latin typeface="Calibri"/>
              </a:rPr>
              <a:t>-point</a:t>
            </a:r>
          </a:p>
        </p:txBody>
      </p:sp>
      <p:sp>
        <p:nvSpPr>
          <p:cNvPr id="52" name="Rectangle 51"/>
          <p:cNvSpPr/>
          <p:nvPr/>
        </p:nvSpPr>
        <p:spPr>
          <a:xfrm>
            <a:off x="8135869" y="3905111"/>
            <a:ext cx="1135209" cy="4941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Arithmetic Unit</a:t>
            </a:r>
          </a:p>
        </p:txBody>
      </p:sp>
      <p:cxnSp>
        <p:nvCxnSpPr>
          <p:cNvPr id="63" name="Straight Connector 62"/>
          <p:cNvCxnSpPr>
            <a:cxnSpLocks/>
          </p:cNvCxnSpPr>
          <p:nvPr/>
        </p:nvCxnSpPr>
        <p:spPr>
          <a:xfrm>
            <a:off x="8705025" y="3550427"/>
            <a:ext cx="0" cy="3523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4693998" y="5284244"/>
            <a:ext cx="2921648" cy="13863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606972" y="5992502"/>
            <a:ext cx="2169376" cy="660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846" b="1" dirty="0">
                <a:solidFill>
                  <a:prstClr val="black"/>
                </a:solidFill>
                <a:latin typeface="Calibri"/>
              </a:rPr>
              <a:t>Coprocessor 0 </a:t>
            </a:r>
          </a:p>
          <a:p>
            <a:pPr defTabSz="527517"/>
            <a:r>
              <a:rPr lang="en-US" sz="1846" b="1" dirty="0">
                <a:solidFill>
                  <a:prstClr val="black"/>
                </a:solidFill>
                <a:latin typeface="Calibri"/>
              </a:rPr>
              <a:t>(Traps and Memory)</a:t>
            </a:r>
          </a:p>
        </p:txBody>
      </p:sp>
      <p:grpSp>
        <p:nvGrpSpPr>
          <p:cNvPr id="85" name="Group 84"/>
          <p:cNvGrpSpPr/>
          <p:nvPr/>
        </p:nvGrpSpPr>
        <p:grpSpPr>
          <a:xfrm>
            <a:off x="5028391" y="5430813"/>
            <a:ext cx="2252860" cy="500360"/>
            <a:chOff x="3881264" y="4887055"/>
            <a:chExt cx="997077" cy="433645"/>
          </a:xfrm>
        </p:grpSpPr>
        <p:sp>
          <p:nvSpPr>
            <p:cNvPr id="77" name="Rectangle 76"/>
            <p:cNvSpPr/>
            <p:nvPr/>
          </p:nvSpPr>
          <p:spPr>
            <a:xfrm>
              <a:off x="3881264" y="4887056"/>
              <a:ext cx="428126" cy="19978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527517"/>
              <a:r>
                <a:rPr lang="en-US" sz="1615" dirty="0" err="1">
                  <a:solidFill>
                    <a:prstClr val="white"/>
                  </a:solidFill>
                  <a:latin typeface="Calibri"/>
                </a:rPr>
                <a:t>VAddr</a:t>
              </a:r>
              <a:endParaRPr lang="en-US" sz="1615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4449990" y="4887055"/>
              <a:ext cx="428126" cy="19978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27517"/>
              <a:r>
                <a:rPr lang="en-US" sz="1615" dirty="0">
                  <a:solidFill>
                    <a:prstClr val="white"/>
                  </a:solidFill>
                  <a:latin typeface="Calibri"/>
                </a:rPr>
                <a:t>Cause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3881489" y="5120915"/>
              <a:ext cx="428126" cy="19978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27517"/>
              <a:r>
                <a:rPr lang="en-US" sz="1615" dirty="0">
                  <a:solidFill>
                    <a:prstClr val="white"/>
                  </a:solidFill>
                  <a:latin typeface="Calibri"/>
                </a:rPr>
                <a:t>Status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450215" y="5120914"/>
              <a:ext cx="428126" cy="19978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27517"/>
              <a:r>
                <a:rPr lang="en-US" sz="1615" dirty="0">
                  <a:solidFill>
                    <a:prstClr val="white"/>
                  </a:solidFill>
                  <a:latin typeface="Calibri"/>
                </a:rPr>
                <a:t>EPC</a:t>
              </a:r>
            </a:p>
          </p:txBody>
        </p:sp>
      </p:grpSp>
      <p:cxnSp>
        <p:nvCxnSpPr>
          <p:cNvPr id="87" name="Straight Connector 86"/>
          <p:cNvCxnSpPr>
            <a:cxnSpLocks/>
            <a:stCxn id="5" idx="1"/>
          </p:cNvCxnSpPr>
          <p:nvPr/>
        </p:nvCxnSpPr>
        <p:spPr>
          <a:xfrm flipH="1">
            <a:off x="3891582" y="1475758"/>
            <a:ext cx="1322245" cy="7666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cxnSpLocks/>
            <a:stCxn id="5" idx="3"/>
          </p:cNvCxnSpPr>
          <p:nvPr/>
        </p:nvCxnSpPr>
        <p:spPr>
          <a:xfrm>
            <a:off x="7171021" y="1475758"/>
            <a:ext cx="1498529" cy="7917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15" idx="3"/>
            <a:endCxn id="41" idx="1"/>
          </p:cNvCxnSpPr>
          <p:nvPr/>
        </p:nvCxnSpPr>
        <p:spPr>
          <a:xfrm>
            <a:off x="5223081" y="3729956"/>
            <a:ext cx="2058170" cy="148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endCxn id="64" idx="0"/>
          </p:cNvCxnSpPr>
          <p:nvPr/>
        </p:nvCxnSpPr>
        <p:spPr>
          <a:xfrm flipH="1">
            <a:off x="6154822" y="3744808"/>
            <a:ext cx="5589" cy="15394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8317671" y="2352595"/>
            <a:ext cx="769763" cy="287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269" dirty="0">
                <a:solidFill>
                  <a:prstClr val="black"/>
                </a:solidFill>
                <a:latin typeface="Calibri"/>
              </a:rPr>
              <a:t>32~64bit</a:t>
            </a:r>
          </a:p>
        </p:txBody>
      </p:sp>
      <p:cxnSp>
        <p:nvCxnSpPr>
          <p:cNvPr id="102" name="Straight Arrow Connector 101"/>
          <p:cNvCxnSpPr/>
          <p:nvPr/>
        </p:nvCxnSpPr>
        <p:spPr>
          <a:xfrm>
            <a:off x="8197471" y="2374185"/>
            <a:ext cx="973971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9182653" y="2303470"/>
            <a:ext cx="0" cy="143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8209938" y="2292335"/>
            <a:ext cx="0" cy="143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595457" y="2328112"/>
            <a:ext cx="561372" cy="287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269" dirty="0">
                <a:solidFill>
                  <a:prstClr val="black"/>
                </a:solidFill>
                <a:latin typeface="Calibri"/>
              </a:rPr>
              <a:t>32 bit</a:t>
            </a:r>
          </a:p>
        </p:txBody>
      </p:sp>
      <p:cxnSp>
        <p:nvCxnSpPr>
          <p:cNvPr id="109" name="Straight Arrow Connector 108"/>
          <p:cNvCxnSpPr/>
          <p:nvPr/>
        </p:nvCxnSpPr>
        <p:spPr>
          <a:xfrm>
            <a:off x="3378911" y="2387460"/>
            <a:ext cx="973971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364093" y="2316745"/>
            <a:ext cx="0" cy="143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3391379" y="2305610"/>
            <a:ext cx="0" cy="143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59FF0A5-50A5-43C7-870F-1628CC2E1487}"/>
              </a:ext>
            </a:extLst>
          </p:cNvPr>
          <p:cNvSpPr/>
          <p:nvPr/>
        </p:nvSpPr>
        <p:spPr>
          <a:xfrm>
            <a:off x="2258916" y="2267483"/>
            <a:ext cx="2964165" cy="2950695"/>
          </a:xfrm>
          <a:prstGeom prst="rect">
            <a:avLst/>
          </a:prstGeom>
          <a:ln w="3810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EC7079-F079-403B-BEEB-1AE6E3B5D18C}"/>
              </a:ext>
            </a:extLst>
          </p:cNvPr>
          <p:cNvSpPr txBox="1"/>
          <p:nvPr/>
        </p:nvSpPr>
        <p:spPr>
          <a:xfrm>
            <a:off x="1738877" y="1845664"/>
            <a:ext cx="1511952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Focus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381721" y="3307427"/>
            <a:ext cx="973971" cy="2305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8216488" y="3322279"/>
            <a:ext cx="973971" cy="2305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400" b="1" dirty="0">
                <a:solidFill>
                  <a:prstClr val="white"/>
                </a:solidFill>
                <a:latin typeface="Calibri"/>
              </a:rPr>
              <a:t>Registers</a:t>
            </a:r>
          </a:p>
        </p:txBody>
      </p:sp>
    </p:spTree>
    <p:extLst>
      <p:ext uri="{BB962C8B-B14F-4D97-AF65-F5344CB8AC3E}">
        <p14:creationId xmlns:p14="http://schemas.microsoft.com/office/powerpoint/2010/main" val="81590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10" grpId="0"/>
      <p:bldP spid="15" grpId="0" animBg="1"/>
      <p:bldP spid="16" grpId="0"/>
      <p:bldP spid="21" grpId="0"/>
      <p:bldP spid="23" grpId="0"/>
      <p:bldP spid="24" grpId="0"/>
      <p:bldP spid="17" grpId="0" animBg="1"/>
      <p:bldP spid="18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41" grpId="0" animBg="1"/>
      <p:bldP spid="42" grpId="0"/>
      <p:bldP spid="44" grpId="0"/>
      <p:bldP spid="45" grpId="0"/>
      <p:bldP spid="46" grpId="0"/>
      <p:bldP spid="48" grpId="0" animBg="1"/>
      <p:bldP spid="49" grpId="0" animBg="1"/>
      <p:bldP spid="51" grpId="0" animBg="1"/>
      <p:bldP spid="52" grpId="0" animBg="1"/>
      <p:bldP spid="64" grpId="0" animBg="1"/>
      <p:bldP spid="65" grpId="0"/>
      <p:bldP spid="100" grpId="0"/>
      <p:bldP spid="108" grpId="0"/>
      <p:bldP spid="9" grpId="0" animBg="1"/>
      <p:bldP spid="11" grpId="0"/>
      <p:bldP spid="19" grpId="0" animBg="1"/>
      <p:bldP spid="5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About MIPS32 Processor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31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Instructions are 32-bit wide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Registers and Computing Logic use 32-bit data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Memory bus is logically 32-bit wide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32 general purpose registers (GPRs) for integer and address values</a:t>
            </a:r>
          </a:p>
          <a:p>
            <a:pPr marL="1055034" lvl="2" indent="0">
              <a:buNone/>
            </a:pPr>
            <a:r>
              <a:rPr lang="en-US" sz="2400" dirty="0"/>
              <a:t>- </a:t>
            </a:r>
            <a:r>
              <a:rPr lang="en-US" sz="2000" dirty="0"/>
              <a:t>A few special ones (i.e. $zero: constant 0, $</a:t>
            </a:r>
            <a:r>
              <a:rPr lang="en-US" sz="2000" dirty="0" err="1"/>
              <a:t>fp</a:t>
            </a:r>
            <a:r>
              <a:rPr lang="en-US" sz="2000" dirty="0"/>
              <a:t>: frame pointer, $</a:t>
            </a:r>
            <a:r>
              <a:rPr lang="en-US" sz="2000" dirty="0" err="1"/>
              <a:t>sp</a:t>
            </a:r>
            <a:r>
              <a:rPr lang="en-US" sz="2000" dirty="0"/>
              <a:t>: stack pointer..)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32 floating point registers for floating point operations (not our focus)</a:t>
            </a:r>
          </a:p>
        </p:txBody>
      </p:sp>
    </p:spTree>
    <p:extLst>
      <p:ext uri="{BB962C8B-B14F-4D97-AF65-F5344CB8AC3E}">
        <p14:creationId xmlns:p14="http://schemas.microsoft.com/office/powerpoint/2010/main" val="203130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MIPS Data Sizes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32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Integer:</a:t>
            </a:r>
            <a:r>
              <a:rPr lang="en-US" sz="2400" dirty="0"/>
              <a:t> </a:t>
            </a:r>
            <a:r>
              <a:rPr lang="en-US" sz="2000" dirty="0"/>
              <a:t>3 Sizes Defined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Byte (B)</a:t>
            </a:r>
          </a:p>
          <a:p>
            <a:pPr lvl="2"/>
            <a:r>
              <a:rPr lang="en-US" sz="2000" dirty="0"/>
              <a:t>8-bits</a:t>
            </a:r>
          </a:p>
          <a:p>
            <a:pPr lvl="2"/>
            <a:endParaRPr lang="en-US" sz="2000" dirty="0"/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Halfword (H)</a:t>
            </a:r>
          </a:p>
          <a:p>
            <a:pPr lvl="2"/>
            <a:r>
              <a:rPr lang="en-US" sz="2000" dirty="0"/>
              <a:t>16-bits = 2 bytes</a:t>
            </a:r>
          </a:p>
          <a:p>
            <a:pPr lvl="2"/>
            <a:endParaRPr lang="en-US" sz="2000" dirty="0"/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Word (W)</a:t>
            </a:r>
          </a:p>
          <a:p>
            <a:pPr lvl="2"/>
            <a:r>
              <a:rPr lang="en-US" sz="2000" dirty="0"/>
              <a:t>32-bits = 4 bytes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33815" y="1268703"/>
            <a:ext cx="5259547" cy="4964611"/>
          </a:xfrm>
          <a:prstGeom prst="rect">
            <a:avLst/>
          </a:prstGeom>
        </p:spPr>
        <p:txBody>
          <a:bodyPr vert="horz" lIns="105508" tIns="52754" rIns="105508" bIns="52754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5638" indent="-395638" defTabSz="527517"/>
            <a:r>
              <a:rPr lang="en-US" sz="2400" b="1" dirty="0">
                <a:solidFill>
                  <a:prstClr val="black"/>
                </a:solidFill>
              </a:rPr>
              <a:t>Floating-point: </a:t>
            </a:r>
            <a:r>
              <a:rPr lang="en-US" sz="2000" dirty="0">
                <a:solidFill>
                  <a:prstClr val="black"/>
                </a:solidFill>
              </a:rPr>
              <a:t>2 Sizes Defined</a:t>
            </a:r>
          </a:p>
          <a:p>
            <a:pPr marL="857216" lvl="1" indent="-329698" defTabSz="527517"/>
            <a:r>
              <a:rPr lang="en-US" sz="2000" b="1" dirty="0">
                <a:solidFill>
                  <a:srgbClr val="0070C0"/>
                </a:solidFill>
              </a:rPr>
              <a:t>Single (S)</a:t>
            </a:r>
          </a:p>
          <a:p>
            <a:pPr marL="1318793" lvl="2" indent="-263759" defTabSz="527517"/>
            <a:r>
              <a:rPr lang="en-US" sz="2000" dirty="0">
                <a:solidFill>
                  <a:prstClr val="black"/>
                </a:solidFill>
              </a:rPr>
              <a:t>32-bits = 4 bytes</a:t>
            </a:r>
          </a:p>
          <a:p>
            <a:pPr marL="1318793" lvl="2" indent="-263759" defTabSz="527517"/>
            <a:endParaRPr lang="en-US" sz="2000" dirty="0">
              <a:solidFill>
                <a:prstClr val="black"/>
              </a:solidFill>
            </a:endParaRPr>
          </a:p>
          <a:p>
            <a:pPr marL="857216" lvl="1" indent="-329698" defTabSz="527517"/>
            <a:r>
              <a:rPr lang="en-US" sz="2000" b="1" dirty="0">
                <a:solidFill>
                  <a:srgbClr val="0070C0"/>
                </a:solidFill>
              </a:rPr>
              <a:t>Double (D)</a:t>
            </a:r>
          </a:p>
          <a:p>
            <a:pPr marL="1318793" lvl="2" indent="-263759" defTabSz="527517"/>
            <a:r>
              <a:rPr lang="en-US" sz="2000" dirty="0">
                <a:solidFill>
                  <a:prstClr val="black"/>
                </a:solidFill>
              </a:rPr>
              <a:t>64-bits = 8 bytes</a:t>
            </a:r>
          </a:p>
          <a:p>
            <a:pPr marL="1318793" lvl="2" indent="-263759" defTabSz="527517"/>
            <a:endParaRPr lang="en-US" sz="2000" dirty="0">
              <a:solidFill>
                <a:prstClr val="black"/>
              </a:solidFill>
            </a:endParaRPr>
          </a:p>
          <a:p>
            <a:pPr marL="1318793" lvl="2" indent="-263759" defTabSz="527517"/>
            <a:r>
              <a:rPr lang="en-US" sz="2000" dirty="0">
                <a:solidFill>
                  <a:prstClr val="black"/>
                </a:solidFill>
              </a:rPr>
              <a:t>For a 32-bit data bus, a double needs 2 memory reads</a:t>
            </a:r>
          </a:p>
        </p:txBody>
      </p:sp>
    </p:spTree>
    <p:extLst>
      <p:ext uri="{BB962C8B-B14F-4D97-AF65-F5344CB8AC3E}">
        <p14:creationId xmlns:p14="http://schemas.microsoft.com/office/powerpoint/2010/main" val="57851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7236837" y="2438121"/>
            <a:ext cx="3704113" cy="20051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236654" y="4589014"/>
            <a:ext cx="3704113" cy="1849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Byte-oriented vs. Word-oriented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33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1126" y="1160463"/>
            <a:ext cx="6886964" cy="514508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/>
              <a:t>Most processors are byte-oriented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Can access a word from any byte address  </a:t>
            </a:r>
          </a:p>
          <a:p>
            <a:pPr lvl="1">
              <a:lnSpc>
                <a:spcPct val="120000"/>
              </a:lnSpc>
            </a:pPr>
            <a:endParaRPr lang="en-US" sz="2000" dirty="0"/>
          </a:p>
          <a:p>
            <a:pPr>
              <a:lnSpc>
                <a:spcPct val="120000"/>
              </a:lnSpc>
            </a:pPr>
            <a:r>
              <a:rPr lang="en-US" sz="2000" b="1" dirty="0"/>
              <a:t>MIPS: Word-oriented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Words must be </a:t>
            </a:r>
            <a:r>
              <a:rPr lang="en-US" sz="2000" dirty="0">
                <a:solidFill>
                  <a:srgbClr val="0070C0"/>
                </a:solidFill>
              </a:rPr>
              <a:t>aligned</a:t>
            </a:r>
            <a:r>
              <a:rPr lang="en-US" sz="2000" dirty="0"/>
              <a:t> to multiples of its size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rgbClr val="FF0000"/>
                </a:solidFill>
              </a:rPr>
              <a:t>Still byte-addressable!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Provides some simplicity in design</a:t>
            </a:r>
          </a:p>
          <a:p>
            <a:pPr>
              <a:lnSpc>
                <a:spcPct val="120000"/>
              </a:lnSpc>
            </a:pPr>
            <a:endParaRPr lang="en-US" sz="2000" dirty="0"/>
          </a:p>
          <a:p>
            <a:pPr>
              <a:lnSpc>
                <a:spcPct val="120000"/>
              </a:lnSpc>
            </a:pPr>
            <a:r>
              <a:rPr lang="en-US" sz="2000" dirty="0"/>
              <a:t>Logical views can be arranged in </a:t>
            </a:r>
            <a:r>
              <a:rPr lang="en-US" sz="2000" b="1" dirty="0"/>
              <a:t>rows of 4-bytes </a:t>
            </a:r>
            <a:r>
              <a:rPr lang="en-US" sz="2000" dirty="0"/>
              <a:t>for word-oriented memories</a:t>
            </a:r>
          </a:p>
        </p:txBody>
      </p:sp>
      <p:sp>
        <p:nvSpPr>
          <p:cNvPr id="5" name="Rectangle 4"/>
          <p:cNvSpPr/>
          <p:nvPr/>
        </p:nvSpPr>
        <p:spPr>
          <a:xfrm>
            <a:off x="7588167" y="1372734"/>
            <a:ext cx="1078128" cy="8622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 err="1">
                <a:solidFill>
                  <a:prstClr val="black"/>
                </a:solidFill>
                <a:latin typeface="Calibri"/>
              </a:rPr>
              <a:t>Proc</a:t>
            </a:r>
            <a:endParaRPr lang="en-US" sz="2077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488439" y="1372734"/>
            <a:ext cx="1078128" cy="8622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Mem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666295" y="1531564"/>
            <a:ext cx="822144" cy="1134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386952" y="1396690"/>
            <a:ext cx="304892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dirty="0">
                <a:solidFill>
                  <a:prstClr val="black"/>
                </a:solidFill>
                <a:latin typeface="Calibri"/>
              </a:rPr>
              <a:t>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79554" y="1768542"/>
            <a:ext cx="311304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dirty="0">
                <a:solidFill>
                  <a:prstClr val="black"/>
                </a:solidFill>
                <a:latin typeface="Calibri"/>
              </a:rPr>
              <a:t>D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8680434" y="2047644"/>
            <a:ext cx="822144" cy="11345"/>
          </a:xfrm>
          <a:prstGeom prst="straightConnector1">
            <a:avLst/>
          </a:prstGeom>
          <a:ln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897543" y="1390277"/>
            <a:ext cx="393056" cy="5893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dirty="0">
                <a:solidFill>
                  <a:prstClr val="black"/>
                </a:solidFill>
                <a:latin typeface="Calibri"/>
              </a:rPr>
              <a:t>/</a:t>
            </a:r>
          </a:p>
          <a:p>
            <a:pPr defTabSz="527517"/>
            <a:r>
              <a:rPr lang="en-US" sz="1615" dirty="0">
                <a:solidFill>
                  <a:prstClr val="black"/>
                </a:solidFill>
                <a:latin typeface="Calibri"/>
              </a:rPr>
              <a:t>32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926083" y="1891128"/>
            <a:ext cx="393056" cy="5893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dirty="0">
                <a:solidFill>
                  <a:prstClr val="black"/>
                </a:solidFill>
                <a:latin typeface="Calibri"/>
              </a:rPr>
              <a:t>/</a:t>
            </a:r>
          </a:p>
          <a:p>
            <a:pPr defTabSz="527517"/>
            <a:r>
              <a:rPr lang="en-US" sz="1615" dirty="0">
                <a:solidFill>
                  <a:prstClr val="black"/>
                </a:solidFill>
                <a:latin typeface="Calibri"/>
              </a:rPr>
              <a:t>32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453111" y="2528281"/>
            <a:ext cx="1035329" cy="3857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453111" y="2915627"/>
            <a:ext cx="1035329" cy="3857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12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453111" y="3290008"/>
            <a:ext cx="1035329" cy="3857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F3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453111" y="3677355"/>
            <a:ext cx="1035329" cy="385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3B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494695" y="2906759"/>
            <a:ext cx="1059906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0x00002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498483" y="3282041"/>
            <a:ext cx="1059906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0x00001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498483" y="3693878"/>
            <a:ext cx="1059906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0x00000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61197" y="4109362"/>
            <a:ext cx="3584251" cy="376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846" dirty="0">
                <a:solidFill>
                  <a:prstClr val="black"/>
                </a:solidFill>
                <a:latin typeface="Calibri"/>
              </a:rPr>
              <a:t>Logical Byte-Oriented View of Mem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996995" y="5550836"/>
            <a:ext cx="516988" cy="3857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12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513982" y="5550836"/>
            <a:ext cx="516988" cy="3857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F3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042315" y="5550864"/>
            <a:ext cx="516988" cy="3857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3B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491529" y="5550864"/>
            <a:ext cx="516988" cy="3857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7C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996995" y="5157628"/>
            <a:ext cx="516988" cy="385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47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513982" y="5157628"/>
            <a:ext cx="516988" cy="385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13</a:t>
            </a:r>
          </a:p>
        </p:txBody>
      </p:sp>
      <p:sp>
        <p:nvSpPr>
          <p:cNvPr id="28" name="Rectangle 27"/>
          <p:cNvSpPr/>
          <p:nvPr/>
        </p:nvSpPr>
        <p:spPr>
          <a:xfrm>
            <a:off x="9042315" y="5157656"/>
            <a:ext cx="516988" cy="385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00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491529" y="5157656"/>
            <a:ext cx="516988" cy="385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8E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491530" y="4775765"/>
            <a:ext cx="2067772" cy="3857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…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608145" y="4829922"/>
            <a:ext cx="1059906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0x00008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611933" y="5205205"/>
            <a:ext cx="1059906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0x00004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611933" y="5617042"/>
            <a:ext cx="1059906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0x00000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792304" y="6082329"/>
            <a:ext cx="2874313" cy="376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846" dirty="0">
                <a:solidFill>
                  <a:prstClr val="black"/>
                </a:solidFill>
                <a:latin typeface="Calibri"/>
              </a:rPr>
              <a:t>Logical Word-Oriented View</a:t>
            </a:r>
          </a:p>
        </p:txBody>
      </p:sp>
    </p:spTree>
    <p:extLst>
      <p:ext uri="{BB962C8B-B14F-4D97-AF65-F5344CB8AC3E}">
        <p14:creationId xmlns:p14="http://schemas.microsoft.com/office/powerpoint/2010/main" val="123405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5" grpId="0" animBg="1"/>
      <p:bldP spid="6" grpId="0" animBg="1"/>
      <p:bldP spid="9" grpId="0"/>
      <p:bldP spid="10" grpId="0"/>
      <p:bldP spid="12" grpId="0"/>
      <p:bldP spid="13" grpId="0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33" grpId="0"/>
      <p:bldP spid="3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7239000" y="2163764"/>
            <a:ext cx="3505200" cy="3962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 eaLnBrk="1" hangingPunct="1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Endian-ness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34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14403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400" b="1" dirty="0"/>
              <a:t>Endian-ness</a:t>
            </a:r>
            <a:r>
              <a:rPr lang="en-US" sz="2400" dirty="0"/>
              <a:t> refers to the two alternate methods of ordering the </a:t>
            </a:r>
            <a:r>
              <a:rPr lang="en-US" sz="2400" b="1" dirty="0"/>
              <a:t>bytes</a:t>
            </a:r>
            <a:r>
              <a:rPr lang="en-US" sz="2400" dirty="0"/>
              <a:t> in a larger unit (word, long, etc.)</a:t>
            </a:r>
          </a:p>
          <a:p>
            <a:pPr lvl="1" eaLnBrk="1" hangingPunct="1">
              <a:defRPr/>
            </a:pPr>
            <a:r>
              <a:rPr lang="en-US" sz="2000" b="1" dirty="0"/>
              <a:t>Big-Endian:</a:t>
            </a:r>
            <a:r>
              <a:rPr lang="en-US" sz="2000" dirty="0"/>
              <a:t> IBM, SPARC, Motorola</a:t>
            </a:r>
          </a:p>
          <a:p>
            <a:pPr lvl="2" eaLnBrk="1" hangingPunct="1">
              <a:defRPr/>
            </a:pPr>
            <a:r>
              <a:rPr lang="en-US" sz="2000" b="1" dirty="0">
                <a:solidFill>
                  <a:srgbClr val="0070C0"/>
                </a:solidFill>
              </a:rPr>
              <a:t>Most Significant byte (MSB)</a:t>
            </a:r>
            <a:r>
              <a:rPr lang="en-US" sz="2000" dirty="0">
                <a:solidFill>
                  <a:srgbClr val="0070C0"/>
                </a:solidFill>
              </a:rPr>
              <a:t> is put at the </a:t>
            </a:r>
          </a:p>
          <a:p>
            <a:pPr marL="1055035" lvl="2" indent="0">
              <a:buNone/>
              <a:defRPr/>
            </a:pPr>
            <a:r>
              <a:rPr lang="en-US" sz="2000" dirty="0">
                <a:solidFill>
                  <a:srgbClr val="0070C0"/>
                </a:solidFill>
              </a:rPr>
              <a:t>   starting (low) address</a:t>
            </a:r>
          </a:p>
          <a:p>
            <a:pPr marL="1055035" lvl="2" indent="0">
              <a:buNone/>
              <a:defRPr/>
            </a:pPr>
            <a:endParaRPr lang="en-US" sz="2000" dirty="0"/>
          </a:p>
          <a:p>
            <a:pPr lvl="1" eaLnBrk="1" hangingPunct="1">
              <a:defRPr/>
            </a:pPr>
            <a:r>
              <a:rPr lang="en-US" sz="2000" b="1" dirty="0"/>
              <a:t>Little-Endian:</a:t>
            </a:r>
            <a:r>
              <a:rPr lang="en-US" sz="2000" dirty="0"/>
              <a:t> Intel, DEC</a:t>
            </a:r>
          </a:p>
          <a:p>
            <a:pPr lvl="2" eaLnBrk="1" hangingPunct="1">
              <a:defRPr/>
            </a:pPr>
            <a:r>
              <a:rPr lang="en-US" sz="2000" b="1" dirty="0">
                <a:solidFill>
                  <a:srgbClr val="0070C0"/>
                </a:solidFill>
              </a:rPr>
              <a:t>Least Significant byte (LSB) </a:t>
            </a:r>
            <a:r>
              <a:rPr lang="en-US" sz="2000" dirty="0">
                <a:solidFill>
                  <a:srgbClr val="0070C0"/>
                </a:solidFill>
              </a:rPr>
              <a:t>is put at the </a:t>
            </a:r>
          </a:p>
          <a:p>
            <a:pPr marL="1055035" lvl="2" indent="0">
              <a:buNone/>
              <a:defRPr/>
            </a:pPr>
            <a:r>
              <a:rPr lang="en-US" sz="2000" dirty="0">
                <a:solidFill>
                  <a:srgbClr val="0070C0"/>
                </a:solidFill>
              </a:rPr>
              <a:t>   starting (low) address </a:t>
            </a:r>
          </a:p>
          <a:p>
            <a:pPr marL="1055035" lvl="2" indent="0">
              <a:buNone/>
              <a:defRPr/>
            </a:pPr>
            <a:endParaRPr lang="en-US" sz="2000" dirty="0"/>
          </a:p>
          <a:p>
            <a:pPr lvl="1">
              <a:defRPr/>
            </a:pPr>
            <a:r>
              <a:rPr lang="en-US" sz="2000" dirty="0"/>
              <a:t>Supporting both</a:t>
            </a:r>
          </a:p>
          <a:p>
            <a:pPr lvl="2">
              <a:defRPr/>
            </a:pPr>
            <a:r>
              <a:rPr lang="en-US" sz="2000" dirty="0"/>
              <a:t>MIPS, PowerPC, ARM</a:t>
            </a:r>
          </a:p>
        </p:txBody>
      </p:sp>
      <p:sp>
        <p:nvSpPr>
          <p:cNvPr id="3077" name="Text Box 6"/>
          <p:cNvSpPr txBox="1">
            <a:spLocks noChangeArrowheads="1"/>
          </p:cNvSpPr>
          <p:nvPr/>
        </p:nvSpPr>
        <p:spPr bwMode="auto">
          <a:xfrm>
            <a:off x="7467600" y="2239964"/>
            <a:ext cx="2209800" cy="34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615" b="1">
                <a:solidFill>
                  <a:prstClr val="black"/>
                </a:solidFill>
              </a:rPr>
              <a:t>The longword value:</a:t>
            </a:r>
          </a:p>
        </p:txBody>
      </p:sp>
      <p:sp>
        <p:nvSpPr>
          <p:cNvPr id="3078" name="Text Box 14"/>
          <p:cNvSpPr txBox="1">
            <a:spLocks noChangeArrowheads="1"/>
          </p:cNvSpPr>
          <p:nvPr/>
        </p:nvSpPr>
        <p:spPr bwMode="auto">
          <a:xfrm>
            <a:off x="7619999" y="5059364"/>
            <a:ext cx="1429102" cy="34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615" b="1" dirty="0">
                <a:solidFill>
                  <a:prstClr val="black"/>
                </a:solidFill>
              </a:rPr>
              <a:t>Big-Endian</a:t>
            </a:r>
          </a:p>
        </p:txBody>
      </p:sp>
      <p:sp>
        <p:nvSpPr>
          <p:cNvPr id="3079" name="Text Box 15"/>
          <p:cNvSpPr txBox="1">
            <a:spLocks noChangeArrowheads="1"/>
          </p:cNvSpPr>
          <p:nvPr/>
        </p:nvSpPr>
        <p:spPr bwMode="auto">
          <a:xfrm>
            <a:off x="9144000" y="5059364"/>
            <a:ext cx="1600200" cy="34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615" b="1" dirty="0">
                <a:solidFill>
                  <a:prstClr val="black"/>
                </a:solidFill>
              </a:rPr>
              <a:t>Little-Endian</a:t>
            </a:r>
          </a:p>
        </p:txBody>
      </p:sp>
      <p:sp>
        <p:nvSpPr>
          <p:cNvPr id="3080" name="Text Box 16"/>
          <p:cNvSpPr txBox="1">
            <a:spLocks noChangeArrowheads="1"/>
          </p:cNvSpPr>
          <p:nvPr/>
        </p:nvSpPr>
        <p:spPr bwMode="auto">
          <a:xfrm>
            <a:off x="7924800" y="2620964"/>
            <a:ext cx="1992404" cy="34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615" b="1" dirty="0">
                <a:solidFill>
                  <a:prstClr val="black"/>
                </a:solidFill>
              </a:rPr>
              <a:t>0 x 1 2 3 4 5 6 7 8</a:t>
            </a:r>
          </a:p>
        </p:txBody>
      </p:sp>
      <p:sp>
        <p:nvSpPr>
          <p:cNvPr id="3081" name="Text Box 17"/>
          <p:cNvSpPr txBox="1">
            <a:spLocks noChangeArrowheads="1"/>
          </p:cNvSpPr>
          <p:nvPr/>
        </p:nvSpPr>
        <p:spPr bwMode="auto">
          <a:xfrm>
            <a:off x="7467600" y="3078164"/>
            <a:ext cx="2590800" cy="34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615" b="1">
                <a:solidFill>
                  <a:prstClr val="black"/>
                </a:solidFill>
              </a:rPr>
              <a:t>can be stored differently</a:t>
            </a:r>
          </a:p>
        </p:txBody>
      </p:sp>
      <p:sp>
        <p:nvSpPr>
          <p:cNvPr id="3082" name="Text Box 4"/>
          <p:cNvSpPr txBox="1">
            <a:spLocks noChangeArrowheads="1"/>
          </p:cNvSpPr>
          <p:nvPr/>
        </p:nvSpPr>
        <p:spPr bwMode="auto">
          <a:xfrm>
            <a:off x="8001000" y="4678365"/>
            <a:ext cx="609600" cy="3408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615">
                <a:solidFill>
                  <a:prstClr val="black"/>
                </a:solidFill>
                <a:latin typeface="Courier New" panose="02070309020205020404" pitchFamily="49" charset="0"/>
              </a:rPr>
              <a:t>78</a:t>
            </a:r>
          </a:p>
        </p:txBody>
      </p:sp>
      <p:sp>
        <p:nvSpPr>
          <p:cNvPr id="3083" name="Text Box 5"/>
          <p:cNvSpPr txBox="1">
            <a:spLocks noChangeArrowheads="1"/>
          </p:cNvSpPr>
          <p:nvPr/>
        </p:nvSpPr>
        <p:spPr bwMode="auto">
          <a:xfrm>
            <a:off x="7112568" y="3763965"/>
            <a:ext cx="888432" cy="34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defTabSz="527517" eaLnBrk="1" hangingPunct="1">
              <a:spcBef>
                <a:spcPct val="50000"/>
              </a:spcBef>
            </a:pPr>
            <a:r>
              <a:rPr lang="en-US" altLang="en-US" sz="1615" dirty="0">
                <a:solidFill>
                  <a:prstClr val="black"/>
                </a:solidFill>
                <a:latin typeface="Courier New" panose="02070309020205020404" pitchFamily="49" charset="0"/>
              </a:rPr>
              <a:t>0x00</a:t>
            </a:r>
          </a:p>
        </p:txBody>
      </p:sp>
      <p:sp>
        <p:nvSpPr>
          <p:cNvPr id="3084" name="Text Box 6"/>
          <p:cNvSpPr txBox="1">
            <a:spLocks noChangeArrowheads="1"/>
          </p:cNvSpPr>
          <p:nvPr/>
        </p:nvSpPr>
        <p:spPr bwMode="auto">
          <a:xfrm>
            <a:off x="8001000" y="4373565"/>
            <a:ext cx="609600" cy="3408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615">
                <a:solidFill>
                  <a:prstClr val="black"/>
                </a:solidFill>
                <a:latin typeface="Courier New" panose="02070309020205020404" pitchFamily="49" charset="0"/>
              </a:rPr>
              <a:t>56</a:t>
            </a:r>
          </a:p>
        </p:txBody>
      </p:sp>
      <p:sp>
        <p:nvSpPr>
          <p:cNvPr id="3085" name="Text Box 7"/>
          <p:cNvSpPr txBox="1">
            <a:spLocks noChangeArrowheads="1"/>
          </p:cNvSpPr>
          <p:nvPr/>
        </p:nvSpPr>
        <p:spPr bwMode="auto">
          <a:xfrm>
            <a:off x="8001000" y="4068765"/>
            <a:ext cx="609600" cy="3408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615">
                <a:solidFill>
                  <a:prstClr val="black"/>
                </a:solidFill>
                <a:latin typeface="Courier New" panose="02070309020205020404" pitchFamily="49" charset="0"/>
              </a:rPr>
              <a:t>34</a:t>
            </a:r>
          </a:p>
        </p:txBody>
      </p:sp>
      <p:sp>
        <p:nvSpPr>
          <p:cNvPr id="3086" name="Text Box 12"/>
          <p:cNvSpPr txBox="1">
            <a:spLocks noChangeArrowheads="1"/>
          </p:cNvSpPr>
          <p:nvPr/>
        </p:nvSpPr>
        <p:spPr bwMode="auto">
          <a:xfrm>
            <a:off x="7112568" y="4068765"/>
            <a:ext cx="888432" cy="34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defTabSz="527517" eaLnBrk="1" hangingPunct="1">
              <a:spcBef>
                <a:spcPct val="50000"/>
              </a:spcBef>
            </a:pPr>
            <a:r>
              <a:rPr lang="en-US" altLang="en-US" sz="1615">
                <a:solidFill>
                  <a:prstClr val="black"/>
                </a:solidFill>
                <a:latin typeface="Courier New" panose="02070309020205020404" pitchFamily="49" charset="0"/>
              </a:rPr>
              <a:t>0x01</a:t>
            </a:r>
          </a:p>
        </p:txBody>
      </p:sp>
      <p:sp>
        <p:nvSpPr>
          <p:cNvPr id="3087" name="Text Box 13"/>
          <p:cNvSpPr txBox="1">
            <a:spLocks noChangeArrowheads="1"/>
          </p:cNvSpPr>
          <p:nvPr/>
        </p:nvSpPr>
        <p:spPr bwMode="auto">
          <a:xfrm>
            <a:off x="7112568" y="4373565"/>
            <a:ext cx="888432" cy="34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defTabSz="527517" eaLnBrk="1" hangingPunct="1">
              <a:spcBef>
                <a:spcPct val="50000"/>
              </a:spcBef>
            </a:pPr>
            <a:r>
              <a:rPr lang="en-US" altLang="en-US" sz="1615" dirty="0">
                <a:solidFill>
                  <a:prstClr val="black"/>
                </a:solidFill>
                <a:latin typeface="Courier New" panose="02070309020205020404" pitchFamily="49" charset="0"/>
              </a:rPr>
              <a:t>0x02</a:t>
            </a:r>
          </a:p>
        </p:txBody>
      </p:sp>
      <p:sp>
        <p:nvSpPr>
          <p:cNvPr id="3088" name="Text Box 7"/>
          <p:cNvSpPr txBox="1">
            <a:spLocks noChangeArrowheads="1"/>
          </p:cNvSpPr>
          <p:nvPr/>
        </p:nvSpPr>
        <p:spPr bwMode="auto">
          <a:xfrm>
            <a:off x="8001000" y="3763965"/>
            <a:ext cx="609600" cy="3408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615">
                <a:solidFill>
                  <a:prstClr val="black"/>
                </a:solidFill>
                <a:latin typeface="Courier New" panose="02070309020205020404" pitchFamily="49" charset="0"/>
              </a:rPr>
              <a:t>12</a:t>
            </a:r>
          </a:p>
        </p:txBody>
      </p:sp>
      <p:sp>
        <p:nvSpPr>
          <p:cNvPr id="3089" name="Text Box 13"/>
          <p:cNvSpPr txBox="1">
            <a:spLocks noChangeArrowheads="1"/>
          </p:cNvSpPr>
          <p:nvPr/>
        </p:nvSpPr>
        <p:spPr bwMode="auto">
          <a:xfrm>
            <a:off x="7201412" y="4678365"/>
            <a:ext cx="799589" cy="34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defTabSz="527517" eaLnBrk="1" hangingPunct="1">
              <a:spcBef>
                <a:spcPct val="50000"/>
              </a:spcBef>
            </a:pPr>
            <a:r>
              <a:rPr lang="en-US" altLang="en-US" sz="1615" dirty="0">
                <a:solidFill>
                  <a:prstClr val="black"/>
                </a:solidFill>
                <a:latin typeface="Courier New" panose="02070309020205020404" pitchFamily="49" charset="0"/>
              </a:rPr>
              <a:t>0x03</a:t>
            </a:r>
          </a:p>
        </p:txBody>
      </p:sp>
      <p:sp>
        <p:nvSpPr>
          <p:cNvPr id="3090" name="Text Box 4"/>
          <p:cNvSpPr txBox="1">
            <a:spLocks noChangeArrowheads="1"/>
          </p:cNvSpPr>
          <p:nvPr/>
        </p:nvSpPr>
        <p:spPr bwMode="auto">
          <a:xfrm>
            <a:off x="9525000" y="4678365"/>
            <a:ext cx="609600" cy="3408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615">
                <a:solidFill>
                  <a:prstClr val="black"/>
                </a:solidFill>
                <a:latin typeface="Courier New" panose="02070309020205020404" pitchFamily="49" charset="0"/>
              </a:rPr>
              <a:t>12</a:t>
            </a:r>
          </a:p>
        </p:txBody>
      </p:sp>
      <p:sp>
        <p:nvSpPr>
          <p:cNvPr id="3091" name="Text Box 5"/>
          <p:cNvSpPr txBox="1">
            <a:spLocks noChangeArrowheads="1"/>
          </p:cNvSpPr>
          <p:nvPr/>
        </p:nvSpPr>
        <p:spPr bwMode="auto">
          <a:xfrm>
            <a:off x="8763000" y="3738091"/>
            <a:ext cx="762000" cy="34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defTabSz="527517" eaLnBrk="1" hangingPunct="1">
              <a:spcBef>
                <a:spcPct val="50000"/>
              </a:spcBef>
            </a:pPr>
            <a:r>
              <a:rPr lang="en-US" altLang="en-US" sz="1615" dirty="0">
                <a:solidFill>
                  <a:prstClr val="black"/>
                </a:solidFill>
                <a:latin typeface="Courier New" panose="02070309020205020404" pitchFamily="49" charset="0"/>
              </a:rPr>
              <a:t>0x00</a:t>
            </a:r>
          </a:p>
        </p:txBody>
      </p:sp>
      <p:sp>
        <p:nvSpPr>
          <p:cNvPr id="3092" name="Text Box 6"/>
          <p:cNvSpPr txBox="1">
            <a:spLocks noChangeArrowheads="1"/>
          </p:cNvSpPr>
          <p:nvPr/>
        </p:nvSpPr>
        <p:spPr bwMode="auto">
          <a:xfrm>
            <a:off x="9525000" y="4373565"/>
            <a:ext cx="609600" cy="3408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615">
                <a:solidFill>
                  <a:prstClr val="black"/>
                </a:solidFill>
                <a:latin typeface="Courier New" panose="02070309020205020404" pitchFamily="49" charset="0"/>
              </a:rPr>
              <a:t>34</a:t>
            </a:r>
          </a:p>
        </p:txBody>
      </p:sp>
      <p:sp>
        <p:nvSpPr>
          <p:cNvPr id="3093" name="Text Box 7"/>
          <p:cNvSpPr txBox="1">
            <a:spLocks noChangeArrowheads="1"/>
          </p:cNvSpPr>
          <p:nvPr/>
        </p:nvSpPr>
        <p:spPr bwMode="auto">
          <a:xfrm>
            <a:off x="9525000" y="4068765"/>
            <a:ext cx="609600" cy="3408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615">
                <a:solidFill>
                  <a:prstClr val="black"/>
                </a:solidFill>
                <a:latin typeface="Courier New" panose="02070309020205020404" pitchFamily="49" charset="0"/>
              </a:rPr>
              <a:t>56</a:t>
            </a:r>
          </a:p>
        </p:txBody>
      </p:sp>
      <p:sp>
        <p:nvSpPr>
          <p:cNvPr id="3094" name="Text Box 12"/>
          <p:cNvSpPr txBox="1">
            <a:spLocks noChangeArrowheads="1"/>
          </p:cNvSpPr>
          <p:nvPr/>
        </p:nvSpPr>
        <p:spPr bwMode="auto">
          <a:xfrm>
            <a:off x="8763000" y="4042891"/>
            <a:ext cx="762000" cy="34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defTabSz="527517" eaLnBrk="1" hangingPunct="1">
              <a:spcBef>
                <a:spcPct val="50000"/>
              </a:spcBef>
            </a:pPr>
            <a:r>
              <a:rPr lang="en-US" altLang="en-US" sz="1615" dirty="0">
                <a:solidFill>
                  <a:prstClr val="black"/>
                </a:solidFill>
                <a:latin typeface="Courier New" panose="02070309020205020404" pitchFamily="49" charset="0"/>
              </a:rPr>
              <a:t>0x01</a:t>
            </a:r>
          </a:p>
        </p:txBody>
      </p:sp>
      <p:sp>
        <p:nvSpPr>
          <p:cNvPr id="3095" name="Text Box 13"/>
          <p:cNvSpPr txBox="1">
            <a:spLocks noChangeArrowheads="1"/>
          </p:cNvSpPr>
          <p:nvPr/>
        </p:nvSpPr>
        <p:spPr bwMode="auto">
          <a:xfrm>
            <a:off x="8763000" y="4347691"/>
            <a:ext cx="762000" cy="34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defTabSz="527517" eaLnBrk="1" hangingPunct="1">
              <a:spcBef>
                <a:spcPct val="50000"/>
              </a:spcBef>
            </a:pPr>
            <a:r>
              <a:rPr lang="en-US" altLang="en-US" sz="1615" dirty="0">
                <a:solidFill>
                  <a:prstClr val="black"/>
                </a:solidFill>
                <a:latin typeface="Courier New" panose="02070309020205020404" pitchFamily="49" charset="0"/>
              </a:rPr>
              <a:t>0x02</a:t>
            </a:r>
          </a:p>
        </p:txBody>
      </p:sp>
      <p:sp>
        <p:nvSpPr>
          <p:cNvPr id="3096" name="Text Box 7"/>
          <p:cNvSpPr txBox="1">
            <a:spLocks noChangeArrowheads="1"/>
          </p:cNvSpPr>
          <p:nvPr/>
        </p:nvSpPr>
        <p:spPr bwMode="auto">
          <a:xfrm>
            <a:off x="9525000" y="3763965"/>
            <a:ext cx="609600" cy="3408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615">
                <a:solidFill>
                  <a:prstClr val="black"/>
                </a:solidFill>
                <a:latin typeface="Courier New" panose="02070309020205020404" pitchFamily="49" charset="0"/>
              </a:rPr>
              <a:t>78</a:t>
            </a:r>
          </a:p>
        </p:txBody>
      </p:sp>
      <p:sp>
        <p:nvSpPr>
          <p:cNvPr id="3097" name="Text Box 13"/>
          <p:cNvSpPr txBox="1">
            <a:spLocks noChangeArrowheads="1"/>
          </p:cNvSpPr>
          <p:nvPr/>
        </p:nvSpPr>
        <p:spPr bwMode="auto">
          <a:xfrm>
            <a:off x="8763000" y="4652491"/>
            <a:ext cx="762000" cy="34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defTabSz="527517" eaLnBrk="1" hangingPunct="1">
              <a:spcBef>
                <a:spcPct val="50000"/>
              </a:spcBef>
            </a:pPr>
            <a:r>
              <a:rPr lang="en-US" altLang="en-US" sz="1615" dirty="0">
                <a:solidFill>
                  <a:prstClr val="black"/>
                </a:solidFill>
                <a:latin typeface="Courier New" panose="02070309020205020404" pitchFamily="49" charset="0"/>
              </a:rPr>
              <a:t>0x03</a:t>
            </a:r>
          </a:p>
        </p:txBody>
      </p:sp>
    </p:spTree>
    <p:extLst>
      <p:ext uri="{BB962C8B-B14F-4D97-AF65-F5344CB8AC3E}">
        <p14:creationId xmlns:p14="http://schemas.microsoft.com/office/powerpoint/2010/main" val="343247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4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4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4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14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44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44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144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 animBg="1"/>
      <p:bldP spid="3077" grpId="0"/>
      <p:bldP spid="3078" grpId="0"/>
      <p:bldP spid="3079" grpId="0"/>
      <p:bldP spid="3080" grpId="0"/>
      <p:bldP spid="3081" grpId="0"/>
      <p:bldP spid="3082" grpId="0" animBg="1"/>
      <p:bldP spid="3083" grpId="0"/>
      <p:bldP spid="3084" grpId="0" animBg="1"/>
      <p:bldP spid="3085" grpId="0" animBg="1"/>
      <p:bldP spid="3086" grpId="0"/>
      <p:bldP spid="3087" grpId="0"/>
      <p:bldP spid="3088" grpId="0" animBg="1"/>
      <p:bldP spid="3089" grpId="0"/>
      <p:bldP spid="3090" grpId="0" animBg="1"/>
      <p:bldP spid="3091" grpId="0"/>
      <p:bldP spid="3092" grpId="0" animBg="1"/>
      <p:bldP spid="3093" grpId="0" animBg="1"/>
      <p:bldP spid="3094" grpId="0"/>
      <p:bldP spid="3095" grpId="0"/>
      <p:bldP spid="3096" grpId="0" animBg="1"/>
      <p:bldP spid="309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4400" dirty="0"/>
              <a:t>Memory Characteristics &amp; Assumptions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35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14403" name="Rectangle 3"/>
          <p:cNvSpPr>
            <a:spLocks noGrp="1" noChangeArrowheads="1"/>
          </p:cNvSpPr>
          <p:nvPr>
            <p:ph sz="quarter" idx="13"/>
          </p:nvPr>
        </p:nvSpPr>
        <p:spPr>
          <a:xfrm>
            <a:off x="111125" y="3251722"/>
            <a:ext cx="11934825" cy="3053828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defRPr/>
            </a:pPr>
            <a:r>
              <a:rPr lang="en-US" sz="2400" dirty="0"/>
              <a:t>Half-word and Word data are </a:t>
            </a:r>
            <a:r>
              <a:rPr lang="en-US" sz="2400" b="1" dirty="0">
                <a:solidFill>
                  <a:srgbClr val="0070C0"/>
                </a:solidFill>
              </a:rPr>
              <a:t>addressed with lowest byte address</a:t>
            </a:r>
            <a:r>
              <a:rPr lang="en-US" sz="2400" dirty="0"/>
              <a:t> among the bytes in the data</a:t>
            </a:r>
          </a:p>
          <a:p>
            <a:pPr eaLnBrk="1" hangingPunct="1">
              <a:defRPr/>
            </a:pPr>
            <a:endParaRPr lang="en-US" sz="2400" dirty="0"/>
          </a:p>
          <a:p>
            <a:pPr eaLnBrk="1" hangingPunct="1">
              <a:defRPr/>
            </a:pPr>
            <a:r>
              <a:rPr lang="en-US" sz="2400" dirty="0"/>
              <a:t>Addresses from left to right follows the same order as addresses from top to bottom</a:t>
            </a:r>
          </a:p>
          <a:p>
            <a:pPr eaLnBrk="1" hangingPunct="1"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/>
              <a:t>We will use Little-Endian for MIPS in this course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1C92F87-16C5-44A6-89EA-FDADE77CAA09}"/>
              </a:ext>
            </a:extLst>
          </p:cNvPr>
          <p:cNvSpPr/>
          <p:nvPr/>
        </p:nvSpPr>
        <p:spPr>
          <a:xfrm>
            <a:off x="3631869" y="1176636"/>
            <a:ext cx="3704113" cy="1849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483D259-013E-4D9A-8C4F-DF9B717ED009}"/>
              </a:ext>
            </a:extLst>
          </p:cNvPr>
          <p:cNvSpPr/>
          <p:nvPr/>
        </p:nvSpPr>
        <p:spPr>
          <a:xfrm>
            <a:off x="4392210" y="2138458"/>
            <a:ext cx="516988" cy="3857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12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0B19F35-C1B9-47A6-8A60-D6C1B51869D1}"/>
              </a:ext>
            </a:extLst>
          </p:cNvPr>
          <p:cNvSpPr/>
          <p:nvPr/>
        </p:nvSpPr>
        <p:spPr>
          <a:xfrm>
            <a:off x="4909197" y="2138458"/>
            <a:ext cx="516988" cy="3857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F3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F4B925C-7162-480C-A8A9-728E686856FD}"/>
              </a:ext>
            </a:extLst>
          </p:cNvPr>
          <p:cNvSpPr/>
          <p:nvPr/>
        </p:nvSpPr>
        <p:spPr>
          <a:xfrm>
            <a:off x="5437530" y="2138486"/>
            <a:ext cx="516988" cy="3857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3B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6D813C1-9E56-4139-9F4B-ACA3F194AA20}"/>
              </a:ext>
            </a:extLst>
          </p:cNvPr>
          <p:cNvSpPr/>
          <p:nvPr/>
        </p:nvSpPr>
        <p:spPr>
          <a:xfrm>
            <a:off x="3886744" y="2138486"/>
            <a:ext cx="516988" cy="3857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7C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1669456-447D-46EC-B462-4F23DD855BD2}"/>
              </a:ext>
            </a:extLst>
          </p:cNvPr>
          <p:cNvSpPr/>
          <p:nvPr/>
        </p:nvSpPr>
        <p:spPr>
          <a:xfrm>
            <a:off x="4392210" y="1745250"/>
            <a:ext cx="516988" cy="385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47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D62CAE8-51A7-4D26-9C04-674C736FCDE3}"/>
              </a:ext>
            </a:extLst>
          </p:cNvPr>
          <p:cNvSpPr/>
          <p:nvPr/>
        </p:nvSpPr>
        <p:spPr>
          <a:xfrm>
            <a:off x="4909197" y="1745250"/>
            <a:ext cx="516988" cy="385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13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F5892B-CF3C-409E-8740-249483EC23A9}"/>
              </a:ext>
            </a:extLst>
          </p:cNvPr>
          <p:cNvSpPr/>
          <p:nvPr/>
        </p:nvSpPr>
        <p:spPr>
          <a:xfrm>
            <a:off x="5437530" y="1745278"/>
            <a:ext cx="516988" cy="385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00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F58CE00-7629-4137-941C-632F445FFD48}"/>
              </a:ext>
            </a:extLst>
          </p:cNvPr>
          <p:cNvSpPr/>
          <p:nvPr/>
        </p:nvSpPr>
        <p:spPr>
          <a:xfrm>
            <a:off x="3886744" y="1745278"/>
            <a:ext cx="516988" cy="385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8E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C4CA3A0-23A2-43AF-8D18-C7BC256D9C18}"/>
              </a:ext>
            </a:extLst>
          </p:cNvPr>
          <p:cNvSpPr/>
          <p:nvPr/>
        </p:nvSpPr>
        <p:spPr>
          <a:xfrm>
            <a:off x="3886745" y="1363387"/>
            <a:ext cx="2067772" cy="3857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…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55060BF-B3F7-4DC4-87CA-A50F7B131382}"/>
              </a:ext>
            </a:extLst>
          </p:cNvPr>
          <p:cNvSpPr txBox="1"/>
          <p:nvPr/>
        </p:nvSpPr>
        <p:spPr>
          <a:xfrm>
            <a:off x="6003360" y="1417544"/>
            <a:ext cx="1059906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0x00008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B7B3244-6E3A-49C5-A5B7-249A53149684}"/>
              </a:ext>
            </a:extLst>
          </p:cNvPr>
          <p:cNvSpPr txBox="1"/>
          <p:nvPr/>
        </p:nvSpPr>
        <p:spPr>
          <a:xfrm>
            <a:off x="6007148" y="1792827"/>
            <a:ext cx="1059906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0x00004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CC76E63-9F71-42FB-BB4E-E5B04DBDF1D8}"/>
              </a:ext>
            </a:extLst>
          </p:cNvPr>
          <p:cNvSpPr txBox="1"/>
          <p:nvPr/>
        </p:nvSpPr>
        <p:spPr>
          <a:xfrm>
            <a:off x="6007148" y="2204664"/>
            <a:ext cx="1059906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0x00000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BECF2E8-6497-424D-9295-70AB04058715}"/>
              </a:ext>
            </a:extLst>
          </p:cNvPr>
          <p:cNvSpPr txBox="1"/>
          <p:nvPr/>
        </p:nvSpPr>
        <p:spPr>
          <a:xfrm>
            <a:off x="4187519" y="2669951"/>
            <a:ext cx="2874313" cy="376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846" dirty="0">
                <a:solidFill>
                  <a:prstClr val="black"/>
                </a:solidFill>
                <a:latin typeface="Calibri"/>
              </a:rPr>
              <a:t>Logical Word-Oriented View</a:t>
            </a:r>
          </a:p>
        </p:txBody>
      </p:sp>
    </p:spTree>
    <p:extLst>
      <p:ext uri="{BB962C8B-B14F-4D97-AF65-F5344CB8AC3E}">
        <p14:creationId xmlns:p14="http://schemas.microsoft.com/office/powerpoint/2010/main" val="178601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4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14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14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/>
      <p:bldP spid="64" grpId="0"/>
      <p:bldP spid="65" grpId="0"/>
      <p:bldP spid="6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Memory Organization Example 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36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14403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527517" lvl="1" indent="0">
              <a:buNone/>
              <a:defRPr/>
            </a:pPr>
            <a:r>
              <a:rPr lang="en-US" sz="2400" b="1" dirty="0"/>
              <a:t>Example:</a:t>
            </a:r>
            <a:r>
              <a:rPr lang="en-US" sz="2400" dirty="0"/>
              <a:t> If the memory layout is given like below</a:t>
            </a:r>
          </a:p>
          <a:p>
            <a:pPr marL="527517" lvl="1" indent="0">
              <a:buNone/>
              <a:defRPr/>
            </a:pPr>
            <a:endParaRPr lang="en-US" sz="2400" dirty="0"/>
          </a:p>
          <a:p>
            <a:pPr marL="527517" lvl="1" indent="0">
              <a:buNone/>
              <a:defRPr/>
            </a:pPr>
            <a:r>
              <a:rPr lang="en-US" sz="2400" dirty="0"/>
              <a:t>The byte value in address</a:t>
            </a:r>
          </a:p>
          <a:p>
            <a:pPr marL="527517" lvl="1" indent="0">
              <a:buNone/>
              <a:defRPr/>
            </a:pPr>
            <a:r>
              <a:rPr lang="en-US" sz="2400" dirty="0"/>
              <a:t>0x0000 is (         )</a:t>
            </a:r>
          </a:p>
          <a:p>
            <a:pPr marL="527517" lvl="1" indent="0">
              <a:buNone/>
              <a:defRPr/>
            </a:pPr>
            <a:r>
              <a:rPr lang="en-US" sz="2400" dirty="0"/>
              <a:t>0x0001 is (         )</a:t>
            </a:r>
          </a:p>
          <a:p>
            <a:pPr marL="527517" lvl="1" indent="0">
              <a:buNone/>
              <a:defRPr/>
            </a:pPr>
            <a:r>
              <a:rPr lang="en-US" sz="2400" dirty="0"/>
              <a:t>0x0002 is (         )</a:t>
            </a:r>
          </a:p>
          <a:p>
            <a:pPr marL="527517" lvl="1" indent="0">
              <a:buNone/>
              <a:defRPr/>
            </a:pPr>
            <a:r>
              <a:rPr lang="en-US" sz="2400" dirty="0"/>
              <a:t>0x0003 is (         )</a:t>
            </a:r>
          </a:p>
          <a:p>
            <a:pPr marL="527517" lvl="1" indent="0">
              <a:buNone/>
              <a:defRPr/>
            </a:pPr>
            <a:r>
              <a:rPr lang="en-US" sz="2400" dirty="0"/>
              <a:t>0x0006 is (         ) </a:t>
            </a:r>
          </a:p>
          <a:p>
            <a:pPr marL="527517" lvl="1" indent="0">
              <a:buNone/>
              <a:defRPr/>
            </a:pPr>
            <a:endParaRPr lang="en-US" sz="2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CDA4057-05C0-48F6-AB93-DC2DF2F5C91F}"/>
              </a:ext>
            </a:extLst>
          </p:cNvPr>
          <p:cNvSpPr/>
          <p:nvPr/>
        </p:nvSpPr>
        <p:spPr>
          <a:xfrm>
            <a:off x="6415935" y="2519492"/>
            <a:ext cx="3704113" cy="1849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663EA73-B8C5-4498-98B1-8650113CAAA6}"/>
              </a:ext>
            </a:extLst>
          </p:cNvPr>
          <p:cNvSpPr/>
          <p:nvPr/>
        </p:nvSpPr>
        <p:spPr>
          <a:xfrm>
            <a:off x="7176275" y="3481314"/>
            <a:ext cx="516988" cy="3857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12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456B6B-2AA6-4B27-9E72-95F180D4455E}"/>
              </a:ext>
            </a:extLst>
          </p:cNvPr>
          <p:cNvSpPr/>
          <p:nvPr/>
        </p:nvSpPr>
        <p:spPr>
          <a:xfrm>
            <a:off x="7693263" y="3481314"/>
            <a:ext cx="516988" cy="3857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F3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5E91662-310D-4AB2-BE50-7B7EA5919B82}"/>
              </a:ext>
            </a:extLst>
          </p:cNvPr>
          <p:cNvSpPr/>
          <p:nvPr/>
        </p:nvSpPr>
        <p:spPr>
          <a:xfrm>
            <a:off x="8221595" y="3481342"/>
            <a:ext cx="516988" cy="3857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3B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4CA8288-9709-44C5-8206-FA8229003590}"/>
              </a:ext>
            </a:extLst>
          </p:cNvPr>
          <p:cNvSpPr/>
          <p:nvPr/>
        </p:nvSpPr>
        <p:spPr>
          <a:xfrm>
            <a:off x="6670810" y="3481342"/>
            <a:ext cx="516988" cy="3857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7C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2D1EF24-590F-4BE9-BE4C-CBCAEC1FB596}"/>
              </a:ext>
            </a:extLst>
          </p:cNvPr>
          <p:cNvSpPr/>
          <p:nvPr/>
        </p:nvSpPr>
        <p:spPr>
          <a:xfrm>
            <a:off x="7176275" y="3088106"/>
            <a:ext cx="516988" cy="385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47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00B41D8-EE92-46BD-BDD2-61F871D22D53}"/>
              </a:ext>
            </a:extLst>
          </p:cNvPr>
          <p:cNvSpPr/>
          <p:nvPr/>
        </p:nvSpPr>
        <p:spPr>
          <a:xfrm>
            <a:off x="7693263" y="3088106"/>
            <a:ext cx="516988" cy="385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13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1163FD-5368-4511-8C32-0FDBE5E7BBFD}"/>
              </a:ext>
            </a:extLst>
          </p:cNvPr>
          <p:cNvSpPr/>
          <p:nvPr/>
        </p:nvSpPr>
        <p:spPr>
          <a:xfrm>
            <a:off x="8221595" y="3088134"/>
            <a:ext cx="516988" cy="385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00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F9FBC84-5024-404E-80BB-CE921F185C32}"/>
              </a:ext>
            </a:extLst>
          </p:cNvPr>
          <p:cNvSpPr/>
          <p:nvPr/>
        </p:nvSpPr>
        <p:spPr>
          <a:xfrm>
            <a:off x="6670810" y="3088134"/>
            <a:ext cx="516988" cy="385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8E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48D63C6-9416-465D-8A15-6B65E85E2BFB}"/>
              </a:ext>
            </a:extLst>
          </p:cNvPr>
          <p:cNvSpPr/>
          <p:nvPr/>
        </p:nvSpPr>
        <p:spPr>
          <a:xfrm>
            <a:off x="6670810" y="2706243"/>
            <a:ext cx="2067772" cy="3857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…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0079616-51EB-47DD-BE50-99F1A04CEFB2}"/>
              </a:ext>
            </a:extLst>
          </p:cNvPr>
          <p:cNvSpPr txBox="1"/>
          <p:nvPr/>
        </p:nvSpPr>
        <p:spPr>
          <a:xfrm>
            <a:off x="8787426" y="2760400"/>
            <a:ext cx="1059906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0x00008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7CAF55-56C6-48E0-812E-47923F250B91}"/>
              </a:ext>
            </a:extLst>
          </p:cNvPr>
          <p:cNvSpPr txBox="1"/>
          <p:nvPr/>
        </p:nvSpPr>
        <p:spPr>
          <a:xfrm>
            <a:off x="8791214" y="3135683"/>
            <a:ext cx="1059906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0x00004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B58C8F-4AA8-4B8A-A14F-A8CE74C1BDC4}"/>
              </a:ext>
            </a:extLst>
          </p:cNvPr>
          <p:cNvSpPr txBox="1"/>
          <p:nvPr/>
        </p:nvSpPr>
        <p:spPr>
          <a:xfrm>
            <a:off x="8791214" y="3547520"/>
            <a:ext cx="1059906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0x00000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930786-851B-443A-8C7F-A6D5C86E3B8E}"/>
              </a:ext>
            </a:extLst>
          </p:cNvPr>
          <p:cNvSpPr txBox="1"/>
          <p:nvPr/>
        </p:nvSpPr>
        <p:spPr>
          <a:xfrm>
            <a:off x="6971585" y="4012807"/>
            <a:ext cx="2874313" cy="376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846" dirty="0">
                <a:solidFill>
                  <a:prstClr val="black"/>
                </a:solidFill>
                <a:latin typeface="Calibri"/>
              </a:rPr>
              <a:t>Logical Word-Oriented View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DF9C0E-D261-40DA-AF34-0A051F9EE047}"/>
              </a:ext>
            </a:extLst>
          </p:cNvPr>
          <p:cNvSpPr txBox="1"/>
          <p:nvPr/>
        </p:nvSpPr>
        <p:spPr>
          <a:xfrm>
            <a:off x="2234874" y="2519492"/>
            <a:ext cx="790601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77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0x3B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60EE81-8F1C-455C-9D9B-F326C4DA4E2F}"/>
              </a:ext>
            </a:extLst>
          </p:cNvPr>
          <p:cNvSpPr txBox="1"/>
          <p:nvPr/>
        </p:nvSpPr>
        <p:spPr>
          <a:xfrm>
            <a:off x="2238237" y="2960431"/>
            <a:ext cx="774571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77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0xF3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147FE87-E07C-43AD-9B4D-49263C7EF604}"/>
              </a:ext>
            </a:extLst>
          </p:cNvPr>
          <p:cNvSpPr txBox="1"/>
          <p:nvPr/>
        </p:nvSpPr>
        <p:spPr>
          <a:xfrm>
            <a:off x="2236555" y="3378184"/>
            <a:ext cx="760144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77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0x12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A4AC491-641D-4E87-A029-414577F4C7AC}"/>
              </a:ext>
            </a:extLst>
          </p:cNvPr>
          <p:cNvSpPr txBox="1"/>
          <p:nvPr/>
        </p:nvSpPr>
        <p:spPr>
          <a:xfrm>
            <a:off x="2234874" y="3828393"/>
            <a:ext cx="805029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77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0x7C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8FA4C2-F63E-48D5-8F31-92C385185F0B}"/>
              </a:ext>
            </a:extLst>
          </p:cNvPr>
          <p:cNvSpPr txBox="1"/>
          <p:nvPr/>
        </p:nvSpPr>
        <p:spPr>
          <a:xfrm>
            <a:off x="2236553" y="4257294"/>
            <a:ext cx="760144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77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0x47</a:t>
            </a:r>
          </a:p>
        </p:txBody>
      </p:sp>
    </p:spTree>
    <p:extLst>
      <p:ext uri="{BB962C8B-B14F-4D97-AF65-F5344CB8AC3E}">
        <p14:creationId xmlns:p14="http://schemas.microsoft.com/office/powerpoint/2010/main" val="358892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14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4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14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14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14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14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144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38" grpId="0"/>
      <p:bldP spid="39" grpId="0"/>
      <p:bldP spid="40" grpId="0"/>
      <p:bldP spid="42" grpId="0"/>
      <p:bldP spid="43" grpId="0"/>
      <p:bldP spid="44" grpId="0"/>
      <p:bldP spid="45" grpId="0"/>
      <p:bldP spid="4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Memory Organization Example 2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37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14403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527517" lvl="1" indent="0">
              <a:buNone/>
              <a:defRPr/>
            </a:pPr>
            <a:r>
              <a:rPr lang="en-US" sz="2308" b="1" dirty="0"/>
              <a:t>Example:</a:t>
            </a:r>
            <a:r>
              <a:rPr lang="en-US" sz="2308" dirty="0"/>
              <a:t> If the memory layout in MIPS is given like below</a:t>
            </a:r>
          </a:p>
          <a:p>
            <a:pPr marL="527517" lvl="1" indent="0">
              <a:buNone/>
              <a:defRPr/>
            </a:pPr>
            <a:endParaRPr lang="en-US" sz="2308" dirty="0"/>
          </a:p>
          <a:p>
            <a:pPr marL="527517" lvl="1" indent="0">
              <a:buNone/>
              <a:defRPr/>
            </a:pPr>
            <a:r>
              <a:rPr lang="en-US" sz="2308" dirty="0"/>
              <a:t>The half-word value in address</a:t>
            </a:r>
          </a:p>
          <a:p>
            <a:pPr marL="527517" lvl="1" indent="0">
              <a:buNone/>
              <a:defRPr/>
            </a:pPr>
            <a:r>
              <a:rPr lang="en-US" sz="2308" dirty="0"/>
              <a:t>0x0000 is (             )</a:t>
            </a:r>
          </a:p>
          <a:p>
            <a:pPr marL="527517" lvl="1" indent="0">
              <a:buNone/>
              <a:defRPr/>
            </a:pPr>
            <a:r>
              <a:rPr lang="en-US" sz="2308" dirty="0"/>
              <a:t>0x0001 is (             )</a:t>
            </a:r>
          </a:p>
          <a:p>
            <a:pPr marL="527517" lvl="1" indent="0">
              <a:buNone/>
              <a:defRPr/>
            </a:pPr>
            <a:r>
              <a:rPr lang="en-US" sz="2308" dirty="0"/>
              <a:t>0x0002 is (             )</a:t>
            </a:r>
          </a:p>
          <a:p>
            <a:pPr marL="527517" lvl="1" indent="0">
              <a:buNone/>
              <a:defRPr/>
            </a:pPr>
            <a:endParaRPr lang="en-US" sz="2308" dirty="0"/>
          </a:p>
          <a:p>
            <a:pPr marL="527517" lvl="1" indent="0">
              <a:buNone/>
              <a:defRPr/>
            </a:pPr>
            <a:r>
              <a:rPr lang="en-US" sz="2308" dirty="0"/>
              <a:t>The word value in address</a:t>
            </a:r>
          </a:p>
          <a:p>
            <a:pPr marL="527517" lvl="1" indent="0">
              <a:buNone/>
              <a:defRPr/>
            </a:pPr>
            <a:r>
              <a:rPr lang="en-US" sz="2308" dirty="0"/>
              <a:t>0x0002 is (                    )</a:t>
            </a:r>
          </a:p>
          <a:p>
            <a:pPr marL="527517" lvl="1" indent="0">
              <a:buNone/>
              <a:defRPr/>
            </a:pPr>
            <a:r>
              <a:rPr lang="en-US" sz="2308" dirty="0"/>
              <a:t>0x0004 is (                    )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CDA4057-05C0-48F6-AB93-DC2DF2F5C91F}"/>
              </a:ext>
            </a:extLst>
          </p:cNvPr>
          <p:cNvSpPr/>
          <p:nvPr/>
        </p:nvSpPr>
        <p:spPr>
          <a:xfrm>
            <a:off x="8017401" y="2481444"/>
            <a:ext cx="3704113" cy="1849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663EA73-B8C5-4498-98B1-8650113CAAA6}"/>
              </a:ext>
            </a:extLst>
          </p:cNvPr>
          <p:cNvSpPr/>
          <p:nvPr/>
        </p:nvSpPr>
        <p:spPr>
          <a:xfrm>
            <a:off x="8777741" y="3443266"/>
            <a:ext cx="516988" cy="3857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12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456B6B-2AA6-4B27-9E72-95F180D4455E}"/>
              </a:ext>
            </a:extLst>
          </p:cNvPr>
          <p:cNvSpPr/>
          <p:nvPr/>
        </p:nvSpPr>
        <p:spPr>
          <a:xfrm>
            <a:off x="9294729" y="3443266"/>
            <a:ext cx="516988" cy="3857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F3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5E91662-310D-4AB2-BE50-7B7EA5919B82}"/>
              </a:ext>
            </a:extLst>
          </p:cNvPr>
          <p:cNvSpPr/>
          <p:nvPr/>
        </p:nvSpPr>
        <p:spPr>
          <a:xfrm>
            <a:off x="9823061" y="3443294"/>
            <a:ext cx="516988" cy="3857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3B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4CA8288-9709-44C5-8206-FA8229003590}"/>
              </a:ext>
            </a:extLst>
          </p:cNvPr>
          <p:cNvSpPr/>
          <p:nvPr/>
        </p:nvSpPr>
        <p:spPr>
          <a:xfrm>
            <a:off x="8272276" y="3443294"/>
            <a:ext cx="516988" cy="3857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7C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2D1EF24-590F-4BE9-BE4C-CBCAEC1FB596}"/>
              </a:ext>
            </a:extLst>
          </p:cNvPr>
          <p:cNvSpPr/>
          <p:nvPr/>
        </p:nvSpPr>
        <p:spPr>
          <a:xfrm>
            <a:off x="8777741" y="3050058"/>
            <a:ext cx="516988" cy="385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47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00B41D8-EE92-46BD-BDD2-61F871D22D53}"/>
              </a:ext>
            </a:extLst>
          </p:cNvPr>
          <p:cNvSpPr/>
          <p:nvPr/>
        </p:nvSpPr>
        <p:spPr>
          <a:xfrm>
            <a:off x="9294729" y="3050058"/>
            <a:ext cx="516988" cy="385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13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1163FD-5368-4511-8C32-0FDBE5E7BBFD}"/>
              </a:ext>
            </a:extLst>
          </p:cNvPr>
          <p:cNvSpPr/>
          <p:nvPr/>
        </p:nvSpPr>
        <p:spPr>
          <a:xfrm>
            <a:off x="9823061" y="3050086"/>
            <a:ext cx="516988" cy="385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>
                <a:solidFill>
                  <a:prstClr val="black"/>
                </a:solidFill>
                <a:latin typeface="Calibri"/>
              </a:rPr>
              <a:t>00</a:t>
            </a:r>
            <a:endParaRPr lang="en-US" sz="2077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F9FBC84-5024-404E-80BB-CE921F185C32}"/>
              </a:ext>
            </a:extLst>
          </p:cNvPr>
          <p:cNvSpPr/>
          <p:nvPr/>
        </p:nvSpPr>
        <p:spPr>
          <a:xfrm>
            <a:off x="8272276" y="3050086"/>
            <a:ext cx="516988" cy="385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8E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48D63C6-9416-465D-8A15-6B65E85E2BFB}"/>
              </a:ext>
            </a:extLst>
          </p:cNvPr>
          <p:cNvSpPr/>
          <p:nvPr/>
        </p:nvSpPr>
        <p:spPr>
          <a:xfrm>
            <a:off x="8272276" y="2668195"/>
            <a:ext cx="2067772" cy="3857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…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0079616-51EB-47DD-BE50-99F1A04CEFB2}"/>
              </a:ext>
            </a:extLst>
          </p:cNvPr>
          <p:cNvSpPr txBox="1"/>
          <p:nvPr/>
        </p:nvSpPr>
        <p:spPr>
          <a:xfrm>
            <a:off x="10388892" y="2722352"/>
            <a:ext cx="1059906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0x00008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7CAF55-56C6-48E0-812E-47923F250B91}"/>
              </a:ext>
            </a:extLst>
          </p:cNvPr>
          <p:cNvSpPr txBox="1"/>
          <p:nvPr/>
        </p:nvSpPr>
        <p:spPr>
          <a:xfrm>
            <a:off x="10392680" y="3097635"/>
            <a:ext cx="1059906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0x00004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B58C8F-4AA8-4B8A-A14F-A8CE74C1BDC4}"/>
              </a:ext>
            </a:extLst>
          </p:cNvPr>
          <p:cNvSpPr txBox="1"/>
          <p:nvPr/>
        </p:nvSpPr>
        <p:spPr>
          <a:xfrm>
            <a:off x="10392680" y="3509472"/>
            <a:ext cx="1059906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0x00000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930786-851B-443A-8C7F-A6D5C86E3B8E}"/>
              </a:ext>
            </a:extLst>
          </p:cNvPr>
          <p:cNvSpPr txBox="1"/>
          <p:nvPr/>
        </p:nvSpPr>
        <p:spPr>
          <a:xfrm>
            <a:off x="8573051" y="3974759"/>
            <a:ext cx="2874313" cy="376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846" dirty="0">
                <a:solidFill>
                  <a:prstClr val="black"/>
                </a:solidFill>
                <a:latin typeface="Calibri"/>
              </a:rPr>
              <a:t>Logical Word-Oriented View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DF9C0E-D261-40DA-AF34-0A051F9EE047}"/>
              </a:ext>
            </a:extLst>
          </p:cNvPr>
          <p:cNvSpPr txBox="1"/>
          <p:nvPr/>
        </p:nvSpPr>
        <p:spPr>
          <a:xfrm>
            <a:off x="2162815" y="2414028"/>
            <a:ext cx="1000595" cy="376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846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0xF33B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60EE81-8F1C-455C-9D9B-F326C4DA4E2F}"/>
              </a:ext>
            </a:extLst>
          </p:cNvPr>
          <p:cNvSpPr txBox="1"/>
          <p:nvPr/>
        </p:nvSpPr>
        <p:spPr>
          <a:xfrm>
            <a:off x="2124629" y="2843171"/>
            <a:ext cx="2327881" cy="376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846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Incorrect addressing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147FE87-E07C-43AD-9B4D-49263C7EF604}"/>
              </a:ext>
            </a:extLst>
          </p:cNvPr>
          <p:cNvSpPr txBox="1"/>
          <p:nvPr/>
        </p:nvSpPr>
        <p:spPr>
          <a:xfrm>
            <a:off x="2162815" y="3263258"/>
            <a:ext cx="1000595" cy="376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846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0x7C12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F57596-3049-4B00-B9E3-C77ED3D99EEE}"/>
              </a:ext>
            </a:extLst>
          </p:cNvPr>
          <p:cNvSpPr txBox="1"/>
          <p:nvPr/>
        </p:nvSpPr>
        <p:spPr>
          <a:xfrm>
            <a:off x="2124628" y="4539683"/>
            <a:ext cx="2327881" cy="376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846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Incorrect addressing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FE17A2-4448-43D9-BAA7-C7EE33F37F67}"/>
              </a:ext>
            </a:extLst>
          </p:cNvPr>
          <p:cNvSpPr txBox="1"/>
          <p:nvPr/>
        </p:nvSpPr>
        <p:spPr>
          <a:xfrm>
            <a:off x="2169986" y="4964836"/>
            <a:ext cx="1513556" cy="376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846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0x8E471300</a:t>
            </a:r>
          </a:p>
        </p:txBody>
      </p:sp>
    </p:spTree>
    <p:extLst>
      <p:ext uri="{BB962C8B-B14F-4D97-AF65-F5344CB8AC3E}">
        <p14:creationId xmlns:p14="http://schemas.microsoft.com/office/powerpoint/2010/main" val="170419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4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4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4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4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44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44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44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38" grpId="0"/>
      <p:bldP spid="39" grpId="0"/>
      <p:bldP spid="40" grpId="0"/>
      <p:bldP spid="42" grpId="0"/>
      <p:bldP spid="43" grpId="0"/>
      <p:bldP spid="44" grpId="0"/>
      <p:bldP spid="25" grpId="0"/>
      <p:bldP spid="2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Tips to Remember Endianness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38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CFE11C-1B74-43A6-B353-40725FE2DB9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787" y="2066131"/>
            <a:ext cx="6667500" cy="3333750"/>
          </a:xfr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D3EFE0F-8657-4D35-AB28-A2393B280669}"/>
              </a:ext>
            </a:extLst>
          </p:cNvPr>
          <p:cNvSpPr txBox="1"/>
          <p:nvPr/>
        </p:nvSpPr>
        <p:spPr>
          <a:xfrm>
            <a:off x="579943" y="5044023"/>
            <a:ext cx="37169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27517"/>
            <a:r>
              <a:rPr lang="en-US" sz="2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Looks normal (same as writing order) when address is </a:t>
            </a:r>
            <a:r>
              <a:rPr lang="en-US" sz="20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low to high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B7033BE-C15C-4593-A2E3-661D209C2621}"/>
              </a:ext>
            </a:extLst>
          </p:cNvPr>
          <p:cNvCxnSpPr>
            <a:cxnSpLocks/>
          </p:cNvCxnSpPr>
          <p:nvPr/>
        </p:nvCxnSpPr>
        <p:spPr>
          <a:xfrm flipV="1">
            <a:off x="2557088" y="4232135"/>
            <a:ext cx="0" cy="70535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72E4EA5-0FBC-418B-91B4-1B3214472DA0}"/>
              </a:ext>
            </a:extLst>
          </p:cNvPr>
          <p:cNvSpPr txBox="1"/>
          <p:nvPr/>
        </p:nvSpPr>
        <p:spPr>
          <a:xfrm>
            <a:off x="4841740" y="5044022"/>
            <a:ext cx="44236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27517"/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Looks strange here </a:t>
            </a:r>
          </a:p>
          <a:p>
            <a:pPr defTabSz="527517"/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same as writing order when address is </a:t>
            </a:r>
            <a:r>
              <a:rPr lang="en-US" sz="20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high to low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B03F084-2C7F-4A65-8BE6-7FBC9C310F8F}"/>
              </a:ext>
            </a:extLst>
          </p:cNvPr>
          <p:cNvCxnSpPr>
            <a:cxnSpLocks/>
          </p:cNvCxnSpPr>
          <p:nvPr/>
        </p:nvCxnSpPr>
        <p:spPr>
          <a:xfrm flipV="1">
            <a:off x="6624675" y="4232135"/>
            <a:ext cx="0" cy="7053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2">
            <a:extLst>
              <a:ext uri="{FF2B5EF4-FFF2-40B4-BE49-F238E27FC236}">
                <a16:creationId xmlns:a16="http://schemas.microsoft.com/office/drawing/2014/main" id="{0F5F131A-353C-459D-886A-1568D21D6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8807" y="1099103"/>
            <a:ext cx="3197748" cy="270086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 eaLnBrk="1" hangingPunct="1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3" name="Text Box 6">
            <a:extLst>
              <a:ext uri="{FF2B5EF4-FFF2-40B4-BE49-F238E27FC236}">
                <a16:creationId xmlns:a16="http://schemas.microsoft.com/office/drawing/2014/main" id="{DC7CEE6F-DECE-41CA-A494-DEB3D32F19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4995" y="1127564"/>
            <a:ext cx="2209800" cy="34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615" b="1" dirty="0">
                <a:solidFill>
                  <a:prstClr val="black"/>
                </a:solidFill>
              </a:rPr>
              <a:t>word value:</a:t>
            </a:r>
          </a:p>
        </p:txBody>
      </p:sp>
      <p:sp>
        <p:nvSpPr>
          <p:cNvPr id="64" name="Text Box 14">
            <a:extLst>
              <a:ext uri="{FF2B5EF4-FFF2-40B4-BE49-F238E27FC236}">
                <a16:creationId xmlns:a16="http://schemas.microsoft.com/office/drawing/2014/main" id="{BF31EAE6-FC51-46A2-AF13-25FAEC0D46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3064" y="3363325"/>
            <a:ext cx="1429102" cy="34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615" b="1" dirty="0">
                <a:solidFill>
                  <a:prstClr val="black"/>
                </a:solidFill>
              </a:rPr>
              <a:t>Little-Endian</a:t>
            </a:r>
          </a:p>
        </p:txBody>
      </p:sp>
      <p:sp>
        <p:nvSpPr>
          <p:cNvPr id="66" name="Text Box 16">
            <a:extLst>
              <a:ext uri="{FF2B5EF4-FFF2-40B4-BE49-F238E27FC236}">
                <a16:creationId xmlns:a16="http://schemas.microsoft.com/office/drawing/2014/main" id="{A4A73AA5-790D-48CF-8CA4-C083182D53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2195" y="1508564"/>
            <a:ext cx="1992404" cy="34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615" b="1" dirty="0">
                <a:solidFill>
                  <a:prstClr val="black"/>
                </a:solidFill>
              </a:rPr>
              <a:t>0 x 1 2 3 4 5 6 7 8</a:t>
            </a:r>
          </a:p>
        </p:txBody>
      </p:sp>
      <p:sp>
        <p:nvSpPr>
          <p:cNvPr id="68" name="Text Box 4">
            <a:extLst>
              <a:ext uri="{FF2B5EF4-FFF2-40B4-BE49-F238E27FC236}">
                <a16:creationId xmlns:a16="http://schemas.microsoft.com/office/drawing/2014/main" id="{1C9F4DDE-81BC-4EAA-B341-B5AF5A31F6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28395" y="2959065"/>
            <a:ext cx="609600" cy="3408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615">
                <a:solidFill>
                  <a:prstClr val="black"/>
                </a:solidFill>
                <a:latin typeface="Courier New" panose="02070309020205020404" pitchFamily="49" charset="0"/>
              </a:rPr>
              <a:t>78</a:t>
            </a:r>
          </a:p>
        </p:txBody>
      </p:sp>
      <p:sp>
        <p:nvSpPr>
          <p:cNvPr id="69" name="Text Box 5">
            <a:extLst>
              <a:ext uri="{FF2B5EF4-FFF2-40B4-BE49-F238E27FC236}">
                <a16:creationId xmlns:a16="http://schemas.microsoft.com/office/drawing/2014/main" id="{3C1E1CE4-1EDC-410A-AC4B-16352C752F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9963" y="2044665"/>
            <a:ext cx="888432" cy="34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defTabSz="527517" eaLnBrk="1" hangingPunct="1">
              <a:spcBef>
                <a:spcPct val="50000"/>
              </a:spcBef>
            </a:pPr>
            <a:r>
              <a:rPr lang="en-US" altLang="en-US" sz="1615" dirty="0">
                <a:solidFill>
                  <a:prstClr val="black"/>
                </a:solidFill>
                <a:latin typeface="Courier New" panose="02070309020205020404" pitchFamily="49" charset="0"/>
              </a:rPr>
              <a:t>0x03</a:t>
            </a:r>
          </a:p>
        </p:txBody>
      </p:sp>
      <p:sp>
        <p:nvSpPr>
          <p:cNvPr id="70" name="Text Box 6">
            <a:extLst>
              <a:ext uri="{FF2B5EF4-FFF2-40B4-BE49-F238E27FC236}">
                <a16:creationId xmlns:a16="http://schemas.microsoft.com/office/drawing/2014/main" id="{7236AAEF-20D9-4FA1-B742-01556FF048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28395" y="2654265"/>
            <a:ext cx="609600" cy="3408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615">
                <a:solidFill>
                  <a:prstClr val="black"/>
                </a:solidFill>
                <a:latin typeface="Courier New" panose="02070309020205020404" pitchFamily="49" charset="0"/>
              </a:rPr>
              <a:t>56</a:t>
            </a:r>
          </a:p>
        </p:txBody>
      </p:sp>
      <p:sp>
        <p:nvSpPr>
          <p:cNvPr id="71" name="Text Box 7">
            <a:extLst>
              <a:ext uri="{FF2B5EF4-FFF2-40B4-BE49-F238E27FC236}">
                <a16:creationId xmlns:a16="http://schemas.microsoft.com/office/drawing/2014/main" id="{48102067-A23E-4E48-BBE3-03810308EE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28395" y="2349465"/>
            <a:ext cx="609600" cy="3408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615">
                <a:solidFill>
                  <a:prstClr val="black"/>
                </a:solidFill>
                <a:latin typeface="Courier New" panose="02070309020205020404" pitchFamily="49" charset="0"/>
              </a:rPr>
              <a:t>34</a:t>
            </a:r>
          </a:p>
        </p:txBody>
      </p:sp>
      <p:sp>
        <p:nvSpPr>
          <p:cNvPr id="72" name="Text Box 12">
            <a:extLst>
              <a:ext uri="{FF2B5EF4-FFF2-40B4-BE49-F238E27FC236}">
                <a16:creationId xmlns:a16="http://schemas.microsoft.com/office/drawing/2014/main" id="{ABFBC001-F18F-445F-BA13-C5F6E9223D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9963" y="2349465"/>
            <a:ext cx="888432" cy="34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defTabSz="527517" eaLnBrk="1" hangingPunct="1">
              <a:spcBef>
                <a:spcPct val="50000"/>
              </a:spcBef>
            </a:pPr>
            <a:r>
              <a:rPr lang="en-US" altLang="en-US" sz="1615" dirty="0">
                <a:solidFill>
                  <a:prstClr val="black"/>
                </a:solidFill>
                <a:latin typeface="Courier New" panose="02070309020205020404" pitchFamily="49" charset="0"/>
              </a:rPr>
              <a:t>0x02</a:t>
            </a:r>
          </a:p>
        </p:txBody>
      </p:sp>
      <p:sp>
        <p:nvSpPr>
          <p:cNvPr id="73" name="Text Box 13">
            <a:extLst>
              <a:ext uri="{FF2B5EF4-FFF2-40B4-BE49-F238E27FC236}">
                <a16:creationId xmlns:a16="http://schemas.microsoft.com/office/drawing/2014/main" id="{EBD93472-1E8D-41E3-BD79-B82A1367AC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9963" y="2654265"/>
            <a:ext cx="888432" cy="34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defTabSz="527517" eaLnBrk="1" hangingPunct="1">
              <a:spcBef>
                <a:spcPct val="50000"/>
              </a:spcBef>
            </a:pPr>
            <a:r>
              <a:rPr lang="en-US" altLang="en-US" sz="1615" dirty="0">
                <a:solidFill>
                  <a:prstClr val="black"/>
                </a:solidFill>
                <a:latin typeface="Courier New" panose="02070309020205020404" pitchFamily="49" charset="0"/>
              </a:rPr>
              <a:t>0x01</a:t>
            </a:r>
          </a:p>
        </p:txBody>
      </p:sp>
      <p:sp>
        <p:nvSpPr>
          <p:cNvPr id="74" name="Text Box 7">
            <a:extLst>
              <a:ext uri="{FF2B5EF4-FFF2-40B4-BE49-F238E27FC236}">
                <a16:creationId xmlns:a16="http://schemas.microsoft.com/office/drawing/2014/main" id="{E584CA5E-5CA4-4BA0-9669-852C13AFFD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28395" y="2044665"/>
            <a:ext cx="609600" cy="3408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615">
                <a:solidFill>
                  <a:prstClr val="black"/>
                </a:solidFill>
                <a:latin typeface="Courier New" panose="02070309020205020404" pitchFamily="49" charset="0"/>
              </a:rPr>
              <a:t>12</a:t>
            </a:r>
          </a:p>
        </p:txBody>
      </p:sp>
      <p:sp>
        <p:nvSpPr>
          <p:cNvPr id="75" name="Text Box 13">
            <a:extLst>
              <a:ext uri="{FF2B5EF4-FFF2-40B4-BE49-F238E27FC236}">
                <a16:creationId xmlns:a16="http://schemas.microsoft.com/office/drawing/2014/main" id="{90471A78-FABC-4689-82D6-0BEA8287E3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8807" y="2959065"/>
            <a:ext cx="799589" cy="34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defTabSz="527517" eaLnBrk="1" hangingPunct="1">
              <a:spcBef>
                <a:spcPct val="50000"/>
              </a:spcBef>
            </a:pPr>
            <a:r>
              <a:rPr lang="en-US" altLang="en-US" sz="1615" dirty="0">
                <a:solidFill>
                  <a:prstClr val="black"/>
                </a:solidFill>
                <a:latin typeface="Courier New" panose="02070309020205020404" pitchFamily="49" charset="0"/>
              </a:rPr>
              <a:t>0x00</a:t>
            </a:r>
          </a:p>
        </p:txBody>
      </p:sp>
      <p:sp>
        <p:nvSpPr>
          <p:cNvPr id="76" name="Text Box 4">
            <a:extLst>
              <a:ext uri="{FF2B5EF4-FFF2-40B4-BE49-F238E27FC236}">
                <a16:creationId xmlns:a16="http://schemas.microsoft.com/office/drawing/2014/main" id="{36D74672-E24D-4608-9DCC-90A7B75DF4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52395" y="2959065"/>
            <a:ext cx="609600" cy="3408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615">
                <a:solidFill>
                  <a:prstClr val="black"/>
                </a:solidFill>
                <a:latin typeface="Courier New" panose="02070309020205020404" pitchFamily="49" charset="0"/>
              </a:rPr>
              <a:t>12</a:t>
            </a:r>
          </a:p>
        </p:txBody>
      </p:sp>
      <p:sp>
        <p:nvSpPr>
          <p:cNvPr id="77" name="Text Box 5">
            <a:extLst>
              <a:ext uri="{FF2B5EF4-FFF2-40B4-BE49-F238E27FC236}">
                <a16:creationId xmlns:a16="http://schemas.microsoft.com/office/drawing/2014/main" id="{79C905F8-C4CC-4B25-BA77-5961594F25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90395" y="2018791"/>
            <a:ext cx="762000" cy="34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defTabSz="527517" eaLnBrk="1" hangingPunct="1">
              <a:spcBef>
                <a:spcPct val="50000"/>
              </a:spcBef>
            </a:pPr>
            <a:r>
              <a:rPr lang="en-US" altLang="en-US" sz="1615" dirty="0">
                <a:solidFill>
                  <a:prstClr val="black"/>
                </a:solidFill>
                <a:latin typeface="Courier New" panose="02070309020205020404" pitchFamily="49" charset="0"/>
              </a:rPr>
              <a:t>0x00</a:t>
            </a:r>
          </a:p>
        </p:txBody>
      </p:sp>
      <p:sp>
        <p:nvSpPr>
          <p:cNvPr id="78" name="Text Box 6">
            <a:extLst>
              <a:ext uri="{FF2B5EF4-FFF2-40B4-BE49-F238E27FC236}">
                <a16:creationId xmlns:a16="http://schemas.microsoft.com/office/drawing/2014/main" id="{B46351EE-D217-4900-9034-394D3D277C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52395" y="2654265"/>
            <a:ext cx="609600" cy="3408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615">
                <a:solidFill>
                  <a:prstClr val="black"/>
                </a:solidFill>
                <a:latin typeface="Courier New" panose="02070309020205020404" pitchFamily="49" charset="0"/>
              </a:rPr>
              <a:t>34</a:t>
            </a:r>
          </a:p>
        </p:txBody>
      </p:sp>
      <p:sp>
        <p:nvSpPr>
          <p:cNvPr id="79" name="Text Box 7">
            <a:extLst>
              <a:ext uri="{FF2B5EF4-FFF2-40B4-BE49-F238E27FC236}">
                <a16:creationId xmlns:a16="http://schemas.microsoft.com/office/drawing/2014/main" id="{67DFD19F-F132-42F3-AE16-9A1D395372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52395" y="2349465"/>
            <a:ext cx="609600" cy="3408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615">
                <a:solidFill>
                  <a:prstClr val="black"/>
                </a:solidFill>
                <a:latin typeface="Courier New" panose="02070309020205020404" pitchFamily="49" charset="0"/>
              </a:rPr>
              <a:t>56</a:t>
            </a:r>
          </a:p>
        </p:txBody>
      </p:sp>
      <p:sp>
        <p:nvSpPr>
          <p:cNvPr id="80" name="Text Box 12">
            <a:extLst>
              <a:ext uri="{FF2B5EF4-FFF2-40B4-BE49-F238E27FC236}">
                <a16:creationId xmlns:a16="http://schemas.microsoft.com/office/drawing/2014/main" id="{F95F5419-C8F6-422F-9932-DF8D1C15E7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90395" y="2323591"/>
            <a:ext cx="762000" cy="34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defTabSz="527517" eaLnBrk="1" hangingPunct="1">
              <a:spcBef>
                <a:spcPct val="50000"/>
              </a:spcBef>
            </a:pPr>
            <a:r>
              <a:rPr lang="en-US" altLang="en-US" sz="1615" dirty="0">
                <a:solidFill>
                  <a:prstClr val="black"/>
                </a:solidFill>
                <a:latin typeface="Courier New" panose="02070309020205020404" pitchFamily="49" charset="0"/>
              </a:rPr>
              <a:t>0x01</a:t>
            </a:r>
          </a:p>
        </p:txBody>
      </p:sp>
      <p:sp>
        <p:nvSpPr>
          <p:cNvPr id="81" name="Text Box 13">
            <a:extLst>
              <a:ext uri="{FF2B5EF4-FFF2-40B4-BE49-F238E27FC236}">
                <a16:creationId xmlns:a16="http://schemas.microsoft.com/office/drawing/2014/main" id="{771ACA66-A327-4557-A76F-114F55239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90395" y="2628391"/>
            <a:ext cx="762000" cy="34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defTabSz="527517" eaLnBrk="1" hangingPunct="1">
              <a:spcBef>
                <a:spcPct val="50000"/>
              </a:spcBef>
            </a:pPr>
            <a:r>
              <a:rPr lang="en-US" altLang="en-US" sz="1615" dirty="0">
                <a:solidFill>
                  <a:prstClr val="black"/>
                </a:solidFill>
                <a:latin typeface="Courier New" panose="02070309020205020404" pitchFamily="49" charset="0"/>
              </a:rPr>
              <a:t>0x02</a:t>
            </a:r>
          </a:p>
        </p:txBody>
      </p:sp>
      <p:sp>
        <p:nvSpPr>
          <p:cNvPr id="82" name="Text Box 7">
            <a:extLst>
              <a:ext uri="{FF2B5EF4-FFF2-40B4-BE49-F238E27FC236}">
                <a16:creationId xmlns:a16="http://schemas.microsoft.com/office/drawing/2014/main" id="{235A21C6-F505-4D1B-8D07-8A9640E7BB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52395" y="2044665"/>
            <a:ext cx="609600" cy="3408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615" dirty="0">
                <a:solidFill>
                  <a:prstClr val="black"/>
                </a:solidFill>
                <a:latin typeface="Courier New" panose="02070309020205020404" pitchFamily="49" charset="0"/>
              </a:rPr>
              <a:t>78</a:t>
            </a:r>
          </a:p>
        </p:txBody>
      </p:sp>
      <p:sp>
        <p:nvSpPr>
          <p:cNvPr id="83" name="Text Box 13">
            <a:extLst>
              <a:ext uri="{FF2B5EF4-FFF2-40B4-BE49-F238E27FC236}">
                <a16:creationId xmlns:a16="http://schemas.microsoft.com/office/drawing/2014/main" id="{96FE793F-8E99-401F-9609-0B101FE4BD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90395" y="2933191"/>
            <a:ext cx="762000" cy="34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defTabSz="527517" eaLnBrk="1" hangingPunct="1">
              <a:spcBef>
                <a:spcPct val="50000"/>
              </a:spcBef>
            </a:pPr>
            <a:r>
              <a:rPr lang="en-US" altLang="en-US" sz="1615" dirty="0">
                <a:solidFill>
                  <a:prstClr val="black"/>
                </a:solidFill>
                <a:latin typeface="Courier New" panose="02070309020205020404" pitchFamily="49" charset="0"/>
              </a:rPr>
              <a:t>0x03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A3673A4-E90B-4C89-8697-1BA13046B853}"/>
              </a:ext>
            </a:extLst>
          </p:cNvPr>
          <p:cNvSpPr/>
          <p:nvPr/>
        </p:nvSpPr>
        <p:spPr>
          <a:xfrm>
            <a:off x="7958214" y="3868724"/>
            <a:ext cx="3704113" cy="14498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D16C8EF-400D-4110-9774-64DCDAD992DC}"/>
              </a:ext>
            </a:extLst>
          </p:cNvPr>
          <p:cNvSpPr/>
          <p:nvPr/>
        </p:nvSpPr>
        <p:spPr>
          <a:xfrm>
            <a:off x="8718554" y="4431052"/>
            <a:ext cx="516988" cy="3857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34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3C0986D-7E7F-49AF-86A9-AAABC5E1796B}"/>
              </a:ext>
            </a:extLst>
          </p:cNvPr>
          <p:cNvSpPr/>
          <p:nvPr/>
        </p:nvSpPr>
        <p:spPr>
          <a:xfrm>
            <a:off x="9235542" y="4431052"/>
            <a:ext cx="516988" cy="3857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56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1AB1CA3-56A9-4C73-A0C2-5E6C9B51D405}"/>
              </a:ext>
            </a:extLst>
          </p:cNvPr>
          <p:cNvSpPr/>
          <p:nvPr/>
        </p:nvSpPr>
        <p:spPr>
          <a:xfrm>
            <a:off x="9763874" y="4431080"/>
            <a:ext cx="516988" cy="3857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78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BF04D77-67AB-42D5-8B7F-19C5417C0080}"/>
              </a:ext>
            </a:extLst>
          </p:cNvPr>
          <p:cNvSpPr/>
          <p:nvPr/>
        </p:nvSpPr>
        <p:spPr>
          <a:xfrm>
            <a:off x="8213089" y="4431080"/>
            <a:ext cx="516988" cy="3857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12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B79A32F-D94F-4058-AD53-C4C662C2AA2E}"/>
              </a:ext>
            </a:extLst>
          </p:cNvPr>
          <p:cNvSpPr/>
          <p:nvPr/>
        </p:nvSpPr>
        <p:spPr>
          <a:xfrm>
            <a:off x="8213089" y="4028213"/>
            <a:ext cx="2067772" cy="3857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…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86E29DB-1E6D-4B94-8F08-936EFB6649D1}"/>
              </a:ext>
            </a:extLst>
          </p:cNvPr>
          <p:cNvSpPr txBox="1"/>
          <p:nvPr/>
        </p:nvSpPr>
        <p:spPr>
          <a:xfrm>
            <a:off x="10333493" y="4085421"/>
            <a:ext cx="1059906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0x00004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6D27A55-A67A-4D49-9142-8B52CAA63660}"/>
              </a:ext>
            </a:extLst>
          </p:cNvPr>
          <p:cNvSpPr txBox="1"/>
          <p:nvPr/>
        </p:nvSpPr>
        <p:spPr>
          <a:xfrm>
            <a:off x="10333493" y="4497258"/>
            <a:ext cx="1059906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0x00000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46C0E73-447A-4A53-81B9-1F511A6B0BB2}"/>
              </a:ext>
            </a:extLst>
          </p:cNvPr>
          <p:cNvSpPr txBox="1"/>
          <p:nvPr/>
        </p:nvSpPr>
        <p:spPr>
          <a:xfrm>
            <a:off x="8513864" y="4962545"/>
            <a:ext cx="2874313" cy="376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846" dirty="0">
                <a:solidFill>
                  <a:prstClr val="black"/>
                </a:solidFill>
                <a:latin typeface="Calibri"/>
              </a:rPr>
              <a:t>Logical Word-Oriented View</a:t>
            </a:r>
          </a:p>
        </p:txBody>
      </p:sp>
    </p:spTree>
    <p:extLst>
      <p:ext uri="{BB962C8B-B14F-4D97-AF65-F5344CB8AC3E}">
        <p14:creationId xmlns:p14="http://schemas.microsoft.com/office/powerpoint/2010/main" val="332430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6" grpId="0"/>
      <p:bldP spid="62" grpId="0" animBg="1"/>
      <p:bldP spid="63" grpId="0"/>
      <p:bldP spid="64" grpId="0"/>
      <p:bldP spid="66" grpId="0"/>
      <p:bldP spid="68" grpId="0" animBg="1"/>
      <p:bldP spid="69" grpId="0"/>
      <p:bldP spid="70" grpId="0" animBg="1"/>
      <p:bldP spid="71" grpId="0" animBg="1"/>
      <p:bldP spid="72" grpId="0"/>
      <p:bldP spid="73" grpId="0"/>
      <p:bldP spid="74" grpId="0" animBg="1"/>
      <p:bldP spid="75" grpId="0"/>
      <p:bldP spid="76" grpId="0" animBg="1"/>
      <p:bldP spid="77" grpId="0"/>
      <p:bldP spid="78" grpId="0" animBg="1"/>
      <p:bldP spid="79" grpId="0" animBg="1"/>
      <p:bldP spid="80" grpId="0"/>
      <p:bldP spid="81" grpId="0"/>
      <p:bldP spid="82" grpId="0" animBg="1"/>
      <p:bldP spid="83" grpId="0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/>
      <p:bldP spid="91" grpId="0"/>
      <p:bldP spid="9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/>
              <a:t>Basic Instruction Formats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39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2400" b="1" dirty="0"/>
              <a:t>Example: Format with 3 registers</a:t>
            </a:r>
          </a:p>
          <a:p>
            <a:pPr marL="527517" lvl="1" indent="0">
              <a:buNone/>
            </a:pPr>
            <a:endParaRPr lang="en-US" altLang="en-US" sz="2000" dirty="0"/>
          </a:p>
          <a:p>
            <a:pPr marL="527517" lvl="1" indent="0" algn="ctr">
              <a:buNone/>
            </a:pPr>
            <a:r>
              <a:rPr lang="en-US" altLang="en-US" sz="3600" dirty="0"/>
              <a:t>add  Rd, Rs, Rt   </a:t>
            </a:r>
            <a:r>
              <a:rPr lang="en-US" altLang="en-US" sz="3600" dirty="0">
                <a:solidFill>
                  <a:schemeClr val="bg1">
                    <a:lumMod val="50000"/>
                  </a:schemeClr>
                </a:solidFill>
              </a:rPr>
              <a:t># Rd = Rs + Rt</a:t>
            </a:r>
          </a:p>
          <a:p>
            <a:pPr eaLnBrk="1" hangingPunct="1"/>
            <a:endParaRPr lang="en-US" altLang="en-US" sz="2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3E0D1C-E08B-4ACB-8BCC-23E53D062D08}"/>
              </a:ext>
            </a:extLst>
          </p:cNvPr>
          <p:cNvCxnSpPr/>
          <p:nvPr/>
        </p:nvCxnSpPr>
        <p:spPr>
          <a:xfrm>
            <a:off x="3013308" y="2603692"/>
            <a:ext cx="815581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EA47129-1EF4-41FB-A0BC-8BE87B468973}"/>
              </a:ext>
            </a:extLst>
          </p:cNvPr>
          <p:cNvSpPr txBox="1"/>
          <p:nvPr/>
        </p:nvSpPr>
        <p:spPr>
          <a:xfrm>
            <a:off x="1971782" y="3111125"/>
            <a:ext cx="1467068" cy="731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Command</a:t>
            </a:r>
          </a:p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(operation)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87C20D-01D9-4354-BABD-2DD56E9A9C20}"/>
              </a:ext>
            </a:extLst>
          </p:cNvPr>
          <p:cNvCxnSpPr/>
          <p:nvPr/>
        </p:nvCxnSpPr>
        <p:spPr>
          <a:xfrm>
            <a:off x="4001347" y="2603692"/>
            <a:ext cx="741437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F36007B-D75A-4940-B156-0F4093B64A2B}"/>
              </a:ext>
            </a:extLst>
          </p:cNvPr>
          <p:cNvCxnSpPr/>
          <p:nvPr/>
        </p:nvCxnSpPr>
        <p:spPr>
          <a:xfrm>
            <a:off x="4883427" y="2603692"/>
            <a:ext cx="741437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B2F42A7-1345-4D0E-A827-2306D165204B}"/>
              </a:ext>
            </a:extLst>
          </p:cNvPr>
          <p:cNvCxnSpPr/>
          <p:nvPr/>
        </p:nvCxnSpPr>
        <p:spPr>
          <a:xfrm>
            <a:off x="5724733" y="2603692"/>
            <a:ext cx="741437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A2F2498-DC28-4C3E-B8B6-2D9AA74D009B}"/>
              </a:ext>
            </a:extLst>
          </p:cNvPr>
          <p:cNvSpPr txBox="1"/>
          <p:nvPr/>
        </p:nvSpPr>
        <p:spPr>
          <a:xfrm>
            <a:off x="2753463" y="4112910"/>
            <a:ext cx="3135795" cy="731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Destination Register</a:t>
            </a:r>
          </a:p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(stores calculation result)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D6CF4C-78DB-47B0-BC21-92F48569CDAF}"/>
              </a:ext>
            </a:extLst>
          </p:cNvPr>
          <p:cNvSpPr txBox="1"/>
          <p:nvPr/>
        </p:nvSpPr>
        <p:spPr>
          <a:xfrm>
            <a:off x="4190439" y="3097807"/>
            <a:ext cx="3340979" cy="731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Register 1</a:t>
            </a:r>
          </a:p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(stores first operand value)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60A15E-824C-4BF3-B94A-0D6E78D6ADE8}"/>
              </a:ext>
            </a:extLst>
          </p:cNvPr>
          <p:cNvSpPr txBox="1"/>
          <p:nvPr/>
        </p:nvSpPr>
        <p:spPr>
          <a:xfrm>
            <a:off x="6639659" y="4112909"/>
            <a:ext cx="3768980" cy="731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Register 2</a:t>
            </a:r>
          </a:p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(stores second operand value)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7C821D-08C5-4D01-A8AE-ED18C6A08A4D}"/>
              </a:ext>
            </a:extLst>
          </p:cNvPr>
          <p:cNvCxnSpPr>
            <a:endCxn id="5" idx="0"/>
          </p:cNvCxnSpPr>
          <p:nvPr/>
        </p:nvCxnSpPr>
        <p:spPr>
          <a:xfrm flipH="1">
            <a:off x="2705316" y="2603692"/>
            <a:ext cx="707689" cy="5074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8646788-F85C-4AF9-A1F7-00BEC30EA8A7}"/>
              </a:ext>
            </a:extLst>
          </p:cNvPr>
          <p:cNvCxnSpPr/>
          <p:nvPr/>
        </p:nvCxnSpPr>
        <p:spPr>
          <a:xfrm flipH="1">
            <a:off x="3931907" y="2603692"/>
            <a:ext cx="407789" cy="1509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2817B06-1D88-4375-B5AC-1B6BB3DE2FE2}"/>
              </a:ext>
            </a:extLst>
          </p:cNvPr>
          <p:cNvCxnSpPr/>
          <p:nvPr/>
        </p:nvCxnSpPr>
        <p:spPr>
          <a:xfrm>
            <a:off x="5313660" y="2603692"/>
            <a:ext cx="0" cy="5074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079C772-8078-47B1-B646-96127AC4D5C3}"/>
              </a:ext>
            </a:extLst>
          </p:cNvPr>
          <p:cNvCxnSpPr>
            <a:cxnSpLocks/>
          </p:cNvCxnSpPr>
          <p:nvPr/>
        </p:nvCxnSpPr>
        <p:spPr>
          <a:xfrm>
            <a:off x="6211924" y="2603692"/>
            <a:ext cx="2271765" cy="1509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E3918F-0EA2-44E1-BFBC-91C51E925E93}"/>
              </a:ext>
            </a:extLst>
          </p:cNvPr>
          <p:cNvCxnSpPr>
            <a:cxnSpLocks/>
          </p:cNvCxnSpPr>
          <p:nvPr/>
        </p:nvCxnSpPr>
        <p:spPr>
          <a:xfrm>
            <a:off x="6630234" y="2603692"/>
            <a:ext cx="308703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686256C-CDBE-458A-BD24-BD1B0CBD8E70}"/>
              </a:ext>
            </a:extLst>
          </p:cNvPr>
          <p:cNvSpPr txBox="1"/>
          <p:nvPr/>
        </p:nvSpPr>
        <p:spPr>
          <a:xfrm>
            <a:off x="7739952" y="3057855"/>
            <a:ext cx="1335622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Comment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02A845-58E6-4450-87C4-CC5A35504CA8}"/>
              </a:ext>
            </a:extLst>
          </p:cNvPr>
          <p:cNvCxnSpPr/>
          <p:nvPr/>
        </p:nvCxnSpPr>
        <p:spPr>
          <a:xfrm>
            <a:off x="8364816" y="2603692"/>
            <a:ext cx="0" cy="5074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86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  <p:bldP spid="13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C0859-4F96-4AF8-9E4C-E219081D3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Instruction Set Architecture &amp; Microarchitecture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5BD363-FD8C-4586-9A7A-CD55FF1C65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FF76F-D400-4BB0-87CA-2D6016146E0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1126" y="1160463"/>
            <a:ext cx="5915602" cy="5145087"/>
          </a:xfrm>
        </p:spPr>
        <p:txBody>
          <a:bodyPr>
            <a:normAutofit/>
          </a:bodyPr>
          <a:lstStyle/>
          <a:p>
            <a:r>
              <a:rPr lang="en-US" sz="2400" b="1" dirty="0"/>
              <a:t>Instruction Set Architecture</a:t>
            </a:r>
            <a:r>
              <a:rPr lang="en-US" sz="2400" dirty="0"/>
              <a:t> </a:t>
            </a:r>
          </a:p>
          <a:p>
            <a:pPr lvl="1"/>
            <a:r>
              <a:rPr lang="en-US" sz="2000" dirty="0"/>
              <a:t>the programmer’s view of the computer, defined by a set of instructions that each specifies an operation and its operand(s)</a:t>
            </a:r>
          </a:p>
          <a:p>
            <a:endParaRPr lang="en-US" sz="2400" dirty="0"/>
          </a:p>
          <a:p>
            <a:r>
              <a:rPr lang="en-US" sz="2400" b="1" dirty="0"/>
              <a:t>Microarchitecture</a:t>
            </a:r>
            <a:r>
              <a:rPr lang="en-US" sz="2400" dirty="0"/>
              <a:t> </a:t>
            </a:r>
          </a:p>
          <a:p>
            <a:pPr lvl="1"/>
            <a:r>
              <a:rPr lang="en-US" sz="2000" dirty="0"/>
              <a:t>the way that the ISA is implemented in hardware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9F0671-6D19-422C-9FCD-0918A5E445B9}"/>
              </a:ext>
            </a:extLst>
          </p:cNvPr>
          <p:cNvGrpSpPr/>
          <p:nvPr/>
        </p:nvGrpSpPr>
        <p:grpSpPr>
          <a:xfrm>
            <a:off x="6431652" y="1629160"/>
            <a:ext cx="4412193" cy="3599680"/>
            <a:chOff x="4232635" y="1417771"/>
            <a:chExt cx="3374796" cy="279943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A3C2F5B-49D1-40A0-8707-162D047E0362}"/>
                </a:ext>
              </a:extLst>
            </p:cNvPr>
            <p:cNvSpPr/>
            <p:nvPr/>
          </p:nvSpPr>
          <p:spPr>
            <a:xfrm>
              <a:off x="4232635" y="1417771"/>
              <a:ext cx="3374796" cy="395925"/>
            </a:xfrm>
            <a:prstGeom prst="rect">
              <a:avLst/>
            </a:prstGeom>
            <a:solidFill>
              <a:srgbClr val="036DB7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27517"/>
              <a:r>
                <a:rPr lang="en-US" sz="2077">
                  <a:solidFill>
                    <a:prstClr val="white"/>
                  </a:solidFill>
                  <a:latin typeface="Calibri"/>
                </a:rPr>
                <a:t>Application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713687A-6CE7-4D91-BA38-1DC2D1956A15}"/>
                </a:ext>
              </a:extLst>
            </p:cNvPr>
            <p:cNvSpPr/>
            <p:nvPr/>
          </p:nvSpPr>
          <p:spPr>
            <a:xfrm>
              <a:off x="4232635" y="1813696"/>
              <a:ext cx="3374796" cy="395925"/>
            </a:xfrm>
            <a:prstGeom prst="rect">
              <a:avLst/>
            </a:prstGeom>
            <a:solidFill>
              <a:srgbClr val="036DB7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27517"/>
              <a:r>
                <a:rPr lang="en-US" sz="2077">
                  <a:solidFill>
                    <a:prstClr val="white"/>
                  </a:solidFill>
                  <a:latin typeface="Calibri"/>
                </a:rPr>
                <a:t>Compiler/Libraries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6503EA-C47C-470C-88F7-87EE46D4B765}"/>
                </a:ext>
              </a:extLst>
            </p:cNvPr>
            <p:cNvSpPr/>
            <p:nvPr/>
          </p:nvSpPr>
          <p:spPr>
            <a:xfrm>
              <a:off x="4232635" y="2209621"/>
              <a:ext cx="3374796" cy="395925"/>
            </a:xfrm>
            <a:prstGeom prst="rect">
              <a:avLst/>
            </a:prstGeom>
            <a:solidFill>
              <a:srgbClr val="036DB7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27517"/>
              <a:r>
                <a:rPr lang="en-US" sz="2077" dirty="0">
                  <a:solidFill>
                    <a:prstClr val="white"/>
                  </a:solidFill>
                  <a:latin typeface="Calibri"/>
                </a:rPr>
                <a:t>Operating system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F33A9AD-8AD8-4C2D-8CD0-10FD87053F73}"/>
                </a:ext>
              </a:extLst>
            </p:cNvPr>
            <p:cNvSpPr/>
            <p:nvPr/>
          </p:nvSpPr>
          <p:spPr>
            <a:xfrm>
              <a:off x="4232635" y="3465643"/>
              <a:ext cx="3374796" cy="3959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27517"/>
              <a:r>
                <a:rPr lang="en-US" sz="2077">
                  <a:solidFill>
                    <a:prstClr val="white"/>
                  </a:solidFill>
                  <a:latin typeface="Calibri"/>
                </a:rPr>
                <a:t>Circuits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FFE4814-CF00-4364-B42E-6AFE9063880B}"/>
                </a:ext>
              </a:extLst>
            </p:cNvPr>
            <p:cNvSpPr/>
            <p:nvPr/>
          </p:nvSpPr>
          <p:spPr>
            <a:xfrm>
              <a:off x="4232635" y="3821278"/>
              <a:ext cx="3374796" cy="3959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27517"/>
              <a:r>
                <a:rPr lang="en-US" sz="2077" dirty="0">
                  <a:solidFill>
                    <a:prstClr val="white"/>
                  </a:solidFill>
                  <a:latin typeface="Calibri"/>
                </a:rPr>
                <a:t>Semiconductor physics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4C230D3-A89F-48C4-9BB4-0F369C320D0F}"/>
              </a:ext>
            </a:extLst>
          </p:cNvPr>
          <p:cNvSpPr/>
          <p:nvPr/>
        </p:nvSpPr>
        <p:spPr>
          <a:xfrm>
            <a:off x="6431652" y="3220222"/>
            <a:ext cx="4412193" cy="486965"/>
          </a:xfrm>
          <a:prstGeom prst="rect">
            <a:avLst/>
          </a:prstGeom>
          <a:solidFill>
            <a:srgbClr val="E7AC1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Instruction Set (ISA)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1F2AD8-D897-4334-8EBA-3B11780BFA19}"/>
              </a:ext>
            </a:extLst>
          </p:cNvPr>
          <p:cNvSpPr/>
          <p:nvPr/>
        </p:nvSpPr>
        <p:spPr>
          <a:xfrm>
            <a:off x="6431652" y="3707186"/>
            <a:ext cx="4412193" cy="474984"/>
          </a:xfrm>
          <a:prstGeom prst="rect">
            <a:avLst/>
          </a:prstGeom>
          <a:solidFill>
            <a:srgbClr val="E7AC1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Microarchitecture</a:t>
            </a:r>
          </a:p>
        </p:txBody>
      </p:sp>
    </p:spTree>
    <p:extLst>
      <p:ext uri="{BB962C8B-B14F-4D97-AF65-F5344CB8AC3E}">
        <p14:creationId xmlns:p14="http://schemas.microsoft.com/office/powerpoint/2010/main" val="195991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/>
              <a:t>Basic Instruction Formats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40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2400" b="1" dirty="0"/>
              <a:t>Example: Format with 3 registers</a:t>
            </a:r>
          </a:p>
          <a:p>
            <a:pPr marL="527517" lvl="1" indent="0">
              <a:buNone/>
            </a:pPr>
            <a:endParaRPr lang="en-US" altLang="en-US" sz="2000" dirty="0"/>
          </a:p>
          <a:p>
            <a:pPr marL="527517" lvl="1" indent="0" algn="ctr">
              <a:buNone/>
            </a:pPr>
            <a:r>
              <a:rPr lang="en-US" altLang="en-US" sz="3600" dirty="0"/>
              <a:t>add  $4, $3, $2   </a:t>
            </a:r>
            <a:r>
              <a:rPr lang="en-US" altLang="en-US" sz="3600" dirty="0">
                <a:solidFill>
                  <a:schemeClr val="bg1">
                    <a:lumMod val="50000"/>
                  </a:schemeClr>
                </a:solidFill>
              </a:rPr>
              <a:t># $4 = $3 + $2</a:t>
            </a:r>
          </a:p>
          <a:p>
            <a:pPr eaLnBrk="1" hangingPunct="1"/>
            <a:endParaRPr lang="en-US" altLang="en-US" sz="2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2C35EE-FC7B-4BE2-B54E-84C91EFAF3E7}"/>
              </a:ext>
            </a:extLst>
          </p:cNvPr>
          <p:cNvSpPr/>
          <p:nvPr/>
        </p:nvSpPr>
        <p:spPr>
          <a:xfrm>
            <a:off x="8444244" y="3341758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$0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10D7BD-27B7-4050-B7F5-3BD606818B06}"/>
              </a:ext>
            </a:extLst>
          </p:cNvPr>
          <p:cNvSpPr/>
          <p:nvPr/>
        </p:nvSpPr>
        <p:spPr>
          <a:xfrm>
            <a:off x="8444244" y="3662869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$1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570D07-564D-4212-A7FF-F014B76820AF}"/>
              </a:ext>
            </a:extLst>
          </p:cNvPr>
          <p:cNvSpPr/>
          <p:nvPr/>
        </p:nvSpPr>
        <p:spPr>
          <a:xfrm>
            <a:off x="8444243" y="3987067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$2 </a:t>
            </a:r>
            <a:r>
              <a:rPr lang="en-US" sz="2000" dirty="0">
                <a:solidFill>
                  <a:srgbClr val="FFFF00"/>
                </a:solidFill>
                <a:latin typeface="Calibri"/>
              </a:rPr>
              <a:t>(3)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63D394-C036-40F7-9425-C07F2CA2F2A6}"/>
              </a:ext>
            </a:extLst>
          </p:cNvPr>
          <p:cNvSpPr/>
          <p:nvPr/>
        </p:nvSpPr>
        <p:spPr>
          <a:xfrm>
            <a:off x="8445204" y="5008014"/>
            <a:ext cx="1307378" cy="283341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1E2C46-50CC-4DC9-B39D-BD45DEB0565B}"/>
              </a:ext>
            </a:extLst>
          </p:cNvPr>
          <p:cNvSpPr/>
          <p:nvPr/>
        </p:nvSpPr>
        <p:spPr>
          <a:xfrm>
            <a:off x="8445204" y="5316557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$31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8E9BFB-A960-40E1-8381-38CD6D7EB13D}"/>
              </a:ext>
            </a:extLst>
          </p:cNvPr>
          <p:cNvSpPr txBox="1"/>
          <p:nvPr/>
        </p:nvSpPr>
        <p:spPr>
          <a:xfrm>
            <a:off x="8328959" y="2871707"/>
            <a:ext cx="1494961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Calibri"/>
              </a:rPr>
              <a:t>Register File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604D6D-707F-4593-B684-02EEBCC6D23A}"/>
              </a:ext>
            </a:extLst>
          </p:cNvPr>
          <p:cNvSpPr/>
          <p:nvPr/>
        </p:nvSpPr>
        <p:spPr>
          <a:xfrm>
            <a:off x="8445204" y="4327614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$3 </a:t>
            </a:r>
            <a:r>
              <a:rPr lang="en-US" sz="2000" dirty="0">
                <a:solidFill>
                  <a:srgbClr val="FFFF00"/>
                </a:solidFill>
                <a:latin typeface="Calibri"/>
              </a:rPr>
              <a:t>(2)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E4C271C-3663-490F-8375-794B1E6F6889}"/>
              </a:ext>
            </a:extLst>
          </p:cNvPr>
          <p:cNvSpPr/>
          <p:nvPr/>
        </p:nvSpPr>
        <p:spPr>
          <a:xfrm>
            <a:off x="8445204" y="4668161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$4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B843A2-FBBF-41B7-AACA-C09BFB48A8AA}"/>
              </a:ext>
            </a:extLst>
          </p:cNvPr>
          <p:cNvSpPr txBox="1"/>
          <p:nvPr/>
        </p:nvSpPr>
        <p:spPr>
          <a:xfrm>
            <a:off x="2206539" y="3490845"/>
            <a:ext cx="5777544" cy="731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$2 and $3 have integer values 3 and 2 each, </a:t>
            </a:r>
          </a:p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$4 will have (     ) after executing this instruction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EA12C2-1286-45D7-A3AE-787CE8A74743}"/>
              </a:ext>
            </a:extLst>
          </p:cNvPr>
          <p:cNvSpPr txBox="1"/>
          <p:nvPr/>
        </p:nvSpPr>
        <p:spPr>
          <a:xfrm>
            <a:off x="3793273" y="3811767"/>
            <a:ext cx="332142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77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FCC27D6-5EA8-4555-9F81-696F88013B23}"/>
              </a:ext>
            </a:extLst>
          </p:cNvPr>
          <p:cNvSpPr/>
          <p:nvPr/>
        </p:nvSpPr>
        <p:spPr>
          <a:xfrm>
            <a:off x="8451433" y="4663769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$4 </a:t>
            </a:r>
            <a:r>
              <a:rPr lang="en-US" sz="2000" dirty="0">
                <a:solidFill>
                  <a:srgbClr val="FFFF00"/>
                </a:solidFill>
                <a:latin typeface="Calibri"/>
              </a:rPr>
              <a:t>(5)</a:t>
            </a:r>
          </a:p>
        </p:txBody>
      </p:sp>
    </p:spTree>
    <p:extLst>
      <p:ext uri="{BB962C8B-B14F-4D97-AF65-F5344CB8AC3E}">
        <p14:creationId xmlns:p14="http://schemas.microsoft.com/office/powerpoint/2010/main" val="299870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/>
              <a:t>R-Type Instructions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41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2400" dirty="0"/>
              <a:t>We call the instructions that use </a:t>
            </a:r>
            <a:r>
              <a:rPr lang="en-US" altLang="en-US" sz="2400" dirty="0">
                <a:solidFill>
                  <a:srgbClr val="00B050"/>
                </a:solidFill>
              </a:rPr>
              <a:t>three</a:t>
            </a:r>
            <a:r>
              <a:rPr lang="en-US" altLang="en-US" sz="2400" dirty="0"/>
              <a:t> registers as </a:t>
            </a:r>
            <a:r>
              <a:rPr lang="en-US" altLang="en-US" sz="2400" b="1" dirty="0"/>
              <a:t>R-type</a:t>
            </a:r>
            <a:r>
              <a:rPr lang="en-US" altLang="en-US" sz="2400" dirty="0"/>
              <a:t> Instructions</a:t>
            </a:r>
          </a:p>
          <a:p>
            <a:pPr lvl="1"/>
            <a:r>
              <a:rPr lang="en-US" altLang="en-US" sz="2000" dirty="0">
                <a:solidFill>
                  <a:srgbClr val="00B050"/>
                </a:solidFill>
              </a:rPr>
              <a:t>2</a:t>
            </a:r>
            <a:r>
              <a:rPr lang="en-US" altLang="en-US" sz="2000" dirty="0"/>
              <a:t> registers as </a:t>
            </a:r>
            <a:r>
              <a:rPr lang="en-US" altLang="en-US" sz="2000" dirty="0">
                <a:solidFill>
                  <a:srgbClr val="00B050"/>
                </a:solidFill>
              </a:rPr>
              <a:t>source</a:t>
            </a:r>
            <a:r>
              <a:rPr lang="en-US" altLang="en-US" sz="2000" dirty="0"/>
              <a:t>, </a:t>
            </a:r>
            <a:r>
              <a:rPr lang="en-US" altLang="en-US" sz="2000" dirty="0">
                <a:solidFill>
                  <a:srgbClr val="00B0F0"/>
                </a:solidFill>
              </a:rPr>
              <a:t>1</a:t>
            </a:r>
            <a:r>
              <a:rPr lang="en-US" altLang="en-US" sz="2000" dirty="0"/>
              <a:t> register for </a:t>
            </a:r>
            <a:r>
              <a:rPr lang="en-US" altLang="en-US" sz="2000" dirty="0">
                <a:solidFill>
                  <a:srgbClr val="00B0F0"/>
                </a:solidFill>
              </a:rPr>
              <a:t>result (destination)</a:t>
            </a:r>
          </a:p>
          <a:p>
            <a:pPr lvl="1"/>
            <a:endParaRPr lang="en-US" altLang="en-US" sz="2000" dirty="0"/>
          </a:p>
          <a:p>
            <a:pPr lvl="1"/>
            <a:endParaRPr lang="en-US" altLang="en-US" sz="2000" dirty="0"/>
          </a:p>
          <a:p>
            <a:pPr eaLnBrk="1" hangingPunct="1"/>
            <a:r>
              <a:rPr lang="en-US" altLang="en-US" sz="2400" b="1" dirty="0"/>
              <a:t>Examples:</a:t>
            </a:r>
          </a:p>
          <a:p>
            <a:pPr lvl="1"/>
            <a:r>
              <a:rPr lang="en-US" altLang="en-US" sz="2000" b="1" dirty="0"/>
              <a:t>sub</a:t>
            </a:r>
            <a:r>
              <a:rPr lang="en-US" altLang="en-US" sz="2000" dirty="0"/>
              <a:t> 	Rd, Rs, Rt 	</a:t>
            </a: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  <a:t># Rd = Rs </a:t>
            </a:r>
            <a:r>
              <a:rPr lang="en-US" altLang="en-US" sz="2000" b="1" dirty="0">
                <a:solidFill>
                  <a:schemeClr val="bg1">
                    <a:lumMod val="50000"/>
                  </a:schemeClr>
                </a:solidFill>
              </a:rPr>
              <a:t>–</a:t>
            </a: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  <a:t> Rt</a:t>
            </a:r>
          </a:p>
          <a:p>
            <a:pPr lvl="1"/>
            <a:r>
              <a:rPr lang="en-US" altLang="en-US" sz="2000" b="1" dirty="0" err="1"/>
              <a:t>mul</a:t>
            </a:r>
            <a:r>
              <a:rPr lang="en-US" altLang="en-US" sz="2000" dirty="0"/>
              <a:t> 	Rd, Rs, Rt 	</a:t>
            </a: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  <a:t># Rd = Rs </a:t>
            </a:r>
            <a:r>
              <a:rPr lang="en-US" altLang="en-US" sz="2000" b="1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  <a:t> Rt</a:t>
            </a:r>
          </a:p>
          <a:p>
            <a:pPr lvl="1"/>
            <a:r>
              <a:rPr lang="en-US" altLang="en-US" sz="2000" b="1" dirty="0"/>
              <a:t>and</a:t>
            </a:r>
            <a:r>
              <a:rPr lang="en-US" altLang="en-US" sz="2000" dirty="0"/>
              <a:t> 	Rd, Rs, Rt	</a:t>
            </a: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  <a:t># Rd = Rs </a:t>
            </a:r>
            <a:r>
              <a:rPr lang="en-US" altLang="en-US" sz="2000" b="1" dirty="0">
                <a:solidFill>
                  <a:schemeClr val="bg1">
                    <a:lumMod val="50000"/>
                  </a:schemeClr>
                </a:solidFill>
              </a:rPr>
              <a:t>&amp;</a:t>
            </a: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  <a:t> Rt</a:t>
            </a:r>
          </a:p>
          <a:p>
            <a:pPr lvl="1"/>
            <a:r>
              <a:rPr lang="en-US" altLang="en-US" sz="2000" b="1" dirty="0"/>
              <a:t>or</a:t>
            </a:r>
            <a:r>
              <a:rPr lang="en-US" altLang="en-US" sz="2000" dirty="0"/>
              <a:t> 	Rd, Rs, Rt	</a:t>
            </a: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  <a:t># Rd = Rs </a:t>
            </a:r>
            <a:r>
              <a:rPr lang="en-US" altLang="en-US" sz="2000" b="1" dirty="0">
                <a:solidFill>
                  <a:schemeClr val="bg1">
                    <a:lumMod val="50000"/>
                  </a:schemeClr>
                </a:solidFill>
              </a:rPr>
              <a:t>|</a:t>
            </a: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  <a:t> Rt</a:t>
            </a:r>
          </a:p>
          <a:p>
            <a:pPr lvl="1"/>
            <a:r>
              <a:rPr lang="en-US" altLang="en-US" sz="2000" b="1" dirty="0" err="1"/>
              <a:t>xor</a:t>
            </a:r>
            <a:r>
              <a:rPr lang="en-US" altLang="en-US" sz="2000" dirty="0"/>
              <a:t> 	Rd, Rs, Rt	</a:t>
            </a: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  <a:t># Rd = Rs </a:t>
            </a:r>
            <a:r>
              <a:rPr lang="en-US" altLang="en-US" sz="2000" b="1" dirty="0">
                <a:solidFill>
                  <a:schemeClr val="bg1">
                    <a:lumMod val="50000"/>
                  </a:schemeClr>
                </a:solidFill>
              </a:rPr>
              <a:t>^</a:t>
            </a: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  <a:t> Rt</a:t>
            </a:r>
          </a:p>
          <a:p>
            <a:pPr lvl="1"/>
            <a:r>
              <a:rPr lang="en-US" altLang="en-US" sz="2000" b="1" dirty="0" err="1">
                <a:solidFill>
                  <a:schemeClr val="accent1">
                    <a:lumMod val="50000"/>
                  </a:schemeClr>
                </a:solidFill>
              </a:rPr>
              <a:t>slt</a:t>
            </a:r>
            <a:r>
              <a:rPr lang="en-US" altLang="en-US" sz="2000" dirty="0">
                <a:solidFill>
                  <a:schemeClr val="accent1">
                    <a:lumMod val="50000"/>
                  </a:schemeClr>
                </a:solidFill>
              </a:rPr>
              <a:t> 	Rd, Rs, Rt	</a:t>
            </a:r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en-US" altLang="en-US" sz="2000" b="1" dirty="0">
                <a:solidFill>
                  <a:schemeClr val="accent6">
                    <a:lumMod val="75000"/>
                  </a:schemeClr>
                </a:solidFill>
              </a:rPr>
              <a:t>if</a:t>
            </a:r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</a:rPr>
              <a:t> (Rs </a:t>
            </a:r>
            <a:r>
              <a:rPr lang="en-US" altLang="en-US" sz="2000" b="1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</a:rPr>
              <a:t> Rt) Rd </a:t>
            </a:r>
            <a:r>
              <a:rPr lang="en-US" altLang="en-US" sz="2000" b="1" dirty="0">
                <a:solidFill>
                  <a:schemeClr val="accent6">
                    <a:lumMod val="75000"/>
                  </a:schemeClr>
                </a:solidFill>
              </a:rPr>
              <a:t>= 1</a:t>
            </a:r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</a:rPr>
              <a:t>; </a:t>
            </a:r>
            <a:r>
              <a:rPr lang="en-US" altLang="en-US" sz="2000" b="1" dirty="0">
                <a:solidFill>
                  <a:schemeClr val="accent6">
                    <a:lumMod val="75000"/>
                  </a:schemeClr>
                </a:solidFill>
              </a:rPr>
              <a:t>else</a:t>
            </a:r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</a:rPr>
              <a:t> Rd </a:t>
            </a:r>
            <a:r>
              <a:rPr lang="en-US" altLang="en-US" sz="2000" b="1" dirty="0">
                <a:solidFill>
                  <a:schemeClr val="accent6">
                    <a:lumMod val="75000"/>
                  </a:schemeClr>
                </a:solidFill>
              </a:rPr>
              <a:t>= 0</a:t>
            </a:r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</a:rPr>
              <a:t>;</a:t>
            </a:r>
          </a:p>
          <a:p>
            <a:pPr lvl="1"/>
            <a:r>
              <a:rPr lang="en-US" altLang="en-US" sz="2000" dirty="0"/>
              <a:t>many more</a:t>
            </a:r>
            <a:endParaRPr lang="en-US" altLang="en-US" sz="2400" dirty="0"/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747C3795-0837-4511-B89D-3246203CFF17}"/>
              </a:ext>
            </a:extLst>
          </p:cNvPr>
          <p:cNvSpPr/>
          <p:nvPr/>
        </p:nvSpPr>
        <p:spPr>
          <a:xfrm>
            <a:off x="7193165" y="2893367"/>
            <a:ext cx="3557000" cy="1223371"/>
          </a:xfrm>
          <a:prstGeom prst="wedgeEllipseCallout">
            <a:avLst/>
          </a:prstGeom>
          <a:solidFill>
            <a:schemeClr val="accent5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Replace Rd, </a:t>
            </a:r>
            <a:r>
              <a:rPr lang="en-US" sz="2077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Rs</a:t>
            </a:r>
            <a:r>
              <a:rPr lang="en-US" sz="2077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77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Rt</a:t>
            </a:r>
            <a:r>
              <a:rPr lang="en-US" sz="2077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actual registers</a:t>
            </a:r>
          </a:p>
        </p:txBody>
      </p:sp>
    </p:spTree>
    <p:extLst>
      <p:ext uri="{BB962C8B-B14F-4D97-AF65-F5344CB8AC3E}">
        <p14:creationId xmlns:p14="http://schemas.microsoft.com/office/powerpoint/2010/main" val="43012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/>
              <a:t>R-Type Instructions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42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2400" b="1" dirty="0"/>
              <a:t>Exercise:</a:t>
            </a:r>
          </a:p>
          <a:p>
            <a:pPr lvl="1"/>
            <a:r>
              <a:rPr lang="en-US" altLang="en-US" sz="2000" dirty="0"/>
              <a:t>Assume that the initial state of register file is like below</a:t>
            </a:r>
          </a:p>
          <a:p>
            <a:pPr lvl="1"/>
            <a:r>
              <a:rPr lang="en-US" altLang="en-US" sz="2000" dirty="0"/>
              <a:t>What is $2 value after executing all three instructions? </a:t>
            </a:r>
          </a:p>
          <a:p>
            <a:pPr marL="0" indent="0">
              <a:buNone/>
            </a:pPr>
            <a:endParaRPr lang="en-US" altLang="en-US" sz="2400" dirty="0"/>
          </a:p>
          <a:p>
            <a:pPr marL="0" indent="0">
              <a:buNone/>
            </a:pPr>
            <a:endParaRPr lang="en-US" altLang="en-US" sz="2400" dirty="0"/>
          </a:p>
          <a:p>
            <a:pPr marL="0" indent="0">
              <a:buNone/>
            </a:pPr>
            <a:r>
              <a:rPr lang="en-US" altLang="en-US" sz="2400" dirty="0"/>
              <a:t>	sub $4, $2, $3</a:t>
            </a:r>
          </a:p>
          <a:p>
            <a:pPr marL="0" indent="0">
              <a:buNone/>
            </a:pPr>
            <a:r>
              <a:rPr lang="en-US" altLang="en-US" sz="2400" dirty="0"/>
              <a:t>	add $3, $3, $4</a:t>
            </a:r>
          </a:p>
          <a:p>
            <a:pPr marL="0" indent="0">
              <a:buNone/>
            </a:pPr>
            <a:r>
              <a:rPr lang="en-US" altLang="en-US" sz="2400" dirty="0"/>
              <a:t>	</a:t>
            </a:r>
            <a:r>
              <a:rPr lang="en-US" altLang="en-US" sz="2400" dirty="0" err="1"/>
              <a:t>slt</a:t>
            </a:r>
            <a:r>
              <a:rPr lang="en-US" altLang="en-US" sz="2400" dirty="0"/>
              <a:t>	$2, $3, $4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F6050E-314B-4D70-93AA-0429B9B9553C}"/>
              </a:ext>
            </a:extLst>
          </p:cNvPr>
          <p:cNvSpPr/>
          <p:nvPr/>
        </p:nvSpPr>
        <p:spPr>
          <a:xfrm>
            <a:off x="8444244" y="3341758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$0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9E40CB-61BC-4AA6-B474-4D5B4249F7D3}"/>
              </a:ext>
            </a:extLst>
          </p:cNvPr>
          <p:cNvSpPr/>
          <p:nvPr/>
        </p:nvSpPr>
        <p:spPr>
          <a:xfrm>
            <a:off x="8444244" y="3662869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$1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580D97-4169-4CCC-8A4F-4DAE55BEFC3F}"/>
              </a:ext>
            </a:extLst>
          </p:cNvPr>
          <p:cNvSpPr/>
          <p:nvPr/>
        </p:nvSpPr>
        <p:spPr>
          <a:xfrm>
            <a:off x="8444243" y="3987067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$2 </a:t>
            </a:r>
            <a:r>
              <a:rPr lang="en-US" sz="2000" dirty="0">
                <a:solidFill>
                  <a:srgbClr val="FFFF00"/>
                </a:solidFill>
                <a:latin typeface="Calibri"/>
              </a:rPr>
              <a:t>(10)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7C30A9-F6A0-4F42-914F-D64B4D5BF189}"/>
              </a:ext>
            </a:extLst>
          </p:cNvPr>
          <p:cNvSpPr/>
          <p:nvPr/>
        </p:nvSpPr>
        <p:spPr>
          <a:xfrm>
            <a:off x="8445204" y="5008014"/>
            <a:ext cx="1307378" cy="283341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C2501A-573D-4110-B1CD-2CE36F05A2CF}"/>
              </a:ext>
            </a:extLst>
          </p:cNvPr>
          <p:cNvSpPr/>
          <p:nvPr/>
        </p:nvSpPr>
        <p:spPr>
          <a:xfrm>
            <a:off x="8445204" y="5316557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$31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32DDAC-F693-4716-A1B2-0281F427C24E}"/>
              </a:ext>
            </a:extLst>
          </p:cNvPr>
          <p:cNvSpPr txBox="1"/>
          <p:nvPr/>
        </p:nvSpPr>
        <p:spPr>
          <a:xfrm>
            <a:off x="8335430" y="2858190"/>
            <a:ext cx="1494961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Calibri"/>
              </a:rPr>
              <a:t>Register File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D46482-62D4-487C-81AA-0869A9C75A2D}"/>
              </a:ext>
            </a:extLst>
          </p:cNvPr>
          <p:cNvSpPr/>
          <p:nvPr/>
        </p:nvSpPr>
        <p:spPr>
          <a:xfrm>
            <a:off x="8445204" y="4327614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$3 </a:t>
            </a:r>
            <a:r>
              <a:rPr lang="en-US" sz="2000" dirty="0">
                <a:solidFill>
                  <a:srgbClr val="FFFF00"/>
                </a:solidFill>
                <a:latin typeface="Calibri"/>
              </a:rPr>
              <a:t>(8)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B93379-A32E-4800-BD88-AD4CED0FA515}"/>
              </a:ext>
            </a:extLst>
          </p:cNvPr>
          <p:cNvSpPr/>
          <p:nvPr/>
        </p:nvSpPr>
        <p:spPr>
          <a:xfrm>
            <a:off x="8445204" y="4668161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$4 </a:t>
            </a:r>
            <a:r>
              <a:rPr lang="en-US" sz="2000" dirty="0">
                <a:solidFill>
                  <a:srgbClr val="FFFF00"/>
                </a:solidFill>
                <a:latin typeface="Calibri"/>
              </a:rPr>
              <a:t>(4)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4BAC12-1188-4009-8BFB-CBDF12526DEC}"/>
              </a:ext>
            </a:extLst>
          </p:cNvPr>
          <p:cNvSpPr/>
          <p:nvPr/>
        </p:nvSpPr>
        <p:spPr>
          <a:xfrm>
            <a:off x="8443339" y="4650991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$4 </a:t>
            </a:r>
            <a:r>
              <a:rPr lang="en-US" sz="2000" dirty="0">
                <a:solidFill>
                  <a:srgbClr val="C00000"/>
                </a:solidFill>
                <a:latin typeface="Calibri"/>
              </a:rPr>
              <a:t>(2)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628F1E-6F00-4856-9FD8-72770E989541}"/>
              </a:ext>
            </a:extLst>
          </p:cNvPr>
          <p:cNvSpPr txBox="1"/>
          <p:nvPr/>
        </p:nvSpPr>
        <p:spPr>
          <a:xfrm>
            <a:off x="4160761" y="3187929"/>
            <a:ext cx="1834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2 = 10 - 8 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A447B7-0B58-4415-AFC1-D6AA0A08E5C8}"/>
              </a:ext>
            </a:extLst>
          </p:cNvPr>
          <p:cNvSpPr txBox="1"/>
          <p:nvPr/>
        </p:nvSpPr>
        <p:spPr>
          <a:xfrm>
            <a:off x="4160760" y="3635419"/>
            <a:ext cx="1911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10 = 8 + 2 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2F64F9-36CA-4018-860D-D49529E72EFA}"/>
              </a:ext>
            </a:extLst>
          </p:cNvPr>
          <p:cNvSpPr/>
          <p:nvPr/>
        </p:nvSpPr>
        <p:spPr>
          <a:xfrm>
            <a:off x="8445204" y="4327614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$3 </a:t>
            </a:r>
            <a:r>
              <a:rPr lang="en-US" sz="2000" dirty="0">
                <a:solidFill>
                  <a:srgbClr val="C00000"/>
                </a:solidFill>
                <a:latin typeface="Calibri"/>
              </a:rPr>
              <a:t>(10)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BA7FE6-4050-40EC-BDE4-D47F6BE0F4BC}"/>
              </a:ext>
            </a:extLst>
          </p:cNvPr>
          <p:cNvSpPr txBox="1"/>
          <p:nvPr/>
        </p:nvSpPr>
        <p:spPr>
          <a:xfrm>
            <a:off x="4160759" y="4130976"/>
            <a:ext cx="24625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(10 &lt; 2)?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No</a:t>
            </a:r>
          </a:p>
          <a:p>
            <a:pPr defTabSz="527517"/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 $2 = 0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EB9308-DB3D-45D1-B441-0442D73B6A61}"/>
              </a:ext>
            </a:extLst>
          </p:cNvPr>
          <p:cNvSpPr/>
          <p:nvPr/>
        </p:nvSpPr>
        <p:spPr>
          <a:xfrm>
            <a:off x="8444551" y="3985425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$2 </a:t>
            </a:r>
            <a:r>
              <a:rPr lang="en-US" sz="2000" dirty="0">
                <a:solidFill>
                  <a:srgbClr val="C00000"/>
                </a:solidFill>
                <a:latin typeface="Calibri"/>
              </a:rPr>
              <a:t>(0)</a:t>
            </a:r>
          </a:p>
        </p:txBody>
      </p:sp>
    </p:spTree>
    <p:extLst>
      <p:ext uri="{BB962C8B-B14F-4D97-AF65-F5344CB8AC3E}">
        <p14:creationId xmlns:p14="http://schemas.microsoft.com/office/powerpoint/2010/main" val="30115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/>
      <p:bldP spid="17" grpId="0" animBg="1"/>
      <p:bldP spid="18" grpId="0"/>
      <p:bldP spid="1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/>
              <a:t>Instructions Using Immediate Value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43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2400" dirty="0"/>
              <a:t>What if you want to use an immediate value?</a:t>
            </a:r>
          </a:p>
          <a:p>
            <a:pPr lvl="1"/>
            <a:r>
              <a:rPr lang="en-US" altLang="en-US" sz="2000" dirty="0"/>
              <a:t>E.g. </a:t>
            </a:r>
            <a:r>
              <a:rPr lang="en-US" altLang="en-US" sz="2000" dirty="0" err="1"/>
              <a:t>i</a:t>
            </a:r>
            <a:r>
              <a:rPr lang="en-US" altLang="en-US" sz="2000" dirty="0"/>
              <a:t> = </a:t>
            </a:r>
            <a:r>
              <a:rPr lang="en-US" altLang="en-US" sz="2000" dirty="0" err="1"/>
              <a:t>i</a:t>
            </a:r>
            <a:r>
              <a:rPr lang="en-US" altLang="en-US" sz="2000" dirty="0"/>
              <a:t> + 1; // add immediate value 1 to </a:t>
            </a:r>
            <a:r>
              <a:rPr lang="en-US" altLang="en-US" sz="2000" dirty="0" err="1"/>
              <a:t>i</a:t>
            </a:r>
            <a:endParaRPr lang="en-US" altLang="en-US" sz="2000" dirty="0"/>
          </a:p>
          <a:p>
            <a:pPr marL="527517" lvl="1" indent="0">
              <a:buNone/>
            </a:pPr>
            <a:endParaRPr lang="en-US" altLang="en-US" sz="2000" dirty="0"/>
          </a:p>
          <a:p>
            <a:pPr marL="527517" lvl="1" indent="0" algn="ctr">
              <a:buNone/>
            </a:pPr>
            <a:r>
              <a:rPr lang="en-US" altLang="en-US" sz="3600" dirty="0" err="1"/>
              <a:t>add</a:t>
            </a:r>
            <a:r>
              <a:rPr lang="en-US" altLang="en-US" sz="3600" dirty="0" err="1">
                <a:solidFill>
                  <a:srgbClr val="FF0000"/>
                </a:solidFill>
              </a:rPr>
              <a:t>i</a:t>
            </a:r>
            <a:r>
              <a:rPr lang="en-US" altLang="en-US" sz="3600" dirty="0"/>
              <a:t> Rt, Rs, </a:t>
            </a:r>
            <a:r>
              <a:rPr lang="en-US" altLang="en-US" sz="3600" dirty="0" err="1"/>
              <a:t>imm</a:t>
            </a:r>
            <a:r>
              <a:rPr lang="en-US" altLang="en-US" sz="3600" dirty="0"/>
              <a:t>   </a:t>
            </a:r>
            <a:r>
              <a:rPr lang="en-US" altLang="en-US" sz="3600" dirty="0">
                <a:solidFill>
                  <a:schemeClr val="bg1">
                    <a:lumMod val="50000"/>
                  </a:schemeClr>
                </a:solidFill>
              </a:rPr>
              <a:t># Rt = Rs + </a:t>
            </a:r>
            <a:r>
              <a:rPr lang="en-US" altLang="en-US" sz="3600" dirty="0" err="1">
                <a:solidFill>
                  <a:schemeClr val="bg1">
                    <a:lumMod val="50000"/>
                  </a:schemeClr>
                </a:solidFill>
              </a:rPr>
              <a:t>imm</a:t>
            </a:r>
            <a:endParaRPr lang="en-US" altLang="en-US" sz="3600" dirty="0">
              <a:solidFill>
                <a:schemeClr val="bg1">
                  <a:lumMod val="50000"/>
                </a:schemeClr>
              </a:solidFill>
            </a:endParaRPr>
          </a:p>
          <a:p>
            <a:pPr eaLnBrk="1" hangingPunct="1"/>
            <a:endParaRPr lang="en-US" altLang="en-US" sz="2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3E0D1C-E08B-4ACB-8BCC-23E53D062D08}"/>
              </a:ext>
            </a:extLst>
          </p:cNvPr>
          <p:cNvCxnSpPr/>
          <p:nvPr/>
        </p:nvCxnSpPr>
        <p:spPr>
          <a:xfrm>
            <a:off x="2820517" y="2975829"/>
            <a:ext cx="897139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EA47129-1EF4-41FB-A0BC-8BE87B468973}"/>
              </a:ext>
            </a:extLst>
          </p:cNvPr>
          <p:cNvSpPr txBox="1"/>
          <p:nvPr/>
        </p:nvSpPr>
        <p:spPr>
          <a:xfrm>
            <a:off x="1706482" y="3483262"/>
            <a:ext cx="1467068" cy="731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Command</a:t>
            </a:r>
          </a:p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(operation)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87C20D-01D9-4354-BABD-2DD56E9A9C20}"/>
              </a:ext>
            </a:extLst>
          </p:cNvPr>
          <p:cNvCxnSpPr/>
          <p:nvPr/>
        </p:nvCxnSpPr>
        <p:spPr>
          <a:xfrm>
            <a:off x="3811614" y="2975829"/>
            <a:ext cx="55705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F36007B-D75A-4940-B156-0F4093B64A2B}"/>
              </a:ext>
            </a:extLst>
          </p:cNvPr>
          <p:cNvCxnSpPr/>
          <p:nvPr/>
        </p:nvCxnSpPr>
        <p:spPr>
          <a:xfrm>
            <a:off x="4543455" y="2975829"/>
            <a:ext cx="674034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B2F42A7-1345-4D0E-A827-2306D165204B}"/>
              </a:ext>
            </a:extLst>
          </p:cNvPr>
          <p:cNvCxnSpPr/>
          <p:nvPr/>
        </p:nvCxnSpPr>
        <p:spPr>
          <a:xfrm>
            <a:off x="5328080" y="2977575"/>
            <a:ext cx="897139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A2F2498-DC28-4C3E-B8B6-2D9AA74D009B}"/>
              </a:ext>
            </a:extLst>
          </p:cNvPr>
          <p:cNvSpPr txBox="1"/>
          <p:nvPr/>
        </p:nvSpPr>
        <p:spPr>
          <a:xfrm>
            <a:off x="2552900" y="4485047"/>
            <a:ext cx="3135795" cy="731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Destination Register</a:t>
            </a:r>
          </a:p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(stores calculation result)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D6CF4C-78DB-47B0-BC21-92F48569CDAF}"/>
              </a:ext>
            </a:extLst>
          </p:cNvPr>
          <p:cNvSpPr txBox="1"/>
          <p:nvPr/>
        </p:nvSpPr>
        <p:spPr>
          <a:xfrm>
            <a:off x="4095071" y="3437576"/>
            <a:ext cx="2839239" cy="731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Register </a:t>
            </a:r>
          </a:p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(stores operand value)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60A15E-824C-4BF3-B94A-0D6E78D6ADE8}"/>
              </a:ext>
            </a:extLst>
          </p:cNvPr>
          <p:cNvSpPr txBox="1"/>
          <p:nvPr/>
        </p:nvSpPr>
        <p:spPr>
          <a:xfrm>
            <a:off x="6439096" y="4485046"/>
            <a:ext cx="4137671" cy="731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Immediate operand</a:t>
            </a:r>
          </a:p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(stores immediate operand value)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7C821D-08C5-4D01-A8AE-ED18C6A08A4D}"/>
              </a:ext>
            </a:extLst>
          </p:cNvPr>
          <p:cNvCxnSpPr>
            <a:endCxn id="5" idx="0"/>
          </p:cNvCxnSpPr>
          <p:nvPr/>
        </p:nvCxnSpPr>
        <p:spPr>
          <a:xfrm flipH="1">
            <a:off x="2440016" y="2975829"/>
            <a:ext cx="707690" cy="5074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8646788-F85C-4AF9-A1F7-00BEC30EA8A7}"/>
              </a:ext>
            </a:extLst>
          </p:cNvPr>
          <p:cNvCxnSpPr/>
          <p:nvPr/>
        </p:nvCxnSpPr>
        <p:spPr>
          <a:xfrm flipH="1">
            <a:off x="3731343" y="2975829"/>
            <a:ext cx="407789" cy="1509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2817B06-1D88-4375-B5AC-1B6BB3DE2FE2}"/>
              </a:ext>
            </a:extLst>
          </p:cNvPr>
          <p:cNvCxnSpPr/>
          <p:nvPr/>
        </p:nvCxnSpPr>
        <p:spPr>
          <a:xfrm>
            <a:off x="5113097" y="2975829"/>
            <a:ext cx="0" cy="5074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079C772-8078-47B1-B646-96127AC4D5C3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6051821" y="2975829"/>
            <a:ext cx="2456111" cy="1509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323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Instructions Using Immediate Value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44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2400" b="1" dirty="0"/>
              <a:t>Example: Instruction format with immediate value</a:t>
            </a:r>
          </a:p>
          <a:p>
            <a:pPr marL="527517" lvl="1" indent="0">
              <a:buNone/>
            </a:pPr>
            <a:endParaRPr lang="en-US" altLang="en-US" sz="2000" dirty="0"/>
          </a:p>
          <a:p>
            <a:pPr marL="527517" lvl="1" indent="0" algn="ctr">
              <a:buNone/>
            </a:pPr>
            <a:r>
              <a:rPr lang="en-US" altLang="en-US" sz="3600" dirty="0" err="1"/>
              <a:t>addi</a:t>
            </a:r>
            <a:r>
              <a:rPr lang="en-US" altLang="en-US" sz="3600" dirty="0"/>
              <a:t>  $4, $3, 1   </a:t>
            </a:r>
            <a:r>
              <a:rPr lang="en-US" altLang="en-US" sz="3600" dirty="0">
                <a:solidFill>
                  <a:schemeClr val="bg1">
                    <a:lumMod val="50000"/>
                  </a:schemeClr>
                </a:solidFill>
              </a:rPr>
              <a:t># $4 = $3 + 1</a:t>
            </a:r>
          </a:p>
          <a:p>
            <a:pPr eaLnBrk="1" hangingPunct="1"/>
            <a:endParaRPr lang="en-US" altLang="en-US" sz="2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2C35EE-FC7B-4BE2-B54E-84C91EFAF3E7}"/>
              </a:ext>
            </a:extLst>
          </p:cNvPr>
          <p:cNvSpPr/>
          <p:nvPr/>
        </p:nvSpPr>
        <p:spPr>
          <a:xfrm>
            <a:off x="8444244" y="3341758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$0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10D7BD-27B7-4050-B7F5-3BD606818B06}"/>
              </a:ext>
            </a:extLst>
          </p:cNvPr>
          <p:cNvSpPr/>
          <p:nvPr/>
        </p:nvSpPr>
        <p:spPr>
          <a:xfrm>
            <a:off x="8444244" y="3662869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$1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570D07-564D-4212-A7FF-F014B76820AF}"/>
              </a:ext>
            </a:extLst>
          </p:cNvPr>
          <p:cNvSpPr/>
          <p:nvPr/>
        </p:nvSpPr>
        <p:spPr>
          <a:xfrm>
            <a:off x="8444243" y="3987067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$2 </a:t>
            </a:r>
            <a:r>
              <a:rPr lang="en-US" sz="2000" dirty="0">
                <a:solidFill>
                  <a:srgbClr val="FFFF00"/>
                </a:solidFill>
                <a:latin typeface="Calibri"/>
              </a:rPr>
              <a:t>(3)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63D394-C036-40F7-9425-C07F2CA2F2A6}"/>
              </a:ext>
            </a:extLst>
          </p:cNvPr>
          <p:cNvSpPr/>
          <p:nvPr/>
        </p:nvSpPr>
        <p:spPr>
          <a:xfrm>
            <a:off x="8445204" y="5008014"/>
            <a:ext cx="1307378" cy="283341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1E2C46-50CC-4DC9-B39D-BD45DEB0565B}"/>
              </a:ext>
            </a:extLst>
          </p:cNvPr>
          <p:cNvSpPr/>
          <p:nvPr/>
        </p:nvSpPr>
        <p:spPr>
          <a:xfrm>
            <a:off x="8445204" y="5316557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$31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8E9BFB-A960-40E1-8381-38CD6D7EB13D}"/>
              </a:ext>
            </a:extLst>
          </p:cNvPr>
          <p:cNvSpPr txBox="1"/>
          <p:nvPr/>
        </p:nvSpPr>
        <p:spPr>
          <a:xfrm>
            <a:off x="8328959" y="2871707"/>
            <a:ext cx="1494961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Calibri"/>
              </a:rPr>
              <a:t>Register File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604D6D-707F-4593-B684-02EEBCC6D23A}"/>
              </a:ext>
            </a:extLst>
          </p:cNvPr>
          <p:cNvSpPr/>
          <p:nvPr/>
        </p:nvSpPr>
        <p:spPr>
          <a:xfrm>
            <a:off x="8445204" y="4327614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$3 </a:t>
            </a:r>
            <a:r>
              <a:rPr lang="en-US" sz="2000" dirty="0">
                <a:solidFill>
                  <a:srgbClr val="FFFF00"/>
                </a:solidFill>
                <a:latin typeface="Calibri"/>
              </a:rPr>
              <a:t>(2)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E4C271C-3663-490F-8375-794B1E6F6889}"/>
              </a:ext>
            </a:extLst>
          </p:cNvPr>
          <p:cNvSpPr/>
          <p:nvPr/>
        </p:nvSpPr>
        <p:spPr>
          <a:xfrm>
            <a:off x="8445204" y="4668161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$4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B843A2-FBBF-41B7-AACA-C09BFB48A8AA}"/>
              </a:ext>
            </a:extLst>
          </p:cNvPr>
          <p:cNvSpPr txBox="1"/>
          <p:nvPr/>
        </p:nvSpPr>
        <p:spPr>
          <a:xfrm>
            <a:off x="2206539" y="3490845"/>
            <a:ext cx="5777544" cy="731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$3 has integer value 2, </a:t>
            </a:r>
          </a:p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$4 will have (     ) after executing this instruction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EA12C2-1286-45D7-A3AE-787CE8A74743}"/>
              </a:ext>
            </a:extLst>
          </p:cNvPr>
          <p:cNvSpPr txBox="1"/>
          <p:nvPr/>
        </p:nvSpPr>
        <p:spPr>
          <a:xfrm>
            <a:off x="3801365" y="3811767"/>
            <a:ext cx="332142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77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FCC27D6-5EA8-4555-9F81-696F88013B23}"/>
              </a:ext>
            </a:extLst>
          </p:cNvPr>
          <p:cNvSpPr/>
          <p:nvPr/>
        </p:nvSpPr>
        <p:spPr>
          <a:xfrm>
            <a:off x="8443341" y="4663769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$4 </a:t>
            </a:r>
            <a:r>
              <a:rPr lang="en-US" sz="2000" dirty="0">
                <a:solidFill>
                  <a:srgbClr val="FFFF00"/>
                </a:solidFill>
                <a:latin typeface="Calibri"/>
              </a:rPr>
              <a:t>(3)</a:t>
            </a:r>
          </a:p>
        </p:txBody>
      </p:sp>
    </p:spTree>
    <p:extLst>
      <p:ext uri="{BB962C8B-B14F-4D97-AF65-F5344CB8AC3E}">
        <p14:creationId xmlns:p14="http://schemas.microsoft.com/office/powerpoint/2010/main" val="325351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/>
              <a:t>I-Type Instructions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45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2400" dirty="0"/>
              <a:t>We call the instructions that use </a:t>
            </a:r>
            <a:r>
              <a:rPr lang="en-US" altLang="en-US" sz="2400" dirty="0">
                <a:solidFill>
                  <a:srgbClr val="00B050"/>
                </a:solidFill>
              </a:rPr>
              <a:t>two registers </a:t>
            </a:r>
            <a:r>
              <a:rPr lang="en-US" altLang="en-US" sz="2400" dirty="0"/>
              <a:t>and </a:t>
            </a:r>
            <a:r>
              <a:rPr lang="en-US" altLang="en-US" sz="2400" dirty="0">
                <a:solidFill>
                  <a:srgbClr val="00B050"/>
                </a:solidFill>
              </a:rPr>
              <a:t>one immediate value</a:t>
            </a:r>
            <a:r>
              <a:rPr lang="en-US" altLang="en-US" sz="2400" dirty="0"/>
              <a:t> as </a:t>
            </a:r>
            <a:r>
              <a:rPr lang="en-US" altLang="en-US" sz="2400" b="1" dirty="0"/>
              <a:t>I-type</a:t>
            </a:r>
            <a:r>
              <a:rPr lang="en-US" altLang="en-US" sz="2400" dirty="0"/>
              <a:t> Instructions</a:t>
            </a:r>
          </a:p>
          <a:p>
            <a:pPr lvl="1"/>
            <a:r>
              <a:rPr lang="en-US" altLang="en-US" sz="2000" dirty="0">
                <a:solidFill>
                  <a:srgbClr val="00B050"/>
                </a:solidFill>
              </a:rPr>
              <a:t>1 register and 1 immediate value as source</a:t>
            </a:r>
            <a:r>
              <a:rPr lang="en-US" altLang="en-US" sz="2000" dirty="0"/>
              <a:t>, </a:t>
            </a:r>
            <a:r>
              <a:rPr lang="en-US" altLang="en-US" sz="2000" dirty="0">
                <a:solidFill>
                  <a:srgbClr val="00B0F0"/>
                </a:solidFill>
              </a:rPr>
              <a:t>1 register for result</a:t>
            </a:r>
          </a:p>
          <a:p>
            <a:pPr marL="527518" lvl="1" indent="0">
              <a:buNone/>
            </a:pPr>
            <a:endParaRPr lang="en-US" altLang="en-US" sz="2000" dirty="0"/>
          </a:p>
          <a:p>
            <a:pPr eaLnBrk="1" hangingPunct="1"/>
            <a:r>
              <a:rPr lang="en-US" altLang="en-US" sz="2400" b="1" dirty="0"/>
              <a:t>Examples:</a:t>
            </a:r>
          </a:p>
          <a:p>
            <a:pPr lvl="1"/>
            <a:r>
              <a:rPr lang="en-US" altLang="en-US" sz="2000" b="1" dirty="0" err="1"/>
              <a:t>subi</a:t>
            </a:r>
            <a:r>
              <a:rPr lang="en-US" altLang="en-US" sz="2000" dirty="0"/>
              <a:t> 	Rt, Rs, </a:t>
            </a:r>
            <a:r>
              <a:rPr lang="en-US" altLang="en-US" sz="2000" dirty="0" err="1"/>
              <a:t>imm</a:t>
            </a:r>
            <a:r>
              <a:rPr lang="en-US" altLang="en-US" sz="2000" dirty="0"/>
              <a:t> 		</a:t>
            </a: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  <a:t># Rt = Rs </a:t>
            </a:r>
            <a:r>
              <a:rPr lang="en-US" altLang="en-US" sz="2000" b="1" dirty="0">
                <a:solidFill>
                  <a:schemeClr val="bg1">
                    <a:lumMod val="50000"/>
                  </a:schemeClr>
                </a:solidFill>
              </a:rPr>
              <a:t>–</a:t>
            </a: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en-US" sz="2000" dirty="0" err="1">
                <a:solidFill>
                  <a:schemeClr val="bg1">
                    <a:lumMod val="50000"/>
                  </a:schemeClr>
                </a:solidFill>
              </a:rPr>
              <a:t>imm</a:t>
            </a:r>
            <a:endParaRPr lang="en-US" alt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sz="2000" b="1" dirty="0" err="1"/>
              <a:t>andi</a:t>
            </a:r>
            <a:r>
              <a:rPr lang="en-US" altLang="en-US" sz="2000" dirty="0"/>
              <a:t> 	Rt, Rs, </a:t>
            </a:r>
            <a:r>
              <a:rPr lang="en-US" altLang="en-US" sz="2000" dirty="0" err="1"/>
              <a:t>imm</a:t>
            </a:r>
            <a:r>
              <a:rPr lang="en-US" altLang="en-US" sz="2000" dirty="0"/>
              <a:t>		</a:t>
            </a: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  <a:t># Rt = Rs </a:t>
            </a:r>
            <a:r>
              <a:rPr lang="en-US" altLang="en-US" sz="2000" b="1" dirty="0">
                <a:solidFill>
                  <a:schemeClr val="bg1">
                    <a:lumMod val="50000"/>
                  </a:schemeClr>
                </a:solidFill>
              </a:rPr>
              <a:t>&amp;</a:t>
            </a: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en-US" sz="2000" dirty="0" err="1">
                <a:solidFill>
                  <a:schemeClr val="bg1">
                    <a:lumMod val="50000"/>
                  </a:schemeClr>
                </a:solidFill>
              </a:rPr>
              <a:t>imm</a:t>
            </a:r>
            <a:endParaRPr lang="en-US" alt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sz="2000" b="1" dirty="0" err="1"/>
              <a:t>ori</a:t>
            </a:r>
            <a:r>
              <a:rPr lang="en-US" altLang="en-US" sz="2000" dirty="0"/>
              <a:t> 	Rt, Rs, </a:t>
            </a:r>
            <a:r>
              <a:rPr lang="en-US" altLang="en-US" sz="2000" dirty="0" err="1"/>
              <a:t>imm</a:t>
            </a:r>
            <a:r>
              <a:rPr lang="en-US" altLang="en-US" sz="2000" dirty="0"/>
              <a:t>		</a:t>
            </a: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  <a:t># Rt = Rs </a:t>
            </a:r>
            <a:r>
              <a:rPr lang="en-US" altLang="en-US" sz="2000" b="1" dirty="0">
                <a:solidFill>
                  <a:schemeClr val="bg1">
                    <a:lumMod val="50000"/>
                  </a:schemeClr>
                </a:solidFill>
              </a:rPr>
              <a:t>|</a:t>
            </a: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en-US" sz="2000" dirty="0" err="1">
                <a:solidFill>
                  <a:schemeClr val="bg1">
                    <a:lumMod val="50000"/>
                  </a:schemeClr>
                </a:solidFill>
              </a:rPr>
              <a:t>imm</a:t>
            </a:r>
            <a:endParaRPr lang="en-US" alt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sz="2000" b="1" dirty="0" err="1"/>
              <a:t>xori</a:t>
            </a:r>
            <a:r>
              <a:rPr lang="en-US" altLang="en-US" sz="2000" dirty="0"/>
              <a:t> 	Rt, Rs, </a:t>
            </a:r>
            <a:r>
              <a:rPr lang="en-US" altLang="en-US" sz="2000" dirty="0" err="1"/>
              <a:t>imm</a:t>
            </a:r>
            <a:r>
              <a:rPr lang="en-US" altLang="en-US" sz="2000" dirty="0"/>
              <a:t>		</a:t>
            </a: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  <a:t># Rt = Rs </a:t>
            </a:r>
            <a:r>
              <a:rPr lang="en-US" altLang="en-US" sz="2000" b="1" dirty="0">
                <a:solidFill>
                  <a:schemeClr val="bg1">
                    <a:lumMod val="50000"/>
                  </a:schemeClr>
                </a:solidFill>
              </a:rPr>
              <a:t>^</a:t>
            </a: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en-US" sz="2000" dirty="0" err="1">
                <a:solidFill>
                  <a:schemeClr val="bg1">
                    <a:lumMod val="50000"/>
                  </a:schemeClr>
                </a:solidFill>
              </a:rPr>
              <a:t>imm</a:t>
            </a:r>
            <a:endParaRPr lang="en-US" alt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sz="2000" b="1" dirty="0" err="1">
                <a:solidFill>
                  <a:schemeClr val="accent1">
                    <a:lumMod val="50000"/>
                  </a:schemeClr>
                </a:solidFill>
              </a:rPr>
              <a:t>beq</a:t>
            </a:r>
            <a:r>
              <a:rPr lang="en-US" altLang="en-US" sz="2000" dirty="0">
                <a:solidFill>
                  <a:schemeClr val="accent1">
                    <a:lumMod val="50000"/>
                  </a:schemeClr>
                </a:solidFill>
              </a:rPr>
              <a:t>	Rt, Rs, </a:t>
            </a:r>
            <a:r>
              <a:rPr lang="en-US" altLang="en-US" sz="2000" dirty="0" err="1">
                <a:solidFill>
                  <a:schemeClr val="accent1">
                    <a:lumMod val="50000"/>
                  </a:schemeClr>
                </a:solidFill>
              </a:rPr>
              <a:t>imm</a:t>
            </a:r>
            <a:r>
              <a:rPr lang="en-US" altLang="en-US" sz="2000" dirty="0">
                <a:solidFill>
                  <a:schemeClr val="accent1">
                    <a:lumMod val="50000"/>
                  </a:schemeClr>
                </a:solidFill>
              </a:rPr>
              <a:t>		</a:t>
            </a:r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en-US" altLang="en-US" sz="2000" b="1" dirty="0">
                <a:solidFill>
                  <a:schemeClr val="accent6">
                    <a:lumMod val="75000"/>
                  </a:schemeClr>
                </a:solidFill>
              </a:rPr>
              <a:t>if</a:t>
            </a:r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</a:rPr>
              <a:t> (Rt == Rs) </a:t>
            </a:r>
            <a:r>
              <a:rPr lang="en-US" altLang="en-US" sz="2000" b="1" dirty="0" err="1">
                <a:solidFill>
                  <a:schemeClr val="accent6">
                    <a:lumMod val="75000"/>
                  </a:schemeClr>
                </a:solidFill>
              </a:rPr>
              <a:t>goto</a:t>
            </a:r>
            <a:r>
              <a:rPr lang="en-US" altLang="en-US" sz="20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en-US" sz="2000" dirty="0" err="1">
                <a:solidFill>
                  <a:schemeClr val="accent6">
                    <a:lumMod val="75000"/>
                  </a:schemeClr>
                </a:solidFill>
              </a:rPr>
              <a:t>imm</a:t>
            </a:r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</a:rPr>
              <a:t>; </a:t>
            </a:r>
            <a:r>
              <a:rPr lang="en-US" altLang="en-US" sz="2000" b="1" dirty="0">
                <a:solidFill>
                  <a:schemeClr val="accent6">
                    <a:lumMod val="75000"/>
                  </a:schemeClr>
                </a:solidFill>
              </a:rPr>
              <a:t>else </a:t>
            </a:r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</a:rPr>
              <a:t>continue</a:t>
            </a:r>
          </a:p>
          <a:p>
            <a:pPr lvl="1"/>
            <a:r>
              <a:rPr lang="en-US" altLang="en-US" sz="2000" b="1" dirty="0" err="1">
                <a:solidFill>
                  <a:schemeClr val="accent1">
                    <a:lumMod val="50000"/>
                  </a:schemeClr>
                </a:solidFill>
              </a:rPr>
              <a:t>lw</a:t>
            </a:r>
            <a:r>
              <a:rPr lang="en-US" altLang="en-US" sz="2000" dirty="0">
                <a:solidFill>
                  <a:schemeClr val="accent1">
                    <a:lumMod val="50000"/>
                  </a:schemeClr>
                </a:solidFill>
              </a:rPr>
              <a:t>	Rt, </a:t>
            </a:r>
            <a:r>
              <a:rPr lang="en-US" altLang="en-US" sz="2000" dirty="0" err="1">
                <a:solidFill>
                  <a:schemeClr val="accent1">
                    <a:lumMod val="50000"/>
                  </a:schemeClr>
                </a:solidFill>
              </a:rPr>
              <a:t>imm</a:t>
            </a:r>
            <a:r>
              <a:rPr lang="en-US" altLang="en-US" sz="2000" dirty="0">
                <a:solidFill>
                  <a:schemeClr val="accent1">
                    <a:lumMod val="50000"/>
                  </a:schemeClr>
                </a:solidFill>
              </a:rPr>
              <a:t>(Rs)		</a:t>
            </a:r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en-US" altLang="en-US" sz="2000" b="1" dirty="0">
                <a:solidFill>
                  <a:schemeClr val="accent6">
                    <a:lumMod val="75000"/>
                  </a:schemeClr>
                </a:solidFill>
              </a:rPr>
              <a:t>load a word</a:t>
            </a:r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</a:rPr>
              <a:t> from (</a:t>
            </a:r>
            <a:r>
              <a:rPr lang="en-US" altLang="en-US" sz="2000" dirty="0" err="1">
                <a:solidFill>
                  <a:schemeClr val="accent6">
                    <a:lumMod val="75000"/>
                  </a:schemeClr>
                </a:solidFill>
              </a:rPr>
              <a:t>imm</a:t>
            </a:r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en-US" sz="2000" b="1" dirty="0">
                <a:solidFill>
                  <a:schemeClr val="accent6">
                    <a:lumMod val="75000"/>
                  </a:schemeClr>
                </a:solidFill>
              </a:rPr>
              <a:t>+</a:t>
            </a:r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</a:rPr>
              <a:t> Rs) address to Rt</a:t>
            </a:r>
          </a:p>
          <a:p>
            <a:pPr lvl="1"/>
            <a:r>
              <a:rPr lang="en-US" altLang="en-US" sz="2000" b="1" dirty="0" err="1">
                <a:solidFill>
                  <a:schemeClr val="accent1">
                    <a:lumMod val="50000"/>
                  </a:schemeClr>
                </a:solidFill>
              </a:rPr>
              <a:t>slti</a:t>
            </a:r>
            <a:r>
              <a:rPr lang="en-US" altLang="en-US" sz="2000" dirty="0">
                <a:solidFill>
                  <a:schemeClr val="accent1">
                    <a:lumMod val="50000"/>
                  </a:schemeClr>
                </a:solidFill>
              </a:rPr>
              <a:t>	Rt, Rs, </a:t>
            </a:r>
            <a:r>
              <a:rPr lang="en-US" altLang="en-US" sz="2000" dirty="0" err="1">
                <a:solidFill>
                  <a:schemeClr val="accent1">
                    <a:lumMod val="50000"/>
                  </a:schemeClr>
                </a:solidFill>
              </a:rPr>
              <a:t>imm</a:t>
            </a:r>
            <a:r>
              <a:rPr lang="en-US" altLang="en-US" sz="2000" dirty="0">
                <a:solidFill>
                  <a:schemeClr val="accent1">
                    <a:lumMod val="50000"/>
                  </a:schemeClr>
                </a:solidFill>
              </a:rPr>
              <a:t>		</a:t>
            </a:r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en-US" altLang="en-US" sz="2000" b="1" dirty="0">
                <a:solidFill>
                  <a:schemeClr val="accent6">
                    <a:lumMod val="75000"/>
                  </a:schemeClr>
                </a:solidFill>
              </a:rPr>
              <a:t>if</a:t>
            </a:r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</a:rPr>
              <a:t> (Rs </a:t>
            </a:r>
            <a:r>
              <a:rPr lang="en-US" altLang="en-US" sz="2000" b="1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en-US" sz="2000" dirty="0" err="1">
                <a:solidFill>
                  <a:schemeClr val="accent6">
                    <a:lumMod val="75000"/>
                  </a:schemeClr>
                </a:solidFill>
              </a:rPr>
              <a:t>imm</a:t>
            </a:r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</a:rPr>
              <a:t>) Rt </a:t>
            </a:r>
            <a:r>
              <a:rPr lang="en-US" altLang="en-US" sz="2000" b="1" dirty="0">
                <a:solidFill>
                  <a:schemeClr val="accent6">
                    <a:lumMod val="75000"/>
                  </a:schemeClr>
                </a:solidFill>
              </a:rPr>
              <a:t>= 1</a:t>
            </a:r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</a:rPr>
              <a:t>; </a:t>
            </a:r>
            <a:r>
              <a:rPr lang="en-US" altLang="en-US" sz="2000" b="1" dirty="0">
                <a:solidFill>
                  <a:schemeClr val="accent6">
                    <a:lumMod val="75000"/>
                  </a:schemeClr>
                </a:solidFill>
              </a:rPr>
              <a:t>else</a:t>
            </a:r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</a:rPr>
              <a:t> Rt </a:t>
            </a:r>
            <a:r>
              <a:rPr lang="en-US" altLang="en-US" sz="2000" b="1" dirty="0">
                <a:solidFill>
                  <a:schemeClr val="accent6">
                    <a:lumMod val="75000"/>
                  </a:schemeClr>
                </a:solidFill>
              </a:rPr>
              <a:t>= 0</a:t>
            </a:r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</a:rPr>
              <a:t>;</a:t>
            </a:r>
          </a:p>
          <a:p>
            <a:pPr lvl="1"/>
            <a:r>
              <a:rPr lang="en-US" altLang="en-US" sz="2000" dirty="0"/>
              <a:t>many more</a:t>
            </a:r>
          </a:p>
        </p:txBody>
      </p:sp>
    </p:spTree>
    <p:extLst>
      <p:ext uri="{BB962C8B-B14F-4D97-AF65-F5344CB8AC3E}">
        <p14:creationId xmlns:p14="http://schemas.microsoft.com/office/powerpoint/2010/main" val="68984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2F6F1-F631-46D8-A9C3-1E20D19A3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I-Type: Branch Instructions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64472-1C8A-45F4-A5EB-F86DAD5E02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46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A4260-E063-4B9D-A9F1-6EC644F35BF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b="1" dirty="0"/>
              <a:t>Conditional Branches</a:t>
            </a:r>
          </a:p>
          <a:p>
            <a:pPr lvl="2"/>
            <a:r>
              <a:rPr lang="en-US" sz="2000" dirty="0"/>
              <a:t>Branches only if a particular condition is true</a:t>
            </a:r>
          </a:p>
          <a:p>
            <a:pPr lvl="3"/>
            <a:r>
              <a:rPr lang="en-US" sz="1800" dirty="0"/>
              <a:t>E.g., Compares Rs, Rt. If EQ/NE, branch to label, else continue</a:t>
            </a:r>
          </a:p>
          <a:p>
            <a:pPr lvl="2"/>
            <a:endParaRPr lang="en-US" sz="2000" dirty="0"/>
          </a:p>
          <a:p>
            <a:pPr lvl="1"/>
            <a:r>
              <a:rPr lang="en-US" sz="2400" b="1" dirty="0"/>
              <a:t>Example:</a:t>
            </a:r>
          </a:p>
          <a:p>
            <a:pPr marL="1055034" lvl="2" indent="0">
              <a:buNone/>
            </a:pPr>
            <a:endParaRPr lang="en-US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6490ED-085E-4376-8FBF-2ACD77144ECE}"/>
              </a:ext>
            </a:extLst>
          </p:cNvPr>
          <p:cNvSpPr/>
          <p:nvPr/>
        </p:nvSpPr>
        <p:spPr>
          <a:xfrm>
            <a:off x="3459922" y="3360328"/>
            <a:ext cx="3323330" cy="2010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27517"/>
            <a:r>
              <a:rPr lang="en-US" alt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( a == b ) {</a:t>
            </a:r>
          </a:p>
          <a:p>
            <a:pPr defTabSz="527517"/>
            <a:r>
              <a:rPr lang="en-US" alt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a++;</a:t>
            </a:r>
          </a:p>
          <a:p>
            <a:pPr defTabSz="527517"/>
            <a:r>
              <a:rPr lang="en-US" alt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defTabSz="527517"/>
            <a:r>
              <a:rPr lang="en-US" alt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 {</a:t>
            </a:r>
          </a:p>
          <a:p>
            <a:pPr defTabSz="527517"/>
            <a:r>
              <a:rPr lang="en-US" alt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a--;</a:t>
            </a:r>
          </a:p>
          <a:p>
            <a:pPr defTabSz="527517"/>
            <a:r>
              <a:rPr lang="en-US" alt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F7EAEE-28FC-4DA6-A82C-F6C4E2DBF4D8}"/>
              </a:ext>
            </a:extLst>
          </p:cNvPr>
          <p:cNvSpPr txBox="1"/>
          <p:nvPr/>
        </p:nvSpPr>
        <p:spPr>
          <a:xfrm>
            <a:off x="5770395" y="3291838"/>
            <a:ext cx="3815468" cy="1051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condition of if statement</a:t>
            </a:r>
          </a:p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Upon the condition result, </a:t>
            </a:r>
          </a:p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execute either a++ or a--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1C222E-F811-4493-8F29-0A614F924A91}"/>
              </a:ext>
            </a:extLst>
          </p:cNvPr>
          <p:cNvSpPr/>
          <p:nvPr/>
        </p:nvSpPr>
        <p:spPr>
          <a:xfrm>
            <a:off x="3459923" y="3502520"/>
            <a:ext cx="114540" cy="67757"/>
          </a:xfrm>
          <a:prstGeom prst="rect">
            <a:avLst/>
          </a:prstGeom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0A0D28-5747-4927-8C97-DBC44F9DA21B}"/>
              </a:ext>
            </a:extLst>
          </p:cNvPr>
          <p:cNvSpPr/>
          <p:nvPr/>
        </p:nvSpPr>
        <p:spPr>
          <a:xfrm>
            <a:off x="3471216" y="4704405"/>
            <a:ext cx="114540" cy="67757"/>
          </a:xfrm>
          <a:prstGeom prst="rect">
            <a:avLst/>
          </a:prstGeom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01305D1-6650-4DF6-BC9B-6F595B56558E}"/>
              </a:ext>
            </a:extLst>
          </p:cNvPr>
          <p:cNvCxnSpPr>
            <a:stCxn id="19" idx="1"/>
            <a:endCxn id="22" idx="1"/>
          </p:cNvCxnSpPr>
          <p:nvPr/>
        </p:nvCxnSpPr>
        <p:spPr>
          <a:xfrm rot="10800000" flipH="1" flipV="1">
            <a:off x="3459922" y="3536399"/>
            <a:ext cx="11293" cy="1201885"/>
          </a:xfrm>
          <a:prstGeom prst="curvedConnector3">
            <a:avLst>
              <a:gd name="adj1" fmla="val -6450107"/>
            </a:avLst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D0337E-9606-44F6-B610-0F224C5D8156}"/>
              </a:ext>
            </a:extLst>
          </p:cNvPr>
          <p:cNvCxnSpPr>
            <a:cxnSpLocks/>
          </p:cNvCxnSpPr>
          <p:nvPr/>
        </p:nvCxnSpPr>
        <p:spPr>
          <a:xfrm>
            <a:off x="3445947" y="3535576"/>
            <a:ext cx="0" cy="24040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283F479-A5E3-452B-AC74-92A8F7DF836E}"/>
              </a:ext>
            </a:extLst>
          </p:cNvPr>
          <p:cNvSpPr txBox="1"/>
          <p:nvPr/>
        </p:nvSpPr>
        <p:spPr>
          <a:xfrm>
            <a:off x="2950055" y="3753740"/>
            <a:ext cx="668773" cy="305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B23412-2557-447F-976A-855D71CDE990}"/>
              </a:ext>
            </a:extLst>
          </p:cNvPr>
          <p:cNvSpPr txBox="1"/>
          <p:nvPr/>
        </p:nvSpPr>
        <p:spPr>
          <a:xfrm>
            <a:off x="2052273" y="4001150"/>
            <a:ext cx="739113" cy="305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158526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  <p:bldP spid="22" grpId="0"/>
      <p:bldP spid="25" grpId="0"/>
      <p:bldP spid="2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2F6F1-F631-46D8-A9C3-1E20D19A3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I-Type: Branch Instructions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64472-1C8A-45F4-A5EB-F86DAD5E02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47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A4260-E063-4B9D-A9F1-6EC644F35BF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b="1" dirty="0"/>
              <a:t>Conditional Branches</a:t>
            </a:r>
          </a:p>
          <a:p>
            <a:pPr lvl="2"/>
            <a:r>
              <a:rPr lang="en-US" sz="2000" dirty="0"/>
              <a:t>Branches only if a particular condition is true</a:t>
            </a:r>
          </a:p>
          <a:p>
            <a:pPr lvl="3"/>
            <a:r>
              <a:rPr lang="en-US" sz="1800" dirty="0"/>
              <a:t>E.g., Compares Rs, Rt. If EQ/NE, branch to label, else continue</a:t>
            </a:r>
          </a:p>
          <a:p>
            <a:pPr lvl="2"/>
            <a:endParaRPr lang="en-US" sz="2000" dirty="0"/>
          </a:p>
          <a:p>
            <a:pPr lvl="1"/>
            <a:r>
              <a:rPr lang="en-US" sz="2400" b="1" dirty="0"/>
              <a:t>Example:</a:t>
            </a:r>
          </a:p>
          <a:p>
            <a:pPr lvl="1"/>
            <a:endParaRPr 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3AD418-9504-4A52-B8E8-84FAE1E3C477}"/>
              </a:ext>
            </a:extLst>
          </p:cNvPr>
          <p:cNvSpPr/>
          <p:nvPr/>
        </p:nvSpPr>
        <p:spPr>
          <a:xfrm>
            <a:off x="1773288" y="3395250"/>
            <a:ext cx="222146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27517"/>
            <a:r>
              <a:rPr lang="en-US" alt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 $4, $2, $3</a:t>
            </a:r>
          </a:p>
          <a:p>
            <a:pPr defTabSz="527517"/>
            <a:r>
              <a:rPr lang="en-US" alt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$3, $3, $4</a:t>
            </a:r>
          </a:p>
          <a:p>
            <a:pPr defTabSz="527517"/>
            <a:r>
              <a:rPr lang="en-US" altLang="en-US" sz="2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slt</a:t>
            </a:r>
            <a:r>
              <a:rPr lang="en-US" alt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$2, $3, $4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36A5E8-48B7-4B17-9900-03CC00E6813C}"/>
              </a:ext>
            </a:extLst>
          </p:cNvPr>
          <p:cNvSpPr txBox="1"/>
          <p:nvPr/>
        </p:nvSpPr>
        <p:spPr>
          <a:xfrm>
            <a:off x="1371774" y="4710913"/>
            <a:ext cx="3135795" cy="1051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 branch, </a:t>
            </a:r>
          </a:p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instructions are executed</a:t>
            </a:r>
          </a:p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sequentially; line by line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3EA4A5C-C141-463F-B2D4-61172E7C8B51}"/>
              </a:ext>
            </a:extLst>
          </p:cNvPr>
          <p:cNvCxnSpPr/>
          <p:nvPr/>
        </p:nvCxnSpPr>
        <p:spPr>
          <a:xfrm>
            <a:off x="1642612" y="3586110"/>
            <a:ext cx="0" cy="6872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DB1BAAC-D57C-41E8-A41E-B8FF99D123CC}"/>
              </a:ext>
            </a:extLst>
          </p:cNvPr>
          <p:cNvSpPr/>
          <p:nvPr/>
        </p:nvSpPr>
        <p:spPr>
          <a:xfrm>
            <a:off x="6788937" y="3379911"/>
            <a:ext cx="3614323" cy="1370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27517"/>
            <a:r>
              <a:rPr lang="en-US" alt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sub $4, $2, $3</a:t>
            </a:r>
          </a:p>
          <a:p>
            <a:pPr defTabSz="527517"/>
            <a:r>
              <a:rPr lang="en-US" alt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altLang="en-US" sz="2000" b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beq</a:t>
            </a:r>
            <a:r>
              <a:rPr lang="en-US" altLang="en-U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$3, $4, Label</a:t>
            </a:r>
          </a:p>
          <a:p>
            <a:pPr defTabSz="527517"/>
            <a:r>
              <a:rPr lang="en-US" alt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altLang="en-US" sz="2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slt</a:t>
            </a:r>
            <a:r>
              <a:rPr lang="en-US" alt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$2, $3, $4</a:t>
            </a:r>
          </a:p>
          <a:p>
            <a:pPr defTabSz="527517"/>
            <a:r>
              <a:rPr lang="en-US" alt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Label: 	</a:t>
            </a:r>
            <a:r>
              <a:rPr lang="en-US" altLang="en-US" sz="2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</a:t>
            </a:r>
            <a:r>
              <a:rPr lang="en-US" alt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$3, $3, 1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6907B4-AB1D-42C6-BEA1-45144E322FB2}"/>
              </a:ext>
            </a:extLst>
          </p:cNvPr>
          <p:cNvSpPr txBox="1"/>
          <p:nvPr/>
        </p:nvSpPr>
        <p:spPr>
          <a:xfrm>
            <a:off x="6126523" y="4726978"/>
            <a:ext cx="4876656" cy="1051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Branch instruction checks the condition</a:t>
            </a:r>
          </a:p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choose either executing next line or</a:t>
            </a:r>
          </a:p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jumping to the specified line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1D44386-7B37-478E-94C9-9DB665CB78F3}"/>
              </a:ext>
            </a:extLst>
          </p:cNvPr>
          <p:cNvCxnSpPr>
            <a:cxnSpLocks/>
          </p:cNvCxnSpPr>
          <p:nvPr/>
        </p:nvCxnSpPr>
        <p:spPr>
          <a:xfrm>
            <a:off x="6833042" y="3559747"/>
            <a:ext cx="0" cy="2282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696B685-1062-4634-BEE9-3D6C25CAF13C}"/>
              </a:ext>
            </a:extLst>
          </p:cNvPr>
          <p:cNvSpPr/>
          <p:nvPr/>
        </p:nvSpPr>
        <p:spPr>
          <a:xfrm>
            <a:off x="6833042" y="3904194"/>
            <a:ext cx="114540" cy="67757"/>
          </a:xfrm>
          <a:prstGeom prst="rect">
            <a:avLst/>
          </a:prstGeom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F0B910-3293-4BCA-AFA8-E4DE939C8BB4}"/>
              </a:ext>
            </a:extLst>
          </p:cNvPr>
          <p:cNvSpPr/>
          <p:nvPr/>
        </p:nvSpPr>
        <p:spPr>
          <a:xfrm>
            <a:off x="6844335" y="4525303"/>
            <a:ext cx="114540" cy="67757"/>
          </a:xfrm>
          <a:prstGeom prst="rect">
            <a:avLst/>
          </a:prstGeom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7DC6ABF4-984E-4A39-AB71-DEC608B39996}"/>
              </a:ext>
            </a:extLst>
          </p:cNvPr>
          <p:cNvCxnSpPr>
            <a:stCxn id="14" idx="1"/>
            <a:endCxn id="18" idx="1"/>
          </p:cNvCxnSpPr>
          <p:nvPr/>
        </p:nvCxnSpPr>
        <p:spPr>
          <a:xfrm rot="10800000" flipH="1" flipV="1">
            <a:off x="6833042" y="3938073"/>
            <a:ext cx="11293" cy="621108"/>
          </a:xfrm>
          <a:prstGeom prst="curvedConnector3">
            <a:avLst>
              <a:gd name="adj1" fmla="val -2335752"/>
            </a:avLst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1F0F861-DE82-4B88-8387-8031B08137C1}"/>
              </a:ext>
            </a:extLst>
          </p:cNvPr>
          <p:cNvSpPr txBox="1"/>
          <p:nvPr/>
        </p:nvSpPr>
        <p:spPr>
          <a:xfrm>
            <a:off x="5526128" y="4053048"/>
            <a:ext cx="1039067" cy="305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$3 == $4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9DE649D-3B26-4BBA-987C-C4F1FD8E3767}"/>
              </a:ext>
            </a:extLst>
          </p:cNvPr>
          <p:cNvCxnSpPr>
            <a:cxnSpLocks/>
          </p:cNvCxnSpPr>
          <p:nvPr/>
        </p:nvCxnSpPr>
        <p:spPr>
          <a:xfrm>
            <a:off x="6844029" y="3958224"/>
            <a:ext cx="0" cy="22829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D18F975-51B1-4092-BA57-8D32CC6CE0CC}"/>
              </a:ext>
            </a:extLst>
          </p:cNvPr>
          <p:cNvSpPr txBox="1"/>
          <p:nvPr/>
        </p:nvSpPr>
        <p:spPr>
          <a:xfrm>
            <a:off x="6810862" y="3904194"/>
            <a:ext cx="984565" cy="305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$3 != $4</a:t>
            </a:r>
          </a:p>
        </p:txBody>
      </p:sp>
    </p:spTree>
    <p:extLst>
      <p:ext uri="{BB962C8B-B14F-4D97-AF65-F5344CB8AC3E}">
        <p14:creationId xmlns:p14="http://schemas.microsoft.com/office/powerpoint/2010/main" val="66011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21" grpId="0"/>
      <p:bldP spid="2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/>
              <a:t>I-Type: Branch Instructions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48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Conditional Branches</a:t>
            </a:r>
          </a:p>
          <a:p>
            <a:pPr lvl="1"/>
            <a:r>
              <a:rPr lang="en-US" altLang="en-US" sz="2000" dirty="0"/>
              <a:t>Branch if condition satisfies</a:t>
            </a:r>
          </a:p>
          <a:p>
            <a:pPr lvl="1"/>
            <a:r>
              <a:rPr lang="en-US" altLang="en-US" sz="2000" b="1" dirty="0" err="1"/>
              <a:t>beq</a:t>
            </a:r>
            <a:r>
              <a:rPr lang="en-US" altLang="en-US" sz="2000" dirty="0"/>
              <a:t> 	Rs, Rt, </a:t>
            </a:r>
            <a:r>
              <a:rPr lang="en-US" altLang="en-US" sz="2000" dirty="0" err="1"/>
              <a:t>imm</a:t>
            </a:r>
            <a:r>
              <a:rPr lang="en-US" altLang="en-US" sz="2000" dirty="0"/>
              <a:t> 	</a:t>
            </a: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en-US" altLang="en-US" sz="2000" b="1" dirty="0">
                <a:solidFill>
                  <a:schemeClr val="bg1">
                    <a:lumMod val="50000"/>
                  </a:schemeClr>
                </a:solidFill>
              </a:rPr>
              <a:t>if</a:t>
            </a: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  <a:t> (Rs == Rt) </a:t>
            </a:r>
            <a:r>
              <a:rPr lang="en-US" altLang="en-US" sz="2000" b="1" dirty="0" err="1">
                <a:solidFill>
                  <a:schemeClr val="bg1">
                    <a:lumMod val="50000"/>
                  </a:schemeClr>
                </a:solidFill>
              </a:rPr>
              <a:t>goto</a:t>
            </a:r>
            <a:r>
              <a:rPr lang="en-US" altLang="en-US" sz="20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en-US" sz="2000" dirty="0" err="1">
                <a:solidFill>
                  <a:schemeClr val="bg1">
                    <a:lumMod val="50000"/>
                  </a:schemeClr>
                </a:solidFill>
              </a:rPr>
              <a:t>imm</a:t>
            </a: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  <a:t>; </a:t>
            </a:r>
            <a:r>
              <a:rPr lang="en-US" altLang="en-US" sz="2000" b="1" dirty="0">
                <a:solidFill>
                  <a:schemeClr val="bg1">
                    <a:lumMod val="50000"/>
                  </a:schemeClr>
                </a:solidFill>
              </a:rPr>
              <a:t>else </a:t>
            </a: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  <a:t>continue</a:t>
            </a:r>
          </a:p>
          <a:p>
            <a:pPr lvl="1"/>
            <a:r>
              <a:rPr lang="en-US" altLang="en-US" sz="2000" b="1" dirty="0" err="1"/>
              <a:t>bne</a:t>
            </a:r>
            <a:r>
              <a:rPr lang="en-US" altLang="en-US" sz="2000" dirty="0"/>
              <a:t>	Rs, Rt, </a:t>
            </a:r>
            <a:r>
              <a:rPr lang="en-US" altLang="en-US" sz="2000" dirty="0" err="1"/>
              <a:t>imm</a:t>
            </a:r>
            <a:r>
              <a:rPr lang="en-US" altLang="en-US" sz="2000" dirty="0"/>
              <a:t>	</a:t>
            </a: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en-US" altLang="en-US" sz="2000" b="1" dirty="0">
                <a:solidFill>
                  <a:schemeClr val="bg1">
                    <a:lumMod val="50000"/>
                  </a:schemeClr>
                </a:solidFill>
              </a:rPr>
              <a:t>if</a:t>
            </a: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  <a:t> (Rs </a:t>
            </a:r>
            <a:r>
              <a:rPr lang="en-US" altLang="en-US" sz="2000" b="1" dirty="0">
                <a:solidFill>
                  <a:schemeClr val="bg1">
                    <a:lumMod val="50000"/>
                  </a:schemeClr>
                </a:solidFill>
              </a:rPr>
              <a:t>!=</a:t>
            </a: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  <a:t> Rt) </a:t>
            </a:r>
            <a:r>
              <a:rPr lang="en-US" altLang="en-US" sz="2000" b="1" dirty="0" err="1">
                <a:solidFill>
                  <a:schemeClr val="bg1">
                    <a:lumMod val="50000"/>
                  </a:schemeClr>
                </a:solidFill>
              </a:rPr>
              <a:t>goto</a:t>
            </a:r>
            <a:r>
              <a:rPr lang="en-US" altLang="en-US" sz="20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en-US" sz="2000" dirty="0" err="1">
                <a:solidFill>
                  <a:schemeClr val="bg1">
                    <a:lumMod val="50000"/>
                  </a:schemeClr>
                </a:solidFill>
              </a:rPr>
              <a:t>imm</a:t>
            </a: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  <a:t>; </a:t>
            </a:r>
            <a:r>
              <a:rPr lang="en-US" altLang="en-US" sz="2000" b="1" dirty="0">
                <a:solidFill>
                  <a:schemeClr val="bg1">
                    <a:lumMod val="50000"/>
                  </a:schemeClr>
                </a:solidFill>
              </a:rPr>
              <a:t>else </a:t>
            </a: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  <a:t>continue</a:t>
            </a:r>
            <a:endParaRPr lang="en-US" altLang="en-US" sz="2000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en-US" sz="2400" dirty="0"/>
          </a:p>
          <a:p>
            <a:r>
              <a:rPr lang="en-US" altLang="en-US" sz="2400" b="1" dirty="0"/>
              <a:t>Unconditional Branches</a:t>
            </a:r>
          </a:p>
          <a:p>
            <a:pPr lvl="1"/>
            <a:r>
              <a:rPr lang="en-US" altLang="en-US" sz="2000" dirty="0"/>
              <a:t>Always branch to label</a:t>
            </a:r>
          </a:p>
          <a:p>
            <a:pPr lvl="1"/>
            <a:r>
              <a:rPr lang="en-US" altLang="en-US" sz="2000" b="1" dirty="0"/>
              <a:t>b</a:t>
            </a:r>
            <a:r>
              <a:rPr lang="en-US" altLang="en-US" sz="2000" dirty="0"/>
              <a:t>		</a:t>
            </a:r>
            <a:r>
              <a:rPr lang="en-US" altLang="en-US" sz="2000" dirty="0" err="1"/>
              <a:t>imm</a:t>
            </a:r>
            <a:r>
              <a:rPr lang="en-US" altLang="en-US" sz="2000" dirty="0"/>
              <a:t>			</a:t>
            </a: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en-US" altLang="en-US" sz="2000" b="1" dirty="0" err="1">
                <a:solidFill>
                  <a:schemeClr val="bg1">
                    <a:lumMod val="50000"/>
                  </a:schemeClr>
                </a:solidFill>
              </a:rPr>
              <a:t>goto</a:t>
            </a:r>
            <a:r>
              <a:rPr lang="en-US" altLang="en-US" sz="20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en-US" sz="2000" dirty="0" err="1">
                <a:solidFill>
                  <a:schemeClr val="bg1">
                    <a:lumMod val="50000"/>
                  </a:schemeClr>
                </a:solidFill>
              </a:rPr>
              <a:t>imm</a:t>
            </a:r>
            <a:endParaRPr lang="en-US" alt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sz="2000" dirty="0" err="1"/>
              <a:t>beq</a:t>
            </a:r>
            <a:r>
              <a:rPr lang="en-US" altLang="en-US" sz="2000" dirty="0"/>
              <a:t>	$0, $0, </a:t>
            </a:r>
            <a:r>
              <a:rPr lang="en-US" altLang="en-US" sz="2000" dirty="0" err="1"/>
              <a:t>imm</a:t>
            </a:r>
            <a:r>
              <a:rPr lang="en-US" altLang="en-US" sz="2000" dirty="0"/>
              <a:t>		</a:t>
            </a: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en-US" altLang="en-US" sz="2000" b="1" dirty="0" err="1">
                <a:solidFill>
                  <a:schemeClr val="bg1">
                    <a:lumMod val="50000"/>
                  </a:schemeClr>
                </a:solidFill>
              </a:rPr>
              <a:t>goto</a:t>
            </a: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en-US" sz="2000" dirty="0" err="1">
                <a:solidFill>
                  <a:schemeClr val="bg1">
                    <a:lumMod val="50000"/>
                  </a:schemeClr>
                </a:solidFill>
              </a:rPr>
              <a:t>imm</a:t>
            </a:r>
            <a:endParaRPr lang="en-US" alt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en-US" altLang="en-US" sz="2000" dirty="0"/>
          </a:p>
          <a:p>
            <a:pPr marL="527517" lvl="1" indent="0">
              <a:buNone/>
            </a:pPr>
            <a:endParaRPr lang="en-US" altLang="en-US" sz="2000" dirty="0"/>
          </a:p>
          <a:p>
            <a:pPr eaLnBrk="1" hangingPunct="1"/>
            <a:endParaRPr lang="en-US" altLang="en-US" sz="2400" dirty="0"/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DB5F739F-F28F-4D47-9B73-59E7E73BEF9F}"/>
              </a:ext>
            </a:extLst>
          </p:cNvPr>
          <p:cNvSpPr/>
          <p:nvPr/>
        </p:nvSpPr>
        <p:spPr>
          <a:xfrm>
            <a:off x="6522282" y="3042518"/>
            <a:ext cx="4307424" cy="2865162"/>
          </a:xfrm>
          <a:prstGeom prst="wedgeEllipseCallout">
            <a:avLst>
              <a:gd name="adj1" fmla="val -56812"/>
              <a:gd name="adj2" fmla="val -669"/>
            </a:avLst>
          </a:prstGeom>
          <a:solidFill>
            <a:schemeClr val="accent5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 defTabSz="527517"/>
            <a:r>
              <a:rPr lang="en-US" sz="2077" b="1" u="sng" dirty="0">
                <a:solidFill>
                  <a:prstClr val="white"/>
                </a:solidFill>
                <a:latin typeface="Calibri"/>
              </a:rPr>
              <a:t>Pseudo-instruction</a:t>
            </a:r>
          </a:p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Instruction “b </a:t>
            </a:r>
            <a:r>
              <a:rPr lang="en-US" sz="2077" dirty="0" err="1">
                <a:solidFill>
                  <a:prstClr val="white"/>
                </a:solidFill>
                <a:latin typeface="Calibri"/>
              </a:rPr>
              <a:t>imm</a:t>
            </a:r>
            <a:r>
              <a:rPr lang="en-US" sz="2077" dirty="0">
                <a:solidFill>
                  <a:prstClr val="white"/>
                </a:solidFill>
                <a:latin typeface="Calibri"/>
              </a:rPr>
              <a:t>” is not actually supported by the hardware.</a:t>
            </a:r>
          </a:p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Assembler replaces “b </a:t>
            </a:r>
            <a:r>
              <a:rPr lang="en-US" sz="2077" dirty="0" err="1">
                <a:solidFill>
                  <a:prstClr val="white"/>
                </a:solidFill>
                <a:latin typeface="Calibri"/>
              </a:rPr>
              <a:t>imm</a:t>
            </a:r>
            <a:r>
              <a:rPr lang="en-US" sz="2077" dirty="0">
                <a:solidFill>
                  <a:prstClr val="white"/>
                </a:solidFill>
                <a:latin typeface="Calibri"/>
              </a:rPr>
              <a:t>” to “</a:t>
            </a:r>
            <a:r>
              <a:rPr lang="en-US" sz="2077" dirty="0" err="1">
                <a:solidFill>
                  <a:prstClr val="white"/>
                </a:solidFill>
                <a:latin typeface="Calibri"/>
              </a:rPr>
              <a:t>beq</a:t>
            </a:r>
            <a:r>
              <a:rPr lang="en-US" sz="2077" dirty="0">
                <a:solidFill>
                  <a:prstClr val="white"/>
                </a:solidFill>
                <a:latin typeface="Calibri"/>
              </a:rPr>
              <a:t> $0, $0, </a:t>
            </a:r>
            <a:r>
              <a:rPr lang="en-US" sz="2077" dirty="0" err="1">
                <a:solidFill>
                  <a:prstClr val="white"/>
                </a:solidFill>
                <a:latin typeface="Calibri"/>
              </a:rPr>
              <a:t>imm</a:t>
            </a:r>
            <a:r>
              <a:rPr lang="en-US" sz="2077" dirty="0">
                <a:solidFill>
                  <a:prstClr val="white"/>
                </a:solidFill>
                <a:latin typeface="Calibri"/>
              </a:rPr>
              <a:t>”</a:t>
            </a:r>
          </a:p>
          <a:p>
            <a:pPr algn="ctr" defTabSz="527517"/>
            <a:endParaRPr lang="en-US" sz="1385" i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DBEF6D-DC29-4628-B634-21BA4A13E133}"/>
              </a:ext>
            </a:extLst>
          </p:cNvPr>
          <p:cNvSpPr txBox="1"/>
          <p:nvPr/>
        </p:nvSpPr>
        <p:spPr>
          <a:xfrm>
            <a:off x="2930768" y="4960226"/>
            <a:ext cx="2169184" cy="83792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pPr defTabSz="527517"/>
            <a:r>
              <a:rPr lang="en-US" sz="1615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Comparing the same </a:t>
            </a:r>
          </a:p>
          <a:p>
            <a:pPr defTabSz="527517"/>
            <a:r>
              <a:rPr lang="en-US" sz="1615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 values </a:t>
            </a:r>
          </a:p>
          <a:p>
            <a:pPr defTabSz="527517"/>
            <a:r>
              <a:rPr lang="en-US" sz="1615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always equal</a:t>
            </a:r>
            <a:endParaRPr lang="en-US" sz="1615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43624FD-2100-4CA3-922D-5D9A6A17AD77}"/>
              </a:ext>
            </a:extLst>
          </p:cNvPr>
          <p:cNvCxnSpPr/>
          <p:nvPr/>
        </p:nvCxnSpPr>
        <p:spPr>
          <a:xfrm flipV="1">
            <a:off x="3516007" y="4763931"/>
            <a:ext cx="0" cy="1962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222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/>
              <a:t>I-Type: Memory Instructions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49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altLang="en-US" sz="2400" b="1" dirty="0"/>
              <a:t>Memory operations use special format to present memory address</a:t>
            </a:r>
          </a:p>
          <a:p>
            <a:pPr lvl="1"/>
            <a:endParaRPr lang="en-US" altLang="en-US" sz="20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400" b="1" dirty="0"/>
              <a:t>Example: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en-US" sz="2400" b="1" dirty="0"/>
          </a:p>
          <a:p>
            <a:pPr marL="527517" lvl="1" indent="0" algn="ctr">
              <a:buNone/>
            </a:pPr>
            <a:r>
              <a:rPr lang="en-US" altLang="en-US" sz="3600" dirty="0">
                <a:solidFill>
                  <a:prstClr val="black"/>
                </a:solidFill>
              </a:rPr>
              <a:t>      </a:t>
            </a:r>
            <a:r>
              <a:rPr lang="en-US" altLang="en-US" sz="3600" dirty="0" err="1">
                <a:solidFill>
                  <a:prstClr val="black"/>
                </a:solidFill>
              </a:rPr>
              <a:t>lw</a:t>
            </a:r>
            <a:r>
              <a:rPr lang="en-US" altLang="en-US" sz="3600" dirty="0">
                <a:solidFill>
                  <a:prstClr val="black"/>
                </a:solidFill>
              </a:rPr>
              <a:t>  Rt, </a:t>
            </a:r>
            <a:r>
              <a:rPr lang="en-US" altLang="en-US" sz="3600" dirty="0" err="1">
                <a:solidFill>
                  <a:prstClr val="black"/>
                </a:solidFill>
              </a:rPr>
              <a:t>imm</a:t>
            </a:r>
            <a:r>
              <a:rPr lang="en-US" altLang="en-US" sz="3600" dirty="0">
                <a:solidFill>
                  <a:prstClr val="black"/>
                </a:solidFill>
              </a:rPr>
              <a:t>(Rs)  </a:t>
            </a: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</a:rPr>
              <a:t># Load a word from address (Rs </a:t>
            </a:r>
            <a:r>
              <a:rPr lang="en-US" altLang="en-US" sz="2400" b="1" dirty="0">
                <a:solidFill>
                  <a:schemeClr val="bg1">
                    <a:lumMod val="50000"/>
                  </a:schemeClr>
                </a:solidFill>
              </a:rPr>
              <a:t>+</a:t>
            </a: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en-US" sz="2400" dirty="0" err="1">
                <a:solidFill>
                  <a:schemeClr val="bg1">
                    <a:lumMod val="50000"/>
                  </a:schemeClr>
                </a:solidFill>
              </a:rPr>
              <a:t>imm</a:t>
            </a: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</a:rPr>
              <a:t>) to Rt 	</a:t>
            </a:r>
            <a:r>
              <a:rPr lang="en-US" altLang="en-US" sz="2400" dirty="0">
                <a:solidFill>
                  <a:prstClr val="black"/>
                </a:solidFill>
              </a:rPr>
              <a:t>					</a:t>
            </a:r>
          </a:p>
          <a:p>
            <a:pPr lvl="1"/>
            <a:endParaRPr lang="en-US" altLang="en-US" sz="2000" dirty="0"/>
          </a:p>
          <a:p>
            <a:pPr marL="527517" lvl="1" indent="0">
              <a:buNone/>
            </a:pPr>
            <a:endParaRPr lang="en-US" altLang="en-US" sz="2000" dirty="0"/>
          </a:p>
          <a:p>
            <a:pPr eaLnBrk="1" hangingPunct="1"/>
            <a:endParaRPr lang="en-US" altLang="en-US" sz="2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971760-4150-476A-A53D-967834B59224}"/>
              </a:ext>
            </a:extLst>
          </p:cNvPr>
          <p:cNvCxnSpPr/>
          <p:nvPr/>
        </p:nvCxnSpPr>
        <p:spPr>
          <a:xfrm>
            <a:off x="1665507" y="3496688"/>
            <a:ext cx="55705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261B57A-4FC1-473D-A243-A66E63AA030F}"/>
              </a:ext>
            </a:extLst>
          </p:cNvPr>
          <p:cNvSpPr txBox="1"/>
          <p:nvPr/>
        </p:nvSpPr>
        <p:spPr>
          <a:xfrm>
            <a:off x="745569" y="4004121"/>
            <a:ext cx="1467068" cy="731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Command</a:t>
            </a:r>
          </a:p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(operation)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ADC9A4-0056-4DF9-B94E-366446C41346}"/>
              </a:ext>
            </a:extLst>
          </p:cNvPr>
          <p:cNvCxnSpPr/>
          <p:nvPr/>
        </p:nvCxnSpPr>
        <p:spPr>
          <a:xfrm>
            <a:off x="2418248" y="3496688"/>
            <a:ext cx="612758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4B77-47B5-46F6-AC9B-55B2EA005753}"/>
              </a:ext>
            </a:extLst>
          </p:cNvPr>
          <p:cNvCxnSpPr/>
          <p:nvPr/>
        </p:nvCxnSpPr>
        <p:spPr>
          <a:xfrm>
            <a:off x="3163813" y="3496688"/>
            <a:ext cx="815581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8B1ABC-C5B2-4FDF-BA49-134921099763}"/>
              </a:ext>
            </a:extLst>
          </p:cNvPr>
          <p:cNvCxnSpPr/>
          <p:nvPr/>
        </p:nvCxnSpPr>
        <p:spPr>
          <a:xfrm>
            <a:off x="4035714" y="3498434"/>
            <a:ext cx="815581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0EFAB72-7F58-473D-A858-CA3191F5C167}"/>
              </a:ext>
            </a:extLst>
          </p:cNvPr>
          <p:cNvSpPr txBox="1"/>
          <p:nvPr/>
        </p:nvSpPr>
        <p:spPr>
          <a:xfrm>
            <a:off x="1086794" y="5005905"/>
            <a:ext cx="2662908" cy="731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Destination Register</a:t>
            </a:r>
          </a:p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(stores loaded value)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B0FEFA-FC96-4F79-A488-28F1BA838464}"/>
              </a:ext>
            </a:extLst>
          </p:cNvPr>
          <p:cNvSpPr txBox="1"/>
          <p:nvPr/>
        </p:nvSpPr>
        <p:spPr>
          <a:xfrm>
            <a:off x="2990546" y="3989160"/>
            <a:ext cx="3443571" cy="1051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Immediate value</a:t>
            </a:r>
          </a:p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(stores offset value of </a:t>
            </a:r>
          </a:p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target memory address)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425ED0-22EE-42A0-B177-093B4F0CBE47}"/>
              </a:ext>
            </a:extLst>
          </p:cNvPr>
          <p:cNvSpPr txBox="1"/>
          <p:nvPr/>
        </p:nvSpPr>
        <p:spPr>
          <a:xfrm>
            <a:off x="5607655" y="5005905"/>
            <a:ext cx="3443571" cy="1051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operand</a:t>
            </a:r>
          </a:p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(stores base address of</a:t>
            </a:r>
          </a:p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target memory address)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9A6530B-4410-40A5-863C-D20F7A392C45}"/>
              </a:ext>
            </a:extLst>
          </p:cNvPr>
          <p:cNvCxnSpPr>
            <a:cxnSpLocks/>
          </p:cNvCxnSpPr>
          <p:nvPr/>
        </p:nvCxnSpPr>
        <p:spPr>
          <a:xfrm flipH="1">
            <a:off x="1333447" y="3496689"/>
            <a:ext cx="707689" cy="5074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C8CBD34-B210-44A6-B2D2-BA6B7263449B}"/>
              </a:ext>
            </a:extLst>
          </p:cNvPr>
          <p:cNvCxnSpPr/>
          <p:nvPr/>
        </p:nvCxnSpPr>
        <p:spPr>
          <a:xfrm flipH="1">
            <a:off x="2373922" y="3496689"/>
            <a:ext cx="407789" cy="1509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41C76E-4162-4ACD-B004-48F4F2D89C31}"/>
              </a:ext>
            </a:extLst>
          </p:cNvPr>
          <p:cNvCxnSpPr/>
          <p:nvPr/>
        </p:nvCxnSpPr>
        <p:spPr>
          <a:xfrm>
            <a:off x="3593835" y="3496689"/>
            <a:ext cx="0" cy="5074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F8F22A-25DB-4FBF-80FE-BE22D6B738B0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443504" y="3496688"/>
            <a:ext cx="2885937" cy="1509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63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8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4154" dirty="0"/>
              <a:t>What Does the ISA Deal With Specifically?</a:t>
            </a:r>
            <a:endParaRPr lang="en-AU" altLang="en-US" sz="4154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6DCB5B-5067-409C-B123-B711F8622CCE}"/>
              </a:ext>
            </a:extLst>
          </p:cNvPr>
          <p:cNvSpPr/>
          <p:nvPr/>
        </p:nvSpPr>
        <p:spPr>
          <a:xfrm>
            <a:off x="1286608" y="2073569"/>
            <a:ext cx="4002082" cy="4532651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string.h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defTabSz="527517"/>
            <a:endParaRPr lang="en-US" sz="1154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27517"/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54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[2];</a:t>
            </a:r>
          </a:p>
          <a:p>
            <a:pPr defTabSz="527517"/>
            <a:endParaRPr lang="en-US" sz="1154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myfunction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(void)</a:t>
            </a: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FILE *</a:t>
            </a:r>
            <a:r>
              <a:rPr lang="en-US" sz="1154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54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2;</a:t>
            </a: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54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pPr defTabSz="527517"/>
            <a:endParaRPr lang="en-US" sz="1154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/* Open file for reading */</a:t>
            </a: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fopen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154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mynumbers.txt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“r");</a:t>
            </a:r>
          </a:p>
          <a:p>
            <a:pPr defTabSz="527517"/>
            <a:endParaRPr lang="en-US" sz="1154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/* Read and display data */</a:t>
            </a: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fread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54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154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fclose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54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54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 + </a:t>
            </a:r>
            <a:r>
              <a:rPr lang="en-US" sz="1154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[1];</a:t>
            </a: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(“Sum = %d\n”, </a:t>
            </a:r>
            <a:r>
              <a:rPr lang="en-US" sz="1154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defTabSz="527517"/>
            <a:endParaRPr lang="en-US" sz="1154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27517"/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 (void) {</a:t>
            </a: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myfunction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return(0);</a:t>
            </a: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0DA4C7-E5C8-4E4D-B9AE-D3BC66D63AAB}"/>
              </a:ext>
            </a:extLst>
          </p:cNvPr>
          <p:cNvSpPr txBox="1"/>
          <p:nvPr/>
        </p:nvSpPr>
        <p:spPr>
          <a:xfrm>
            <a:off x="1251821" y="1016002"/>
            <a:ext cx="4146135" cy="1051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prstClr val="black"/>
                </a:solidFill>
                <a:latin typeface="Calibri"/>
              </a:rPr>
              <a:t>Example: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a C program that reads </a:t>
            </a:r>
          </a:p>
          <a:p>
            <a:pPr defTabSz="527517"/>
            <a:r>
              <a:rPr lang="en-US" sz="2000" dirty="0">
                <a:solidFill>
                  <a:prstClr val="black"/>
                </a:solidFill>
                <a:latin typeface="Calibri"/>
              </a:rPr>
              <a:t>two integer values from “file.txt” file</a:t>
            </a:r>
          </a:p>
          <a:p>
            <a:pPr defTabSz="527517"/>
            <a:r>
              <a:rPr lang="en-US" sz="2000" dirty="0">
                <a:solidFill>
                  <a:prstClr val="black"/>
                </a:solidFill>
                <a:latin typeface="Calibri"/>
              </a:rPr>
              <a:t>and prints the sum of them.</a:t>
            </a:r>
          </a:p>
        </p:txBody>
      </p:sp>
      <p:pic>
        <p:nvPicPr>
          <p:cNvPr id="13" name="Picture 9" descr="hard-disk-drive">
            <a:extLst>
              <a:ext uri="{FF2B5EF4-FFF2-40B4-BE49-F238E27FC236}">
                <a16:creationId xmlns:a16="http://schemas.microsoft.com/office/drawing/2014/main" id="{8F06912E-527E-467F-B3B5-783C6725B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395" y="5173472"/>
            <a:ext cx="1771242" cy="998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6EE7EB3-4C1A-40B0-988E-5E776C0EFC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417" y="5074128"/>
            <a:ext cx="1295565" cy="9716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A24DE7-9B22-41B7-8D19-227560755E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958"/>
          <a:stretch/>
        </p:blipFill>
        <p:spPr>
          <a:xfrm rot="18913154">
            <a:off x="7391702" y="5504710"/>
            <a:ext cx="1888427" cy="494523"/>
          </a:xfrm>
          <a:prstGeom prst="rect">
            <a:avLst/>
          </a:prstGeom>
        </p:spPr>
      </p:pic>
      <p:sp>
        <p:nvSpPr>
          <p:cNvPr id="19" name="AutoShape 38">
            <a:extLst>
              <a:ext uri="{FF2B5EF4-FFF2-40B4-BE49-F238E27FC236}">
                <a16:creationId xmlns:a16="http://schemas.microsoft.com/office/drawing/2014/main" id="{EDA22835-3C4A-480E-9382-647B52176E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8764" y="5474864"/>
            <a:ext cx="533400" cy="257175"/>
          </a:xfrm>
          <a:prstGeom prst="leftRightArrow">
            <a:avLst>
              <a:gd name="adj1" fmla="val 50000"/>
              <a:gd name="adj2" fmla="val 41481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527517" eaLnBrk="1" hangingPunct="1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0" name="AutoShape 38">
            <a:extLst>
              <a:ext uri="{FF2B5EF4-FFF2-40B4-BE49-F238E27FC236}">
                <a16:creationId xmlns:a16="http://schemas.microsoft.com/office/drawing/2014/main" id="{908095C2-CC88-4993-9CA3-D0CD66074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8154" y="5431376"/>
            <a:ext cx="533400" cy="257175"/>
          </a:xfrm>
          <a:prstGeom prst="leftRightArrow">
            <a:avLst>
              <a:gd name="adj1" fmla="val 50000"/>
              <a:gd name="adj2" fmla="val 41481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527517" eaLnBrk="1" hangingPunct="1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8672" name="Rectangle: Rounded Corners 28671">
            <a:extLst>
              <a:ext uri="{FF2B5EF4-FFF2-40B4-BE49-F238E27FC236}">
                <a16:creationId xmlns:a16="http://schemas.microsoft.com/office/drawing/2014/main" id="{A6129ADA-426C-4A9E-A725-64FE5A1DAA96}"/>
              </a:ext>
            </a:extLst>
          </p:cNvPr>
          <p:cNvSpPr/>
          <p:nvPr/>
        </p:nvSpPr>
        <p:spPr>
          <a:xfrm>
            <a:off x="5463610" y="1311896"/>
            <a:ext cx="1863154" cy="3509523"/>
          </a:xfrm>
          <a:prstGeom prst="roundRect">
            <a:avLst/>
          </a:prstGeom>
          <a:noFill/>
          <a:ln w="22225">
            <a:solidFill>
              <a:srgbClr val="036DB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b="1" dirty="0">
                <a:solidFill>
                  <a:srgbClr val="0070C0"/>
                </a:solidFill>
                <a:latin typeface="Calibri"/>
              </a:rPr>
              <a:t>Processor</a:t>
            </a:r>
          </a:p>
          <a:p>
            <a:pPr algn="ctr" defTabSz="527517"/>
            <a:r>
              <a:rPr lang="en-US" sz="2000" b="1" dirty="0">
                <a:solidFill>
                  <a:srgbClr val="0070C0"/>
                </a:solidFill>
                <a:latin typeface="Calibri"/>
              </a:rPr>
              <a:t>(CPU)</a:t>
            </a:r>
          </a:p>
          <a:p>
            <a:pPr algn="ctr" defTabSz="527517"/>
            <a:endParaRPr lang="en-US" dirty="0">
              <a:solidFill>
                <a:srgbClr val="0070C0"/>
              </a:solidFill>
              <a:latin typeface="Calibri"/>
            </a:endParaRPr>
          </a:p>
          <a:p>
            <a:pPr algn="ctr" defTabSz="527517"/>
            <a:r>
              <a:rPr lang="en-US" dirty="0">
                <a:solidFill>
                  <a:srgbClr val="0070C0"/>
                </a:solidFill>
                <a:latin typeface="Calibri"/>
              </a:rPr>
              <a:t>Understands and executes each line of the code. </a:t>
            </a:r>
          </a:p>
          <a:p>
            <a:pPr algn="ctr" defTabSz="527517"/>
            <a:endParaRPr lang="en-US" dirty="0">
              <a:solidFill>
                <a:srgbClr val="0070C0"/>
              </a:solidFill>
              <a:latin typeface="Calibri"/>
            </a:endParaRPr>
          </a:p>
          <a:p>
            <a:pPr algn="ctr" defTabSz="527517"/>
            <a:r>
              <a:rPr lang="en-US" dirty="0">
                <a:solidFill>
                  <a:srgbClr val="0070C0"/>
                </a:solidFill>
                <a:latin typeface="Calibri"/>
              </a:rPr>
              <a:t>Uses fast on-chip memories</a:t>
            </a:r>
          </a:p>
          <a:p>
            <a:pPr algn="ctr" defTabSz="527517"/>
            <a:endParaRPr lang="en-US" dirty="0">
              <a:solidFill>
                <a:srgbClr val="0070C0"/>
              </a:solidFill>
              <a:latin typeface="Calibri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8093D7B-34CF-44EF-B2A3-0799D4AA10CC}"/>
              </a:ext>
            </a:extLst>
          </p:cNvPr>
          <p:cNvSpPr/>
          <p:nvPr/>
        </p:nvSpPr>
        <p:spPr>
          <a:xfrm>
            <a:off x="7490971" y="1284701"/>
            <a:ext cx="1863154" cy="3509523"/>
          </a:xfrm>
          <a:prstGeom prst="roundRect">
            <a:avLst/>
          </a:prstGeom>
          <a:noFill/>
          <a:ln w="2222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b="1" dirty="0">
                <a:solidFill>
                  <a:srgbClr val="9BBB59"/>
                </a:solidFill>
                <a:latin typeface="Calibri"/>
              </a:rPr>
              <a:t>Memory</a:t>
            </a:r>
          </a:p>
          <a:p>
            <a:pPr algn="ctr" defTabSz="527517"/>
            <a:r>
              <a:rPr lang="en-US" sz="2000" b="1" dirty="0">
                <a:solidFill>
                  <a:srgbClr val="9BBB59"/>
                </a:solidFill>
                <a:latin typeface="Calibri"/>
              </a:rPr>
              <a:t>(DRAM)</a:t>
            </a:r>
          </a:p>
          <a:p>
            <a:pPr algn="ctr" defTabSz="527517"/>
            <a:endParaRPr lang="en-US" dirty="0">
              <a:solidFill>
                <a:srgbClr val="9BBB59"/>
              </a:solidFill>
              <a:latin typeface="Calibri"/>
            </a:endParaRPr>
          </a:p>
          <a:p>
            <a:pPr algn="ctr" defTabSz="527517"/>
            <a:r>
              <a:rPr lang="en-US" dirty="0">
                <a:solidFill>
                  <a:srgbClr val="9BBB59"/>
                </a:solidFill>
                <a:latin typeface="Calibri"/>
              </a:rPr>
              <a:t>Provides operands to CPU</a:t>
            </a:r>
          </a:p>
          <a:p>
            <a:pPr algn="ctr" defTabSz="527517"/>
            <a:endParaRPr lang="en-US" dirty="0">
              <a:solidFill>
                <a:srgbClr val="9BBB59"/>
              </a:solidFill>
              <a:latin typeface="Calibri"/>
            </a:endParaRPr>
          </a:p>
          <a:p>
            <a:pPr algn="ctr" defTabSz="527517"/>
            <a:endParaRPr lang="en-US" dirty="0">
              <a:solidFill>
                <a:srgbClr val="9BBB59"/>
              </a:solidFill>
              <a:latin typeface="Calibri"/>
            </a:endParaRPr>
          </a:p>
          <a:p>
            <a:pPr algn="ctr" defTabSz="527517"/>
            <a:r>
              <a:rPr lang="en-US" b="1" dirty="0">
                <a:solidFill>
                  <a:srgbClr val="9BBB59"/>
                </a:solidFill>
                <a:latin typeface="Calibri"/>
              </a:rPr>
              <a:t>(*</a:t>
            </a:r>
            <a:r>
              <a:rPr lang="en-US" b="1" dirty="0" err="1">
                <a:solidFill>
                  <a:srgbClr val="9BBB59"/>
                </a:solidFill>
                <a:latin typeface="Calibri"/>
              </a:rPr>
              <a:t>fp</a:t>
            </a:r>
            <a:r>
              <a:rPr lang="en-US" b="1" dirty="0">
                <a:solidFill>
                  <a:srgbClr val="9BBB59"/>
                </a:solidFill>
                <a:latin typeface="Calibri"/>
              </a:rPr>
              <a:t>, size, sum, numbers[2])</a:t>
            </a:r>
          </a:p>
          <a:p>
            <a:pPr algn="ctr" defTabSz="527517"/>
            <a:endParaRPr lang="en-US" sz="1846" dirty="0">
              <a:solidFill>
                <a:srgbClr val="9BBB59"/>
              </a:solidFill>
              <a:latin typeface="Calibri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8B86DB82-D8A2-4B78-BA09-210E5F459C00}"/>
              </a:ext>
            </a:extLst>
          </p:cNvPr>
          <p:cNvSpPr/>
          <p:nvPr/>
        </p:nvSpPr>
        <p:spPr>
          <a:xfrm>
            <a:off x="9518332" y="1281482"/>
            <a:ext cx="1863154" cy="3509523"/>
          </a:xfrm>
          <a:prstGeom prst="roundRect">
            <a:avLst/>
          </a:prstGeom>
          <a:noFill/>
          <a:ln w="2222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b="1" dirty="0">
                <a:solidFill>
                  <a:srgbClr val="F79646"/>
                </a:solidFill>
                <a:latin typeface="Calibri"/>
              </a:rPr>
              <a:t>Storage</a:t>
            </a:r>
          </a:p>
          <a:p>
            <a:pPr algn="ctr" defTabSz="527517"/>
            <a:r>
              <a:rPr lang="en-US" sz="2000" b="1" dirty="0">
                <a:solidFill>
                  <a:srgbClr val="F79646"/>
                </a:solidFill>
                <a:latin typeface="Calibri"/>
              </a:rPr>
              <a:t>(HDD)</a:t>
            </a:r>
          </a:p>
          <a:p>
            <a:pPr algn="ctr" defTabSz="527517"/>
            <a:endParaRPr lang="en-US" dirty="0">
              <a:solidFill>
                <a:srgbClr val="F79646"/>
              </a:solidFill>
              <a:latin typeface="Calibri"/>
            </a:endParaRPr>
          </a:p>
          <a:p>
            <a:pPr algn="ctr" defTabSz="527517"/>
            <a:r>
              <a:rPr lang="en-US" dirty="0">
                <a:solidFill>
                  <a:srgbClr val="F79646"/>
                </a:solidFill>
                <a:latin typeface="Calibri"/>
              </a:rPr>
              <a:t>Provides file inputs and program code</a:t>
            </a:r>
          </a:p>
          <a:p>
            <a:pPr algn="ctr" defTabSz="527517"/>
            <a:endParaRPr lang="en-US" b="1" dirty="0">
              <a:solidFill>
                <a:srgbClr val="F79646"/>
              </a:solidFill>
              <a:latin typeface="Calibri"/>
            </a:endParaRPr>
          </a:p>
          <a:p>
            <a:pPr algn="ctr" defTabSz="527517"/>
            <a:endParaRPr lang="en-US" b="1" dirty="0">
              <a:solidFill>
                <a:srgbClr val="F79646"/>
              </a:solidFill>
              <a:latin typeface="Calibri"/>
            </a:endParaRPr>
          </a:p>
          <a:p>
            <a:pPr algn="ctr" defTabSz="527517"/>
            <a:r>
              <a:rPr lang="en-US" b="1" dirty="0">
                <a:solidFill>
                  <a:srgbClr val="F79646"/>
                </a:solidFill>
                <a:latin typeface="Calibri"/>
              </a:rPr>
              <a:t>(file.txt)</a:t>
            </a:r>
          </a:p>
          <a:p>
            <a:pPr algn="ctr" defTabSz="527517"/>
            <a:endParaRPr lang="en-US" dirty="0">
              <a:solidFill>
                <a:srgbClr val="F79646"/>
              </a:solidFill>
              <a:latin typeface="Calibri"/>
            </a:endParaRPr>
          </a:p>
          <a:p>
            <a:pPr algn="ctr" defTabSz="527517"/>
            <a:endParaRPr lang="en-US" dirty="0">
              <a:solidFill>
                <a:srgbClr val="F79646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807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8672" grpId="0" animBg="1"/>
      <p:bldP spid="44" grpId="0" animBg="1"/>
      <p:bldP spid="4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/>
              <a:t>I-Type: Memory Instructions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50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2400" b="1" dirty="0"/>
              <a:t>Memory Instruction Example:</a:t>
            </a:r>
          </a:p>
          <a:p>
            <a:pPr marL="527517" lvl="1" indent="0">
              <a:buNone/>
            </a:pPr>
            <a:endParaRPr lang="en-US" altLang="en-US" sz="2000" dirty="0"/>
          </a:p>
          <a:p>
            <a:pPr marL="527517" lvl="1" indent="0" algn="ctr">
              <a:buNone/>
            </a:pPr>
            <a:r>
              <a:rPr lang="en-US" altLang="en-US" sz="3600" dirty="0" err="1"/>
              <a:t>lw</a:t>
            </a:r>
            <a:r>
              <a:rPr lang="en-US" altLang="en-US" sz="3600" dirty="0"/>
              <a:t>  $4, 4($3)   </a:t>
            </a:r>
            <a:r>
              <a:rPr lang="en-US" altLang="en-US" sz="3200" dirty="0">
                <a:solidFill>
                  <a:schemeClr val="bg1">
                    <a:lumMod val="50000"/>
                  </a:schemeClr>
                </a:solidFill>
              </a:rPr>
              <a:t># $4 = a word data in ($3 + 4)</a:t>
            </a:r>
          </a:p>
          <a:p>
            <a:pPr eaLnBrk="1" hangingPunct="1"/>
            <a:endParaRPr lang="en-US" altLang="en-US" sz="2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2C35EE-FC7B-4BE2-B54E-84C91EFAF3E7}"/>
              </a:ext>
            </a:extLst>
          </p:cNvPr>
          <p:cNvSpPr/>
          <p:nvPr/>
        </p:nvSpPr>
        <p:spPr>
          <a:xfrm>
            <a:off x="7135963" y="3364695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$0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10D7BD-27B7-4050-B7F5-3BD606818B06}"/>
              </a:ext>
            </a:extLst>
          </p:cNvPr>
          <p:cNvSpPr/>
          <p:nvPr/>
        </p:nvSpPr>
        <p:spPr>
          <a:xfrm>
            <a:off x="7135963" y="3685807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$1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570D07-564D-4212-A7FF-F014B76820AF}"/>
              </a:ext>
            </a:extLst>
          </p:cNvPr>
          <p:cNvSpPr/>
          <p:nvPr/>
        </p:nvSpPr>
        <p:spPr>
          <a:xfrm>
            <a:off x="7135962" y="4010004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$2 </a:t>
            </a:r>
            <a:r>
              <a:rPr lang="en-US" sz="2000" dirty="0">
                <a:solidFill>
                  <a:srgbClr val="FFFF00"/>
                </a:solidFill>
                <a:latin typeface="Calibri"/>
              </a:rPr>
              <a:t>(3)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63D394-C036-40F7-9425-C07F2CA2F2A6}"/>
              </a:ext>
            </a:extLst>
          </p:cNvPr>
          <p:cNvSpPr/>
          <p:nvPr/>
        </p:nvSpPr>
        <p:spPr>
          <a:xfrm>
            <a:off x="7136923" y="5030951"/>
            <a:ext cx="1307378" cy="283341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1E2C46-50CC-4DC9-B39D-BD45DEB0565B}"/>
              </a:ext>
            </a:extLst>
          </p:cNvPr>
          <p:cNvSpPr/>
          <p:nvPr/>
        </p:nvSpPr>
        <p:spPr>
          <a:xfrm>
            <a:off x="7136923" y="5339494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$31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8E9BFB-A960-40E1-8381-38CD6D7EB13D}"/>
              </a:ext>
            </a:extLst>
          </p:cNvPr>
          <p:cNvSpPr txBox="1"/>
          <p:nvPr/>
        </p:nvSpPr>
        <p:spPr>
          <a:xfrm>
            <a:off x="7020679" y="2894645"/>
            <a:ext cx="1494961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Calibri"/>
              </a:rPr>
              <a:t>Register File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604D6D-707F-4593-B684-02EEBCC6D23A}"/>
              </a:ext>
            </a:extLst>
          </p:cNvPr>
          <p:cNvSpPr/>
          <p:nvPr/>
        </p:nvSpPr>
        <p:spPr>
          <a:xfrm>
            <a:off x="7136923" y="4350551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$3 </a:t>
            </a:r>
            <a:r>
              <a:rPr lang="en-US" sz="2000" dirty="0">
                <a:solidFill>
                  <a:srgbClr val="FFFF00"/>
                </a:solidFill>
                <a:latin typeface="Calibri"/>
              </a:rPr>
              <a:t>(</a:t>
            </a:r>
            <a:r>
              <a:rPr lang="en-US" sz="1200" dirty="0">
                <a:solidFill>
                  <a:srgbClr val="FFFF00"/>
                </a:solidFill>
                <a:latin typeface="Calibri"/>
              </a:rPr>
              <a:t>0x7000</a:t>
            </a:r>
            <a:r>
              <a:rPr lang="en-US" sz="2000" dirty="0">
                <a:solidFill>
                  <a:srgbClr val="FFFF00"/>
                </a:solidFill>
                <a:latin typeface="Calibri"/>
              </a:rPr>
              <a:t>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E4C271C-3663-490F-8375-794B1E6F6889}"/>
              </a:ext>
            </a:extLst>
          </p:cNvPr>
          <p:cNvSpPr/>
          <p:nvPr/>
        </p:nvSpPr>
        <p:spPr>
          <a:xfrm>
            <a:off x="7136923" y="4691099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$4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B843A2-FBBF-41B7-AACA-C09BFB48A8AA}"/>
              </a:ext>
            </a:extLst>
          </p:cNvPr>
          <p:cNvSpPr txBox="1"/>
          <p:nvPr/>
        </p:nvSpPr>
        <p:spPr>
          <a:xfrm>
            <a:off x="1199558" y="3508336"/>
            <a:ext cx="5777544" cy="1370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the initial state of register file and memory</a:t>
            </a:r>
          </a:p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like illustrated,</a:t>
            </a:r>
          </a:p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word in (             ) will be loaded to $4 so</a:t>
            </a:r>
          </a:p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$4 will have (     ) after executing this instruction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EA12C2-1286-45D7-A3AE-787CE8A74743}"/>
              </a:ext>
            </a:extLst>
          </p:cNvPr>
          <p:cNvSpPr txBox="1"/>
          <p:nvPr/>
        </p:nvSpPr>
        <p:spPr>
          <a:xfrm>
            <a:off x="2697604" y="4442903"/>
            <a:ext cx="479618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FCC27D6-5EA8-4555-9F81-696F88013B23}"/>
              </a:ext>
            </a:extLst>
          </p:cNvPr>
          <p:cNvSpPr/>
          <p:nvPr/>
        </p:nvSpPr>
        <p:spPr>
          <a:xfrm>
            <a:off x="7143662" y="4686706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$4 </a:t>
            </a:r>
            <a:r>
              <a:rPr lang="en-US" sz="2000" dirty="0">
                <a:solidFill>
                  <a:srgbClr val="FFFF00"/>
                </a:solidFill>
                <a:latin typeface="Calibri"/>
              </a:rPr>
              <a:t>(10)</a:t>
            </a:r>
          </a:p>
        </p:txBody>
      </p:sp>
      <p:pic>
        <p:nvPicPr>
          <p:cNvPr id="16" name="Picture 8" descr="f02-13-P374493">
            <a:extLst>
              <a:ext uri="{FF2B5EF4-FFF2-40B4-BE49-F238E27FC236}">
                <a16:creationId xmlns:a16="http://schemas.microsoft.com/office/drawing/2014/main" id="{C7B59BDE-FFBB-4B0A-B0DA-832D68831F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6"/>
          <a:stretch/>
        </p:blipFill>
        <p:spPr bwMode="auto">
          <a:xfrm>
            <a:off x="9043409" y="3350660"/>
            <a:ext cx="1507767" cy="236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3B2EA98-3B0E-4F41-8529-2CF7CA5C04AB}"/>
              </a:ext>
            </a:extLst>
          </p:cNvPr>
          <p:cNvSpPr txBox="1"/>
          <p:nvPr/>
        </p:nvSpPr>
        <p:spPr>
          <a:xfrm>
            <a:off x="9226757" y="2902992"/>
            <a:ext cx="1114088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Calibri"/>
              </a:rPr>
              <a:t>Memory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A564B0-AB36-4E85-975A-D0C202B76DA4}"/>
              </a:ext>
            </a:extLst>
          </p:cNvPr>
          <p:cNvSpPr/>
          <p:nvPr/>
        </p:nvSpPr>
        <p:spPr>
          <a:xfrm>
            <a:off x="9076402" y="3811474"/>
            <a:ext cx="1452793" cy="1725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00" b="1" dirty="0">
                <a:solidFill>
                  <a:prstClr val="black"/>
                </a:solidFill>
                <a:latin typeface="Calibri"/>
              </a:rPr>
              <a:t>10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183CF20-6820-49A0-9626-206491E72BCD}"/>
              </a:ext>
            </a:extLst>
          </p:cNvPr>
          <p:cNvSpPr/>
          <p:nvPr/>
        </p:nvSpPr>
        <p:spPr>
          <a:xfrm>
            <a:off x="9076631" y="4009407"/>
            <a:ext cx="1452793" cy="1725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00" b="1" dirty="0">
                <a:solidFill>
                  <a:prstClr val="black"/>
                </a:solidFill>
                <a:latin typeface="Calibri"/>
              </a:rPr>
              <a:t>512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EC9E5B-7787-45E0-9D9D-B97C913312EC}"/>
              </a:ext>
            </a:extLst>
          </p:cNvPr>
          <p:cNvSpPr txBox="1"/>
          <p:nvPr/>
        </p:nvSpPr>
        <p:spPr>
          <a:xfrm>
            <a:off x="10558731" y="5447287"/>
            <a:ext cx="418704" cy="287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200" dirty="0">
                <a:solidFill>
                  <a:prstClr val="black"/>
                </a:solidFill>
                <a:latin typeface="Calibri"/>
              </a:rPr>
              <a:t>0x0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68B551-24C4-47F9-B051-33669BAA340D}"/>
              </a:ext>
            </a:extLst>
          </p:cNvPr>
          <p:cNvSpPr txBox="1"/>
          <p:nvPr/>
        </p:nvSpPr>
        <p:spPr>
          <a:xfrm>
            <a:off x="10549619" y="3228420"/>
            <a:ext cx="725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200" dirty="0">
                <a:solidFill>
                  <a:prstClr val="black"/>
                </a:solidFill>
                <a:latin typeface="Calibri"/>
              </a:rPr>
              <a:t>0x7fffffff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3E1B72-B7EF-425A-81B1-1C5E5279A101}"/>
              </a:ext>
            </a:extLst>
          </p:cNvPr>
          <p:cNvSpPr txBox="1"/>
          <p:nvPr/>
        </p:nvSpPr>
        <p:spPr>
          <a:xfrm>
            <a:off x="10564652" y="3958716"/>
            <a:ext cx="663964" cy="287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200" dirty="0">
                <a:solidFill>
                  <a:prstClr val="black"/>
                </a:solidFill>
                <a:latin typeface="Calibri"/>
              </a:rPr>
              <a:t>0x7000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F3C172-28CB-4735-8D65-BA4B2F72D228}"/>
              </a:ext>
            </a:extLst>
          </p:cNvPr>
          <p:cNvSpPr txBox="1"/>
          <p:nvPr/>
        </p:nvSpPr>
        <p:spPr>
          <a:xfrm>
            <a:off x="10563306" y="3761560"/>
            <a:ext cx="663964" cy="287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200" dirty="0">
                <a:solidFill>
                  <a:prstClr val="black"/>
                </a:solidFill>
                <a:latin typeface="Calibri"/>
              </a:rPr>
              <a:t>0x7004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F84750D-1DA3-481B-B9F5-43BEE3263BBA}"/>
              </a:ext>
            </a:extLst>
          </p:cNvPr>
          <p:cNvCxnSpPr>
            <a:stCxn id="19" idx="1"/>
            <a:endCxn id="27" idx="3"/>
          </p:cNvCxnSpPr>
          <p:nvPr/>
        </p:nvCxnSpPr>
        <p:spPr>
          <a:xfrm flipH="1">
            <a:off x="8451040" y="3897728"/>
            <a:ext cx="625363" cy="9380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DD48F79-CB17-4604-A886-A4823C3D9EC1}"/>
              </a:ext>
            </a:extLst>
          </p:cNvPr>
          <p:cNvSpPr txBox="1"/>
          <p:nvPr/>
        </p:nvSpPr>
        <p:spPr>
          <a:xfrm>
            <a:off x="2411815" y="4137501"/>
            <a:ext cx="1055097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0x7004</a:t>
            </a:r>
          </a:p>
        </p:txBody>
      </p:sp>
    </p:spTree>
    <p:extLst>
      <p:ext uri="{BB962C8B-B14F-4D97-AF65-F5344CB8AC3E}">
        <p14:creationId xmlns:p14="http://schemas.microsoft.com/office/powerpoint/2010/main" val="411120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7" grpId="0" animBg="1"/>
      <p:bldP spid="3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/>
              <a:t>I-Type: Memory Instructions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51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2400" b="1" dirty="0"/>
              <a:t>Load: move data from memory to register file</a:t>
            </a:r>
            <a:endParaRPr lang="en-US" altLang="en-US" sz="2000" b="1" dirty="0"/>
          </a:p>
          <a:p>
            <a:pPr lvl="1"/>
            <a:r>
              <a:rPr lang="en-US" altLang="en-US" sz="2000" b="1" dirty="0" err="1"/>
              <a:t>lb</a:t>
            </a:r>
            <a:r>
              <a:rPr lang="en-US" altLang="en-US" sz="2000" dirty="0"/>
              <a:t> 	Rt, </a:t>
            </a:r>
            <a:r>
              <a:rPr lang="en-US" altLang="en-US" sz="2000" dirty="0" err="1"/>
              <a:t>imm</a:t>
            </a:r>
            <a:r>
              <a:rPr lang="en-US" altLang="en-US" sz="2000" dirty="0"/>
              <a:t>(Rs) </a:t>
            </a: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  <a:t># Rt = 1-byte data in (Rs + </a:t>
            </a:r>
            <a:r>
              <a:rPr lang="en-US" altLang="en-US" sz="2000" dirty="0" err="1">
                <a:solidFill>
                  <a:schemeClr val="bg1">
                    <a:lumMod val="50000"/>
                  </a:schemeClr>
                </a:solidFill>
              </a:rPr>
              <a:t>imm</a:t>
            </a: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n-US" altLang="en-US" sz="2000" b="1" dirty="0" err="1"/>
              <a:t>lh</a:t>
            </a:r>
            <a:r>
              <a:rPr lang="en-US" altLang="en-US" sz="2000" dirty="0"/>
              <a:t> 	Rt, </a:t>
            </a:r>
            <a:r>
              <a:rPr lang="en-US" altLang="en-US" sz="2000" dirty="0" err="1"/>
              <a:t>imm</a:t>
            </a:r>
            <a:r>
              <a:rPr lang="en-US" altLang="en-US" sz="2000" dirty="0"/>
              <a:t>(Rs) </a:t>
            </a: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  <a:t># Rt = 2-byte (half-word) data in (Rs + </a:t>
            </a:r>
            <a:r>
              <a:rPr lang="en-US" altLang="en-US" sz="2000" dirty="0" err="1">
                <a:solidFill>
                  <a:schemeClr val="bg1">
                    <a:lumMod val="50000"/>
                  </a:schemeClr>
                </a:solidFill>
              </a:rPr>
              <a:t>imm</a:t>
            </a: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n-US" altLang="en-US" sz="2000" b="1" dirty="0" err="1"/>
              <a:t>lw</a:t>
            </a:r>
            <a:r>
              <a:rPr lang="en-US" altLang="en-US" sz="2000" dirty="0"/>
              <a:t> 	Rt, </a:t>
            </a:r>
            <a:r>
              <a:rPr lang="en-US" altLang="en-US" sz="2000" dirty="0" err="1"/>
              <a:t>imm</a:t>
            </a:r>
            <a:r>
              <a:rPr lang="en-US" altLang="en-US" sz="2000" dirty="0"/>
              <a:t>(Rs) </a:t>
            </a: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  <a:t># Rt = 4-byte (word) data in (Rs + </a:t>
            </a:r>
            <a:r>
              <a:rPr lang="en-US" altLang="en-US" sz="2000" dirty="0" err="1">
                <a:solidFill>
                  <a:schemeClr val="bg1">
                    <a:lumMod val="50000"/>
                  </a:schemeClr>
                </a:solidFill>
              </a:rPr>
              <a:t>imm</a:t>
            </a: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endParaRPr lang="en-US" altLang="en-US" sz="2400" dirty="0"/>
          </a:p>
          <a:p>
            <a:r>
              <a:rPr lang="en-US" altLang="en-US" sz="2400" b="1" dirty="0"/>
              <a:t>Store: move data from register file to memory</a:t>
            </a:r>
          </a:p>
          <a:p>
            <a:pPr lvl="1"/>
            <a:r>
              <a:rPr lang="en-US" altLang="en-US" sz="2000" b="1" dirty="0"/>
              <a:t>sb</a:t>
            </a:r>
            <a:r>
              <a:rPr lang="en-US" altLang="en-US" sz="2000" dirty="0"/>
              <a:t> 	Rt, </a:t>
            </a:r>
            <a:r>
              <a:rPr lang="en-US" altLang="en-US" sz="2000" dirty="0" err="1"/>
              <a:t>imm</a:t>
            </a:r>
            <a:r>
              <a:rPr lang="en-US" altLang="en-US" sz="2000" dirty="0"/>
              <a:t>(Rs) </a:t>
            </a: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  <a:t># (Rs + </a:t>
            </a:r>
            <a:r>
              <a:rPr lang="en-US" altLang="en-US" sz="2000" dirty="0" err="1">
                <a:solidFill>
                  <a:schemeClr val="bg1">
                    <a:lumMod val="50000"/>
                  </a:schemeClr>
                </a:solidFill>
              </a:rPr>
              <a:t>imm</a:t>
            </a: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  <a:t>) = 1-byte data in Rt</a:t>
            </a:r>
          </a:p>
          <a:p>
            <a:pPr lvl="1"/>
            <a:r>
              <a:rPr lang="en-US" altLang="en-US" sz="2000" b="1" dirty="0" err="1"/>
              <a:t>sh</a:t>
            </a:r>
            <a:r>
              <a:rPr lang="en-US" altLang="en-US" sz="2000" dirty="0"/>
              <a:t> 	Rt, </a:t>
            </a:r>
            <a:r>
              <a:rPr lang="en-US" altLang="en-US" sz="2000" dirty="0" err="1"/>
              <a:t>imm</a:t>
            </a:r>
            <a:r>
              <a:rPr lang="en-US" altLang="en-US" sz="2000" dirty="0"/>
              <a:t>(Rs) </a:t>
            </a: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  <a:t># (Rs + </a:t>
            </a:r>
            <a:r>
              <a:rPr lang="en-US" altLang="en-US" sz="2000" dirty="0" err="1">
                <a:solidFill>
                  <a:schemeClr val="bg1">
                    <a:lumMod val="50000"/>
                  </a:schemeClr>
                </a:solidFill>
              </a:rPr>
              <a:t>imm</a:t>
            </a: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  <a:t>) = 2-byte (half-word) data in Rt</a:t>
            </a:r>
          </a:p>
          <a:p>
            <a:pPr lvl="1"/>
            <a:r>
              <a:rPr lang="en-US" altLang="en-US" sz="2000" b="1" dirty="0" err="1"/>
              <a:t>sw</a:t>
            </a:r>
            <a:r>
              <a:rPr lang="en-US" altLang="en-US" sz="2000" dirty="0"/>
              <a:t> 	Rt, </a:t>
            </a:r>
            <a:r>
              <a:rPr lang="en-US" altLang="en-US" sz="2000" dirty="0" err="1"/>
              <a:t>imm</a:t>
            </a:r>
            <a:r>
              <a:rPr lang="en-US" altLang="en-US" sz="2000" dirty="0"/>
              <a:t>(Rs) </a:t>
            </a: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  <a:t># (Rs + </a:t>
            </a:r>
            <a:r>
              <a:rPr lang="en-US" altLang="en-US" sz="2000" dirty="0" err="1">
                <a:solidFill>
                  <a:schemeClr val="bg1">
                    <a:lumMod val="50000"/>
                  </a:schemeClr>
                </a:solidFill>
              </a:rPr>
              <a:t>imm</a:t>
            </a: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</a:rPr>
              <a:t>) = 4-byte (word) data in Rt</a:t>
            </a:r>
          </a:p>
          <a:p>
            <a:pPr lvl="1"/>
            <a:endParaRPr lang="en-US" altLang="en-US" sz="2000" dirty="0"/>
          </a:p>
          <a:p>
            <a:pPr marL="527517" lvl="1" indent="0">
              <a:buNone/>
            </a:pPr>
            <a:endParaRPr lang="en-US" altLang="en-US" sz="2000" dirty="0"/>
          </a:p>
          <a:p>
            <a:pPr eaLnBrk="1" hangingPunct="1"/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9318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/>
              <a:t>I-Type: Memory Instructions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52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en-US" sz="2400" b="1" dirty="0"/>
              <a:t>Example:</a:t>
            </a:r>
          </a:p>
          <a:p>
            <a:pPr lvl="1"/>
            <a:r>
              <a:rPr lang="en-US" altLang="en-US" sz="2000" dirty="0"/>
              <a:t>The initial state of register file and memory are like below</a:t>
            </a:r>
          </a:p>
          <a:p>
            <a:pPr lvl="1"/>
            <a:r>
              <a:rPr lang="en-US" altLang="en-US" sz="2000" dirty="0"/>
              <a:t>What is $2 value after executing each of the following instructions? </a:t>
            </a:r>
          </a:p>
          <a:p>
            <a:endParaRPr lang="en-US" altLang="en-US" sz="2000" dirty="0"/>
          </a:p>
          <a:p>
            <a:pPr marL="527517" lvl="1" indent="0">
              <a:buNone/>
            </a:pPr>
            <a:r>
              <a:rPr lang="en-US" sz="2000" dirty="0" err="1"/>
              <a:t>lw</a:t>
            </a:r>
            <a:r>
              <a:rPr lang="en-US" sz="2000" dirty="0"/>
              <a:t>	$2, 0x40($3)    	</a:t>
            </a:r>
          </a:p>
          <a:p>
            <a:pPr marL="527517" lvl="1" indent="0">
              <a:buNone/>
            </a:pPr>
            <a:r>
              <a:rPr lang="en-US" sz="2000" dirty="0" err="1"/>
              <a:t>lb</a:t>
            </a:r>
            <a:r>
              <a:rPr lang="en-US" sz="2000" dirty="0"/>
              <a:t> 	$2, -1($4) 		</a:t>
            </a:r>
          </a:p>
          <a:p>
            <a:pPr marL="527517" lvl="1" indent="0">
              <a:buNone/>
            </a:pPr>
            <a:r>
              <a:rPr lang="en-US" sz="2000" dirty="0" err="1"/>
              <a:t>lh</a:t>
            </a:r>
            <a:r>
              <a:rPr lang="en-US" sz="2000" dirty="0"/>
              <a:t>  	$2, -6($4) 	</a:t>
            </a:r>
          </a:p>
          <a:p>
            <a:pPr eaLnBrk="1" hangingPunct="1"/>
            <a:endParaRPr lang="en-US" altLang="en-US" sz="2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2C35EE-FC7B-4BE2-B54E-84C91EFAF3E7}"/>
              </a:ext>
            </a:extLst>
          </p:cNvPr>
          <p:cNvSpPr/>
          <p:nvPr/>
        </p:nvSpPr>
        <p:spPr>
          <a:xfrm>
            <a:off x="7403441" y="3364695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10D7BD-27B7-4050-B7F5-3BD606818B06}"/>
              </a:ext>
            </a:extLst>
          </p:cNvPr>
          <p:cNvSpPr/>
          <p:nvPr/>
        </p:nvSpPr>
        <p:spPr>
          <a:xfrm>
            <a:off x="7403441" y="3685807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570D07-564D-4212-A7FF-F014B76820AF}"/>
              </a:ext>
            </a:extLst>
          </p:cNvPr>
          <p:cNvSpPr/>
          <p:nvPr/>
        </p:nvSpPr>
        <p:spPr>
          <a:xfrm>
            <a:off x="7403440" y="4010004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srgbClr val="FFFF00"/>
                </a:solidFill>
                <a:latin typeface="Calibri"/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8E9BFB-A960-40E1-8381-38CD6D7EB13D}"/>
              </a:ext>
            </a:extLst>
          </p:cNvPr>
          <p:cNvSpPr txBox="1"/>
          <p:nvPr/>
        </p:nvSpPr>
        <p:spPr>
          <a:xfrm>
            <a:off x="7288157" y="2894645"/>
            <a:ext cx="1494961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Register File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604D6D-707F-4593-B684-02EEBCC6D23A}"/>
              </a:ext>
            </a:extLst>
          </p:cNvPr>
          <p:cNvSpPr/>
          <p:nvPr/>
        </p:nvSpPr>
        <p:spPr>
          <a:xfrm>
            <a:off x="7404401" y="4350551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846" dirty="0">
                <a:solidFill>
                  <a:srgbClr val="FFFF00"/>
                </a:solidFill>
                <a:latin typeface="Calibri"/>
              </a:rPr>
              <a:t>0x7000</a:t>
            </a:r>
            <a:endParaRPr lang="en-US" sz="2077" dirty="0">
              <a:solidFill>
                <a:srgbClr val="FFFF00"/>
              </a:solidFill>
              <a:latin typeface="Calibri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E4C271C-3663-490F-8375-794B1E6F6889}"/>
              </a:ext>
            </a:extLst>
          </p:cNvPr>
          <p:cNvSpPr/>
          <p:nvPr/>
        </p:nvSpPr>
        <p:spPr>
          <a:xfrm>
            <a:off x="7404401" y="4691099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846" dirty="0">
                <a:solidFill>
                  <a:srgbClr val="FFFF00"/>
                </a:solidFill>
                <a:latin typeface="Calibri"/>
              </a:rPr>
              <a:t>0x704C</a:t>
            </a:r>
          </a:p>
        </p:txBody>
      </p:sp>
      <p:pic>
        <p:nvPicPr>
          <p:cNvPr id="16" name="Picture 8" descr="f02-13-P374493">
            <a:extLst>
              <a:ext uri="{FF2B5EF4-FFF2-40B4-BE49-F238E27FC236}">
                <a16:creationId xmlns:a16="http://schemas.microsoft.com/office/drawing/2014/main" id="{C7B59BDE-FFBB-4B0A-B0DA-832D68831F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6"/>
          <a:stretch/>
        </p:blipFill>
        <p:spPr bwMode="auto">
          <a:xfrm>
            <a:off x="9043409" y="3350660"/>
            <a:ext cx="1507767" cy="236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3B2EA98-3B0E-4F41-8529-2CF7CA5C04AB}"/>
              </a:ext>
            </a:extLst>
          </p:cNvPr>
          <p:cNvSpPr txBox="1"/>
          <p:nvPr/>
        </p:nvSpPr>
        <p:spPr>
          <a:xfrm>
            <a:off x="9226757" y="2902992"/>
            <a:ext cx="1114088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Memory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EC9E5B-7787-45E0-9D9D-B97C913312EC}"/>
              </a:ext>
            </a:extLst>
          </p:cNvPr>
          <p:cNvSpPr txBox="1"/>
          <p:nvPr/>
        </p:nvSpPr>
        <p:spPr>
          <a:xfrm>
            <a:off x="10558731" y="5447287"/>
            <a:ext cx="418704" cy="287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269" dirty="0">
                <a:solidFill>
                  <a:prstClr val="black"/>
                </a:solidFill>
                <a:latin typeface="Calibri"/>
              </a:rPr>
              <a:t>0x0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68B551-24C4-47F9-B051-33669BAA340D}"/>
              </a:ext>
            </a:extLst>
          </p:cNvPr>
          <p:cNvSpPr txBox="1"/>
          <p:nvPr/>
        </p:nvSpPr>
        <p:spPr>
          <a:xfrm>
            <a:off x="10549619" y="3228420"/>
            <a:ext cx="756938" cy="287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269" dirty="0">
                <a:solidFill>
                  <a:prstClr val="black"/>
                </a:solidFill>
                <a:latin typeface="Calibri"/>
              </a:rPr>
              <a:t>0x7fffffff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3E1B72-B7EF-425A-81B1-1C5E5279A101}"/>
              </a:ext>
            </a:extLst>
          </p:cNvPr>
          <p:cNvSpPr txBox="1"/>
          <p:nvPr/>
        </p:nvSpPr>
        <p:spPr>
          <a:xfrm>
            <a:off x="10564652" y="3958716"/>
            <a:ext cx="715260" cy="305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385" b="1" dirty="0">
                <a:solidFill>
                  <a:prstClr val="black"/>
                </a:solidFill>
                <a:latin typeface="Calibri"/>
              </a:rPr>
              <a:t>0x7040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F3C172-28CB-4735-8D65-BA4B2F72D228}"/>
              </a:ext>
            </a:extLst>
          </p:cNvPr>
          <p:cNvSpPr txBox="1"/>
          <p:nvPr/>
        </p:nvSpPr>
        <p:spPr>
          <a:xfrm>
            <a:off x="10563306" y="3761559"/>
            <a:ext cx="715260" cy="305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385" b="1" dirty="0">
                <a:solidFill>
                  <a:prstClr val="black"/>
                </a:solidFill>
                <a:latin typeface="Calibri"/>
              </a:rPr>
              <a:t>0x7044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A27DFD0-1F83-40E5-A296-AD96209F7227}"/>
              </a:ext>
            </a:extLst>
          </p:cNvPr>
          <p:cNvSpPr txBox="1"/>
          <p:nvPr/>
        </p:nvSpPr>
        <p:spPr>
          <a:xfrm>
            <a:off x="10564652" y="3561751"/>
            <a:ext cx="715260" cy="305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385" b="1" dirty="0">
                <a:solidFill>
                  <a:prstClr val="black"/>
                </a:solidFill>
                <a:latin typeface="Calibri"/>
              </a:rPr>
              <a:t>0x7048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0D3869A-1422-49D1-BBB0-3E6446A0A404}"/>
              </a:ext>
            </a:extLst>
          </p:cNvPr>
          <p:cNvSpPr/>
          <p:nvPr/>
        </p:nvSpPr>
        <p:spPr>
          <a:xfrm>
            <a:off x="9076631" y="3626253"/>
            <a:ext cx="1452793" cy="1725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0xF8BE97CD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A564B0-AB36-4E85-975A-D0C202B76DA4}"/>
              </a:ext>
            </a:extLst>
          </p:cNvPr>
          <p:cNvSpPr/>
          <p:nvPr/>
        </p:nvSpPr>
        <p:spPr>
          <a:xfrm>
            <a:off x="9076402" y="3811474"/>
            <a:ext cx="1452793" cy="1725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0x134982FE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183CF20-6820-49A0-9626-206491E72BCD}"/>
              </a:ext>
            </a:extLst>
          </p:cNvPr>
          <p:cNvSpPr/>
          <p:nvPr/>
        </p:nvSpPr>
        <p:spPr>
          <a:xfrm>
            <a:off x="9076631" y="4009407"/>
            <a:ext cx="1452793" cy="1725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0x5A12C5B7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3B63A17-C852-4207-93AA-49B0DCFFA5A0}"/>
              </a:ext>
            </a:extLst>
          </p:cNvPr>
          <p:cNvSpPr txBox="1"/>
          <p:nvPr/>
        </p:nvSpPr>
        <p:spPr>
          <a:xfrm>
            <a:off x="6976970" y="3346108"/>
            <a:ext cx="364202" cy="305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385" b="1" dirty="0">
                <a:solidFill>
                  <a:prstClr val="black"/>
                </a:solidFill>
                <a:latin typeface="Calibri"/>
              </a:rPr>
              <a:t>$0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357590F-E155-4939-8C73-4ADFD9328AFA}"/>
              </a:ext>
            </a:extLst>
          </p:cNvPr>
          <p:cNvSpPr txBox="1"/>
          <p:nvPr/>
        </p:nvSpPr>
        <p:spPr>
          <a:xfrm>
            <a:off x="6976970" y="3665807"/>
            <a:ext cx="364202" cy="305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385" b="1" dirty="0">
                <a:solidFill>
                  <a:prstClr val="black"/>
                </a:solidFill>
                <a:latin typeface="Calibri"/>
              </a:rPr>
              <a:t>$1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1A6226-053C-4341-BF74-388F420183B6}"/>
              </a:ext>
            </a:extLst>
          </p:cNvPr>
          <p:cNvSpPr txBox="1"/>
          <p:nvPr/>
        </p:nvSpPr>
        <p:spPr>
          <a:xfrm>
            <a:off x="6965326" y="3993894"/>
            <a:ext cx="364202" cy="305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385" b="1" dirty="0">
                <a:solidFill>
                  <a:prstClr val="black"/>
                </a:solidFill>
                <a:latin typeface="Calibri"/>
              </a:rPr>
              <a:t>$2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7D2F136-54FE-45C6-AFD2-328206CB7C93}"/>
              </a:ext>
            </a:extLst>
          </p:cNvPr>
          <p:cNvSpPr txBox="1"/>
          <p:nvPr/>
        </p:nvSpPr>
        <p:spPr>
          <a:xfrm>
            <a:off x="6965560" y="4329547"/>
            <a:ext cx="364202" cy="305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385" b="1" dirty="0">
                <a:solidFill>
                  <a:prstClr val="black"/>
                </a:solidFill>
                <a:latin typeface="Calibri"/>
              </a:rPr>
              <a:t>$3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B8FA74-E373-46A6-9553-6E4CF9205D17}"/>
              </a:ext>
            </a:extLst>
          </p:cNvPr>
          <p:cNvSpPr txBox="1"/>
          <p:nvPr/>
        </p:nvSpPr>
        <p:spPr>
          <a:xfrm>
            <a:off x="6965326" y="4698508"/>
            <a:ext cx="364202" cy="305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385" b="1" dirty="0">
                <a:solidFill>
                  <a:prstClr val="black"/>
                </a:solidFill>
                <a:latin typeface="Calibri"/>
              </a:rPr>
              <a:t>$4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F45886D-8768-4D68-8371-C4EC3A38400B}"/>
              </a:ext>
            </a:extLst>
          </p:cNvPr>
          <p:cNvSpPr txBox="1"/>
          <p:nvPr/>
        </p:nvSpPr>
        <p:spPr>
          <a:xfrm>
            <a:off x="6944629" y="5351564"/>
            <a:ext cx="453970" cy="305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385" b="1" dirty="0">
                <a:solidFill>
                  <a:prstClr val="black"/>
                </a:solidFill>
                <a:latin typeface="Calibri"/>
              </a:rPr>
              <a:t>$31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55713CF-3A11-4A0D-A70B-F37266845C01}"/>
              </a:ext>
            </a:extLst>
          </p:cNvPr>
          <p:cNvSpPr txBox="1"/>
          <p:nvPr/>
        </p:nvSpPr>
        <p:spPr>
          <a:xfrm>
            <a:off x="6996142" y="4990234"/>
            <a:ext cx="311304" cy="305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385" b="1" dirty="0">
                <a:solidFill>
                  <a:prstClr val="black"/>
                </a:solidFill>
                <a:latin typeface="Calibri"/>
              </a:rPr>
              <a:t>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63D394-C036-40F7-9425-C07F2CA2F2A6}"/>
              </a:ext>
            </a:extLst>
          </p:cNvPr>
          <p:cNvSpPr/>
          <p:nvPr/>
        </p:nvSpPr>
        <p:spPr>
          <a:xfrm>
            <a:off x="7404401" y="5030951"/>
            <a:ext cx="1307378" cy="283341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1E2C46-50CC-4DC9-B39D-BD45DEB0565B}"/>
              </a:ext>
            </a:extLst>
          </p:cNvPr>
          <p:cNvSpPr/>
          <p:nvPr/>
        </p:nvSpPr>
        <p:spPr>
          <a:xfrm>
            <a:off x="7404401" y="5339494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5258FCF-0AF5-4EB1-98C7-C360E3E1E2A0}"/>
              </a:ext>
            </a:extLst>
          </p:cNvPr>
          <p:cNvSpPr txBox="1"/>
          <p:nvPr/>
        </p:nvSpPr>
        <p:spPr>
          <a:xfrm>
            <a:off x="3693820" y="2683376"/>
            <a:ext cx="2584362" cy="376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846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$2 = word in 0x7040 </a:t>
            </a:r>
            <a:endParaRPr lang="en-US" sz="1385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C7AA874-32A2-403E-BD58-7025E14F3ED9}"/>
              </a:ext>
            </a:extLst>
          </p:cNvPr>
          <p:cNvSpPr txBox="1"/>
          <p:nvPr/>
        </p:nvSpPr>
        <p:spPr>
          <a:xfrm>
            <a:off x="3693819" y="3049946"/>
            <a:ext cx="2545890" cy="376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846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$2 = byte in 0x704B </a:t>
            </a:r>
            <a:endParaRPr lang="en-US" sz="1385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1C9CF77-CE09-424F-B1CC-9F557BEED33E}"/>
              </a:ext>
            </a:extLst>
          </p:cNvPr>
          <p:cNvSpPr txBox="1"/>
          <p:nvPr/>
        </p:nvSpPr>
        <p:spPr>
          <a:xfrm>
            <a:off x="3693817" y="3440308"/>
            <a:ext cx="2768707" cy="376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846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$2 = 2 bytes in 0x7046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E442BC3-019F-4015-B5E8-C40C1C09D5C0}"/>
              </a:ext>
            </a:extLst>
          </p:cNvPr>
          <p:cNvSpPr/>
          <p:nvPr/>
        </p:nvSpPr>
        <p:spPr>
          <a:xfrm>
            <a:off x="7398998" y="4010905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615" dirty="0">
                <a:solidFill>
                  <a:srgbClr val="C00000"/>
                </a:solidFill>
                <a:latin typeface="Calibri"/>
              </a:rPr>
              <a:t>0x5A12C5B7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D22538A-8405-47D0-BD16-2AA384D01762}"/>
              </a:ext>
            </a:extLst>
          </p:cNvPr>
          <p:cNvCxnSpPr>
            <a:cxnSpLocks/>
            <a:stCxn id="28" idx="1"/>
            <a:endCxn id="60" idx="3"/>
          </p:cNvCxnSpPr>
          <p:nvPr/>
        </p:nvCxnSpPr>
        <p:spPr>
          <a:xfrm flipH="1">
            <a:off x="8706375" y="4095661"/>
            <a:ext cx="370255" cy="643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B076B51-0783-45F0-AF1A-ACC14C416EF4}"/>
              </a:ext>
            </a:extLst>
          </p:cNvPr>
          <p:cNvSpPr/>
          <p:nvPr/>
        </p:nvSpPr>
        <p:spPr>
          <a:xfrm>
            <a:off x="9446987" y="3584040"/>
            <a:ext cx="245193" cy="237009"/>
          </a:xfrm>
          <a:prstGeom prst="rect">
            <a:avLst/>
          </a:prstGeom>
          <a:ln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18FDD07-14E9-4D28-85F2-A2BB93CBC61B}"/>
              </a:ext>
            </a:extLst>
          </p:cNvPr>
          <p:cNvCxnSpPr>
            <a:cxnSpLocks/>
            <a:stCxn id="8" idx="1"/>
            <a:endCxn id="60" idx="3"/>
          </p:cNvCxnSpPr>
          <p:nvPr/>
        </p:nvCxnSpPr>
        <p:spPr>
          <a:xfrm flipH="1">
            <a:off x="8706376" y="3702545"/>
            <a:ext cx="740611" cy="4574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C929DD1E-FBD2-4A70-953D-8B8351243BA1}"/>
              </a:ext>
            </a:extLst>
          </p:cNvPr>
          <p:cNvSpPr/>
          <p:nvPr/>
        </p:nvSpPr>
        <p:spPr>
          <a:xfrm>
            <a:off x="7398354" y="4009218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615" dirty="0">
                <a:solidFill>
                  <a:srgbClr val="C00000"/>
                </a:solidFill>
                <a:latin typeface="Calibri"/>
              </a:rPr>
              <a:t>0xFFFFFF</a:t>
            </a:r>
            <a:r>
              <a:rPr lang="en-US" sz="1615" b="1" dirty="0">
                <a:solidFill>
                  <a:srgbClr val="C00000"/>
                </a:solidFill>
                <a:latin typeface="Calibri"/>
              </a:rPr>
              <a:t>F8</a:t>
            </a:r>
          </a:p>
        </p:txBody>
      </p:sp>
      <p:sp>
        <p:nvSpPr>
          <p:cNvPr id="78" name="Speech Bubble: Oval 77">
            <a:extLst>
              <a:ext uri="{FF2B5EF4-FFF2-40B4-BE49-F238E27FC236}">
                <a16:creationId xmlns:a16="http://schemas.microsoft.com/office/drawing/2014/main" id="{ADDE3EBD-3A38-49F6-8901-615868F15748}"/>
              </a:ext>
            </a:extLst>
          </p:cNvPr>
          <p:cNvSpPr/>
          <p:nvPr/>
        </p:nvSpPr>
        <p:spPr>
          <a:xfrm>
            <a:off x="1214565" y="4319779"/>
            <a:ext cx="4893821" cy="1814877"/>
          </a:xfrm>
          <a:prstGeom prst="wedgeEllipseCallout">
            <a:avLst>
              <a:gd name="adj1" fmla="val 29468"/>
              <a:gd name="adj2" fmla="val -3990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 defTabSz="527517"/>
            <a:r>
              <a:rPr lang="en-US" sz="1600" dirty="0">
                <a:latin typeface="Roboto Medium" panose="02000000000000000000" pitchFamily="2" charset="0"/>
                <a:ea typeface="Roboto Medium" panose="02000000000000000000" pitchFamily="2" charset="0"/>
              </a:rPr>
              <a:t>Note that when executing </a:t>
            </a:r>
            <a:r>
              <a:rPr lang="en-US" sz="1600" dirty="0" err="1">
                <a:solidFill>
                  <a:srgbClr val="FF000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lb</a:t>
            </a:r>
            <a:r>
              <a:rPr lang="en-US" sz="1600" dirty="0">
                <a:solidFill>
                  <a:srgbClr val="FF000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and </a:t>
            </a:r>
            <a:r>
              <a:rPr lang="en-US" sz="1600" dirty="0" err="1">
                <a:solidFill>
                  <a:srgbClr val="FF000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lh</a:t>
            </a:r>
            <a:r>
              <a:rPr lang="en-US" sz="1600" dirty="0">
                <a:solidFill>
                  <a:srgbClr val="FF000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600" dirty="0">
                <a:latin typeface="Roboto Medium" panose="02000000000000000000" pitchFamily="2" charset="0"/>
                <a:ea typeface="Roboto Medium" panose="02000000000000000000" pitchFamily="2" charset="0"/>
              </a:rPr>
              <a:t>which loads a </a:t>
            </a:r>
            <a:r>
              <a:rPr lang="en-US" sz="1600" dirty="0">
                <a:solidFill>
                  <a:srgbClr val="FF000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signed data </a:t>
            </a:r>
            <a:r>
              <a:rPr lang="en-US" sz="1600" dirty="0">
                <a:latin typeface="Roboto Medium" panose="02000000000000000000" pitchFamily="2" charset="0"/>
                <a:ea typeface="Roboto Medium" panose="02000000000000000000" pitchFamily="2" charset="0"/>
              </a:rPr>
              <a:t>which is </a:t>
            </a:r>
            <a:r>
              <a:rPr lang="en-US" sz="1600" dirty="0">
                <a:solidFill>
                  <a:srgbClr val="FF000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shorter than 4-byte word</a:t>
            </a:r>
            <a:r>
              <a:rPr lang="en-US" sz="1600" dirty="0">
                <a:solidFill>
                  <a:prstClr val="white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, </a:t>
            </a:r>
            <a:r>
              <a:rPr lang="en-US" sz="1600" dirty="0">
                <a:latin typeface="Roboto Medium" panose="02000000000000000000" pitchFamily="2" charset="0"/>
                <a:ea typeface="Roboto Medium" panose="02000000000000000000" pitchFamily="2" charset="0"/>
              </a:rPr>
              <a:t>the data should be</a:t>
            </a:r>
            <a:r>
              <a:rPr lang="en-US" sz="1600" dirty="0">
                <a:solidFill>
                  <a:prstClr val="white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600" b="1" u="sng" dirty="0">
                <a:solidFill>
                  <a:srgbClr val="FF000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sign-extended</a:t>
            </a:r>
            <a:r>
              <a:rPr lang="en-US" sz="1600" dirty="0">
                <a:solidFill>
                  <a:prstClr val="white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600" dirty="0">
                <a:latin typeface="Roboto Medium" panose="02000000000000000000" pitchFamily="2" charset="0"/>
                <a:ea typeface="Roboto Medium" panose="02000000000000000000" pitchFamily="2" charset="0"/>
              </a:rPr>
              <a:t>to fill 32-bit space of a register.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4CB66AD-6DFF-4A8F-A910-F51A0E71407D}"/>
              </a:ext>
            </a:extLst>
          </p:cNvPr>
          <p:cNvSpPr/>
          <p:nvPr/>
        </p:nvSpPr>
        <p:spPr>
          <a:xfrm>
            <a:off x="9452639" y="3775536"/>
            <a:ext cx="492367" cy="237009"/>
          </a:xfrm>
          <a:prstGeom prst="rect">
            <a:avLst/>
          </a:prstGeom>
          <a:ln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ECB91BC-DAA4-4E0B-9ABF-A2B7653CC176}"/>
              </a:ext>
            </a:extLst>
          </p:cNvPr>
          <p:cNvCxnSpPr>
            <a:cxnSpLocks/>
            <a:stCxn id="79" idx="1"/>
            <a:endCxn id="77" idx="3"/>
          </p:cNvCxnSpPr>
          <p:nvPr/>
        </p:nvCxnSpPr>
        <p:spPr>
          <a:xfrm flipH="1">
            <a:off x="8705731" y="3894041"/>
            <a:ext cx="746908" cy="2642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2ABABD33-00C7-4156-B702-1BAA2D45253A}"/>
              </a:ext>
            </a:extLst>
          </p:cNvPr>
          <p:cNvSpPr/>
          <p:nvPr/>
        </p:nvSpPr>
        <p:spPr>
          <a:xfrm>
            <a:off x="7403309" y="4021604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615" b="1" dirty="0">
                <a:solidFill>
                  <a:srgbClr val="C00000"/>
                </a:solidFill>
                <a:latin typeface="Calibri"/>
              </a:rPr>
              <a:t>0x00001349</a:t>
            </a:r>
          </a:p>
        </p:txBody>
      </p:sp>
    </p:spTree>
    <p:extLst>
      <p:ext uri="{BB962C8B-B14F-4D97-AF65-F5344CB8AC3E}">
        <p14:creationId xmlns:p14="http://schemas.microsoft.com/office/powerpoint/2010/main" val="281053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9" grpId="0"/>
      <p:bldP spid="60" grpId="0" animBg="1"/>
      <p:bldP spid="8" grpId="0" animBg="1"/>
      <p:bldP spid="8" grpId="1" animBg="1"/>
      <p:bldP spid="77" grpId="0" animBg="1"/>
      <p:bldP spid="78" grpId="0" animBg="1"/>
      <p:bldP spid="79" grpId="0" animBg="1"/>
      <p:bldP spid="8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/>
              <a:t>I-Type: Memory Instructions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53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en-US" sz="2400" b="1" dirty="0"/>
              <a:t>Example:</a:t>
            </a:r>
          </a:p>
          <a:p>
            <a:pPr lvl="1"/>
            <a:r>
              <a:rPr lang="en-US" altLang="en-US" sz="2000" dirty="0"/>
              <a:t>The initial state of register file and memory are like below</a:t>
            </a:r>
          </a:p>
          <a:p>
            <a:pPr lvl="1"/>
            <a:r>
              <a:rPr lang="en-US" altLang="en-US" sz="2000" dirty="0"/>
              <a:t>How the memory is updated? </a:t>
            </a:r>
          </a:p>
          <a:p>
            <a:pPr marL="527517" lvl="1" indent="0">
              <a:buNone/>
            </a:pPr>
            <a:endParaRPr lang="en-US" sz="2000" dirty="0"/>
          </a:p>
          <a:p>
            <a:pPr marL="527517" lvl="1" indent="0">
              <a:buNone/>
            </a:pPr>
            <a:r>
              <a:rPr lang="en-US" sz="2000" dirty="0" err="1"/>
              <a:t>sw</a:t>
            </a:r>
            <a:r>
              <a:rPr lang="en-US" sz="2000" dirty="0"/>
              <a:t>	$2, 0x40($3)   		</a:t>
            </a:r>
          </a:p>
          <a:p>
            <a:pPr marL="527517" lvl="1" indent="0">
              <a:buNone/>
            </a:pPr>
            <a:r>
              <a:rPr lang="en-US" sz="2000" dirty="0" err="1"/>
              <a:t>sb</a:t>
            </a:r>
            <a:r>
              <a:rPr lang="en-US" sz="2000" dirty="0"/>
              <a:t>	$2, -5($4) 		</a:t>
            </a:r>
          </a:p>
          <a:p>
            <a:pPr marL="527517" lvl="1" indent="0">
              <a:buNone/>
            </a:pPr>
            <a:r>
              <a:rPr lang="en-US" sz="2000" dirty="0" err="1"/>
              <a:t>sh</a:t>
            </a:r>
            <a:r>
              <a:rPr lang="en-US" sz="2000" dirty="0"/>
              <a:t>	$2, -2($4) 	</a:t>
            </a:r>
          </a:p>
          <a:p>
            <a:pPr eaLnBrk="1" hangingPunct="1"/>
            <a:endParaRPr lang="en-US" altLang="en-US" sz="2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2C35EE-FC7B-4BE2-B54E-84C91EFAF3E7}"/>
              </a:ext>
            </a:extLst>
          </p:cNvPr>
          <p:cNvSpPr/>
          <p:nvPr/>
        </p:nvSpPr>
        <p:spPr>
          <a:xfrm>
            <a:off x="7403441" y="3364695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10D7BD-27B7-4050-B7F5-3BD606818B06}"/>
              </a:ext>
            </a:extLst>
          </p:cNvPr>
          <p:cNvSpPr/>
          <p:nvPr/>
        </p:nvSpPr>
        <p:spPr>
          <a:xfrm>
            <a:off x="7403441" y="3685807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570D07-564D-4212-A7FF-F014B76820AF}"/>
              </a:ext>
            </a:extLst>
          </p:cNvPr>
          <p:cNvSpPr/>
          <p:nvPr/>
        </p:nvSpPr>
        <p:spPr>
          <a:xfrm>
            <a:off x="7403440" y="4010004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600" dirty="0">
                <a:solidFill>
                  <a:srgbClr val="FFFF00"/>
                </a:solidFill>
                <a:latin typeface="Calibri"/>
              </a:rPr>
              <a:t>0x123489AB</a:t>
            </a:r>
            <a:endParaRPr lang="en-US" sz="2000" dirty="0">
              <a:solidFill>
                <a:srgbClr val="FFFF00"/>
              </a:solidFill>
              <a:latin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8E9BFB-A960-40E1-8381-38CD6D7EB13D}"/>
              </a:ext>
            </a:extLst>
          </p:cNvPr>
          <p:cNvSpPr txBox="1"/>
          <p:nvPr/>
        </p:nvSpPr>
        <p:spPr>
          <a:xfrm>
            <a:off x="7288157" y="2894645"/>
            <a:ext cx="1494961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Calibri"/>
              </a:rPr>
              <a:t>Register File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604D6D-707F-4593-B684-02EEBCC6D23A}"/>
              </a:ext>
            </a:extLst>
          </p:cNvPr>
          <p:cNvSpPr/>
          <p:nvPr/>
        </p:nvSpPr>
        <p:spPr>
          <a:xfrm>
            <a:off x="7404401" y="4350551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dirty="0">
                <a:solidFill>
                  <a:srgbClr val="FFFF00"/>
                </a:solidFill>
                <a:latin typeface="Calibri"/>
              </a:rPr>
              <a:t>0x7000</a:t>
            </a:r>
            <a:endParaRPr lang="en-US" sz="2000" dirty="0">
              <a:solidFill>
                <a:srgbClr val="FFFF00"/>
              </a:solidFill>
              <a:latin typeface="Calibri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E4C271C-3663-490F-8375-794B1E6F6889}"/>
              </a:ext>
            </a:extLst>
          </p:cNvPr>
          <p:cNvSpPr/>
          <p:nvPr/>
        </p:nvSpPr>
        <p:spPr>
          <a:xfrm>
            <a:off x="7404401" y="4691099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dirty="0">
                <a:solidFill>
                  <a:srgbClr val="FFFF00"/>
                </a:solidFill>
                <a:latin typeface="Calibri"/>
              </a:rPr>
              <a:t>0x704C</a:t>
            </a:r>
          </a:p>
        </p:txBody>
      </p:sp>
      <p:pic>
        <p:nvPicPr>
          <p:cNvPr id="16" name="Picture 8" descr="f02-13-P374493">
            <a:extLst>
              <a:ext uri="{FF2B5EF4-FFF2-40B4-BE49-F238E27FC236}">
                <a16:creationId xmlns:a16="http://schemas.microsoft.com/office/drawing/2014/main" id="{C7B59BDE-FFBB-4B0A-B0DA-832D68831F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6"/>
          <a:stretch/>
        </p:blipFill>
        <p:spPr bwMode="auto">
          <a:xfrm>
            <a:off x="9043409" y="3350660"/>
            <a:ext cx="1507767" cy="236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3B2EA98-3B0E-4F41-8529-2CF7CA5C04AB}"/>
              </a:ext>
            </a:extLst>
          </p:cNvPr>
          <p:cNvSpPr txBox="1"/>
          <p:nvPr/>
        </p:nvSpPr>
        <p:spPr>
          <a:xfrm>
            <a:off x="9226757" y="2902992"/>
            <a:ext cx="1114088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Calibri"/>
              </a:rPr>
              <a:t>Memory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EC9E5B-7787-45E0-9D9D-B97C913312EC}"/>
              </a:ext>
            </a:extLst>
          </p:cNvPr>
          <p:cNvSpPr txBox="1"/>
          <p:nvPr/>
        </p:nvSpPr>
        <p:spPr>
          <a:xfrm>
            <a:off x="10558731" y="5447287"/>
            <a:ext cx="418704" cy="287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200" dirty="0">
                <a:solidFill>
                  <a:prstClr val="black"/>
                </a:solidFill>
                <a:latin typeface="Calibri"/>
              </a:rPr>
              <a:t>0x0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68B551-24C4-47F9-B051-33669BAA340D}"/>
              </a:ext>
            </a:extLst>
          </p:cNvPr>
          <p:cNvSpPr txBox="1"/>
          <p:nvPr/>
        </p:nvSpPr>
        <p:spPr>
          <a:xfrm>
            <a:off x="10549619" y="3228420"/>
            <a:ext cx="725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200" dirty="0">
                <a:solidFill>
                  <a:prstClr val="black"/>
                </a:solidFill>
                <a:latin typeface="Calibri"/>
              </a:rPr>
              <a:t>0x7fffffff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3E1B72-B7EF-425A-81B1-1C5E5279A101}"/>
              </a:ext>
            </a:extLst>
          </p:cNvPr>
          <p:cNvSpPr txBox="1"/>
          <p:nvPr/>
        </p:nvSpPr>
        <p:spPr>
          <a:xfrm>
            <a:off x="10564652" y="3958716"/>
            <a:ext cx="647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200" b="1" dirty="0">
                <a:solidFill>
                  <a:prstClr val="black"/>
                </a:solidFill>
                <a:latin typeface="Calibri"/>
              </a:rPr>
              <a:t>0x7040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F3C172-28CB-4735-8D65-BA4B2F72D228}"/>
              </a:ext>
            </a:extLst>
          </p:cNvPr>
          <p:cNvSpPr txBox="1"/>
          <p:nvPr/>
        </p:nvSpPr>
        <p:spPr>
          <a:xfrm>
            <a:off x="10563306" y="3761559"/>
            <a:ext cx="647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200" b="1" dirty="0">
                <a:solidFill>
                  <a:prstClr val="black"/>
                </a:solidFill>
                <a:latin typeface="Calibri"/>
              </a:rPr>
              <a:t>0x7044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A27DFD0-1F83-40E5-A296-AD96209F7227}"/>
              </a:ext>
            </a:extLst>
          </p:cNvPr>
          <p:cNvSpPr txBox="1"/>
          <p:nvPr/>
        </p:nvSpPr>
        <p:spPr>
          <a:xfrm>
            <a:off x="10564652" y="3561751"/>
            <a:ext cx="647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200" b="1" dirty="0">
                <a:solidFill>
                  <a:prstClr val="black"/>
                </a:solidFill>
                <a:latin typeface="Calibri"/>
              </a:rPr>
              <a:t>0x7048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0D3869A-1422-49D1-BBB0-3E6446A0A404}"/>
              </a:ext>
            </a:extLst>
          </p:cNvPr>
          <p:cNvSpPr/>
          <p:nvPr/>
        </p:nvSpPr>
        <p:spPr>
          <a:xfrm>
            <a:off x="9076631" y="3626253"/>
            <a:ext cx="1452793" cy="1725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600" b="1" dirty="0">
                <a:solidFill>
                  <a:prstClr val="black"/>
                </a:solidFill>
                <a:latin typeface="Calibri"/>
              </a:rPr>
              <a:t>0xF8BE97CD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A564B0-AB36-4E85-975A-D0C202B76DA4}"/>
              </a:ext>
            </a:extLst>
          </p:cNvPr>
          <p:cNvSpPr/>
          <p:nvPr/>
        </p:nvSpPr>
        <p:spPr>
          <a:xfrm>
            <a:off x="9076402" y="3811474"/>
            <a:ext cx="1452793" cy="1725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600" b="1" dirty="0">
                <a:solidFill>
                  <a:prstClr val="black"/>
                </a:solidFill>
                <a:latin typeface="Calibri"/>
              </a:rPr>
              <a:t>0x134982FE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183CF20-6820-49A0-9626-206491E72BCD}"/>
              </a:ext>
            </a:extLst>
          </p:cNvPr>
          <p:cNvSpPr/>
          <p:nvPr/>
        </p:nvSpPr>
        <p:spPr>
          <a:xfrm>
            <a:off x="9076631" y="4009407"/>
            <a:ext cx="1452793" cy="1725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600" b="1" dirty="0">
                <a:solidFill>
                  <a:prstClr val="black"/>
                </a:solidFill>
                <a:latin typeface="Calibri"/>
              </a:rPr>
              <a:t>0x5A12C5B7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3B63A17-C852-4207-93AA-49B0DCFFA5A0}"/>
              </a:ext>
            </a:extLst>
          </p:cNvPr>
          <p:cNvSpPr txBox="1"/>
          <p:nvPr/>
        </p:nvSpPr>
        <p:spPr>
          <a:xfrm>
            <a:off x="6976970" y="334610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200" b="1" dirty="0">
                <a:solidFill>
                  <a:prstClr val="black"/>
                </a:solidFill>
                <a:latin typeface="Calibri"/>
              </a:rPr>
              <a:t>$0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357590F-E155-4939-8C73-4ADFD9328AFA}"/>
              </a:ext>
            </a:extLst>
          </p:cNvPr>
          <p:cNvSpPr txBox="1"/>
          <p:nvPr/>
        </p:nvSpPr>
        <p:spPr>
          <a:xfrm>
            <a:off x="6976970" y="366580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200" b="1" dirty="0">
                <a:solidFill>
                  <a:prstClr val="black"/>
                </a:solidFill>
                <a:latin typeface="Calibri"/>
              </a:rPr>
              <a:t>$1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1A6226-053C-4341-BF74-388F420183B6}"/>
              </a:ext>
            </a:extLst>
          </p:cNvPr>
          <p:cNvSpPr txBox="1"/>
          <p:nvPr/>
        </p:nvSpPr>
        <p:spPr>
          <a:xfrm>
            <a:off x="6965326" y="399389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200" b="1" dirty="0">
                <a:solidFill>
                  <a:prstClr val="black"/>
                </a:solidFill>
                <a:latin typeface="Calibri"/>
              </a:rPr>
              <a:t>$2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7D2F136-54FE-45C6-AFD2-328206CB7C93}"/>
              </a:ext>
            </a:extLst>
          </p:cNvPr>
          <p:cNvSpPr txBox="1"/>
          <p:nvPr/>
        </p:nvSpPr>
        <p:spPr>
          <a:xfrm>
            <a:off x="6965560" y="432954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200" b="1" dirty="0">
                <a:solidFill>
                  <a:prstClr val="black"/>
                </a:solidFill>
                <a:latin typeface="Calibri"/>
              </a:rPr>
              <a:t>$3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B8FA74-E373-46A6-9553-6E4CF9205D17}"/>
              </a:ext>
            </a:extLst>
          </p:cNvPr>
          <p:cNvSpPr txBox="1"/>
          <p:nvPr/>
        </p:nvSpPr>
        <p:spPr>
          <a:xfrm>
            <a:off x="6965326" y="469850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200" b="1" dirty="0">
                <a:solidFill>
                  <a:prstClr val="black"/>
                </a:solidFill>
                <a:latin typeface="Calibri"/>
              </a:rPr>
              <a:t>$4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F45886D-8768-4D68-8371-C4EC3A38400B}"/>
              </a:ext>
            </a:extLst>
          </p:cNvPr>
          <p:cNvSpPr txBox="1"/>
          <p:nvPr/>
        </p:nvSpPr>
        <p:spPr>
          <a:xfrm>
            <a:off x="6944629" y="5351564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200" b="1" dirty="0">
                <a:solidFill>
                  <a:prstClr val="black"/>
                </a:solidFill>
                <a:latin typeface="Calibri"/>
              </a:rPr>
              <a:t>$31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55713CF-3A11-4A0D-A70B-F37266845C01}"/>
              </a:ext>
            </a:extLst>
          </p:cNvPr>
          <p:cNvSpPr txBox="1"/>
          <p:nvPr/>
        </p:nvSpPr>
        <p:spPr>
          <a:xfrm>
            <a:off x="6996142" y="4990234"/>
            <a:ext cx="293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200" b="1" dirty="0">
                <a:solidFill>
                  <a:prstClr val="black"/>
                </a:solidFill>
                <a:latin typeface="Calibri"/>
              </a:rPr>
              <a:t>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63D394-C036-40F7-9425-C07F2CA2F2A6}"/>
              </a:ext>
            </a:extLst>
          </p:cNvPr>
          <p:cNvSpPr/>
          <p:nvPr/>
        </p:nvSpPr>
        <p:spPr>
          <a:xfrm>
            <a:off x="7404401" y="5030951"/>
            <a:ext cx="1307378" cy="283341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1E2C46-50CC-4DC9-B39D-BD45DEB0565B}"/>
              </a:ext>
            </a:extLst>
          </p:cNvPr>
          <p:cNvSpPr/>
          <p:nvPr/>
        </p:nvSpPr>
        <p:spPr>
          <a:xfrm>
            <a:off x="7404401" y="5339494"/>
            <a:ext cx="1307378" cy="298175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5258FCF-0AF5-4EB1-98C7-C360E3E1E2A0}"/>
              </a:ext>
            </a:extLst>
          </p:cNvPr>
          <p:cNvSpPr txBox="1"/>
          <p:nvPr/>
        </p:nvSpPr>
        <p:spPr>
          <a:xfrm>
            <a:off x="3742372" y="2664696"/>
            <a:ext cx="2584362" cy="376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846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0x7040 = word in $2 </a:t>
            </a:r>
            <a:endParaRPr lang="en-US" sz="1385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C7AA874-32A2-403E-BD58-7025E14F3ED9}"/>
              </a:ext>
            </a:extLst>
          </p:cNvPr>
          <p:cNvSpPr txBox="1"/>
          <p:nvPr/>
        </p:nvSpPr>
        <p:spPr>
          <a:xfrm>
            <a:off x="3742370" y="3041337"/>
            <a:ext cx="2518638" cy="376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846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0x7047 = byte in $2 </a:t>
            </a:r>
            <a:endParaRPr lang="en-US" sz="1385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1C9CF77-CE09-424F-B1CC-9F557BEED33E}"/>
              </a:ext>
            </a:extLst>
          </p:cNvPr>
          <p:cNvSpPr txBox="1"/>
          <p:nvPr/>
        </p:nvSpPr>
        <p:spPr>
          <a:xfrm>
            <a:off x="3742370" y="3424124"/>
            <a:ext cx="2782878" cy="376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846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0x704A = 2 bytes in $2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D22538A-8405-47D0-BD16-2AA384D01762}"/>
              </a:ext>
            </a:extLst>
          </p:cNvPr>
          <p:cNvCxnSpPr>
            <a:cxnSpLocks/>
            <a:stCxn id="21" idx="3"/>
            <a:endCxn id="42" idx="1"/>
          </p:cNvCxnSpPr>
          <p:nvPr/>
        </p:nvCxnSpPr>
        <p:spPr>
          <a:xfrm flipV="1">
            <a:off x="8710818" y="4101673"/>
            <a:ext cx="359766" cy="574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B076B51-0783-45F0-AF1A-ACC14C416EF4}"/>
              </a:ext>
            </a:extLst>
          </p:cNvPr>
          <p:cNvSpPr/>
          <p:nvPr/>
        </p:nvSpPr>
        <p:spPr>
          <a:xfrm>
            <a:off x="8341255" y="4056937"/>
            <a:ext cx="245193" cy="237009"/>
          </a:xfrm>
          <a:prstGeom prst="rect">
            <a:avLst/>
          </a:prstGeom>
          <a:ln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Speech Bubble: Oval 77">
            <a:extLst>
              <a:ext uri="{FF2B5EF4-FFF2-40B4-BE49-F238E27FC236}">
                <a16:creationId xmlns:a16="http://schemas.microsoft.com/office/drawing/2014/main" id="{ADDE3EBD-3A38-49F6-8901-615868F15748}"/>
              </a:ext>
            </a:extLst>
          </p:cNvPr>
          <p:cNvSpPr/>
          <p:nvPr/>
        </p:nvSpPr>
        <p:spPr>
          <a:xfrm>
            <a:off x="1904653" y="4220000"/>
            <a:ext cx="4008752" cy="1514930"/>
          </a:xfrm>
          <a:prstGeom prst="wedgeEllipseCallout">
            <a:avLst>
              <a:gd name="adj1" fmla="val 29468"/>
              <a:gd name="adj2" fmla="val -39906"/>
            </a:avLst>
          </a:prstGeom>
          <a:solidFill>
            <a:schemeClr val="accent6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 defTabSz="527517"/>
            <a:r>
              <a:rPr lang="en-US" sz="1600" dirty="0">
                <a:solidFill>
                  <a:prstClr val="white"/>
                </a:solidFill>
                <a:latin typeface="Calibri"/>
              </a:rPr>
              <a:t>When you store 1- to 2- bytes to memory, other values in the same word should remain unchanged 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4CB66AD-6DFF-4A8F-A910-F51A0E71407D}"/>
              </a:ext>
            </a:extLst>
          </p:cNvPr>
          <p:cNvSpPr/>
          <p:nvPr/>
        </p:nvSpPr>
        <p:spPr>
          <a:xfrm>
            <a:off x="8144300" y="4046654"/>
            <a:ext cx="492367" cy="237009"/>
          </a:xfrm>
          <a:prstGeom prst="rect">
            <a:avLst/>
          </a:prstGeom>
          <a:ln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9DD4F9-8C55-44EF-9D36-AC1C10B5DB41}"/>
              </a:ext>
            </a:extLst>
          </p:cNvPr>
          <p:cNvSpPr/>
          <p:nvPr/>
        </p:nvSpPr>
        <p:spPr>
          <a:xfrm>
            <a:off x="9070584" y="4015419"/>
            <a:ext cx="1452793" cy="1725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600" b="1" dirty="0">
                <a:solidFill>
                  <a:srgbClr val="FF0000"/>
                </a:solidFill>
                <a:latin typeface="Calibri"/>
              </a:rPr>
              <a:t>0x123489AB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6A876A6-8D8C-4920-B043-C34E0C65EEF6}"/>
              </a:ext>
            </a:extLst>
          </p:cNvPr>
          <p:cNvSpPr/>
          <p:nvPr/>
        </p:nvSpPr>
        <p:spPr>
          <a:xfrm>
            <a:off x="9080954" y="3808265"/>
            <a:ext cx="1452793" cy="1725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600" b="1" dirty="0">
                <a:solidFill>
                  <a:prstClr val="black"/>
                </a:solidFill>
                <a:latin typeface="Calibri"/>
              </a:rPr>
              <a:t>0x</a:t>
            </a:r>
            <a:r>
              <a:rPr lang="en-US" sz="1600" b="1" dirty="0">
                <a:solidFill>
                  <a:srgbClr val="FF0000"/>
                </a:solidFill>
                <a:latin typeface="Calibri"/>
              </a:rPr>
              <a:t>AB</a:t>
            </a:r>
            <a:r>
              <a:rPr lang="en-US" sz="1600" b="1" dirty="0">
                <a:solidFill>
                  <a:prstClr val="black"/>
                </a:solidFill>
                <a:latin typeface="Calibri"/>
              </a:rPr>
              <a:t>4982FE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9994A5-CEF8-48BE-A474-C45EC5C58D74}"/>
              </a:ext>
            </a:extLst>
          </p:cNvPr>
          <p:cNvSpPr/>
          <p:nvPr/>
        </p:nvSpPr>
        <p:spPr>
          <a:xfrm>
            <a:off x="9473924" y="3772108"/>
            <a:ext cx="245193" cy="237009"/>
          </a:xfrm>
          <a:prstGeom prst="rect">
            <a:avLst/>
          </a:prstGeom>
          <a:ln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0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18FDD07-14E9-4D28-85F2-A2BB93CBC61B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8586448" y="3923395"/>
            <a:ext cx="877860" cy="252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A84D4DF1-F587-44EF-831F-B47926355D29}"/>
              </a:ext>
            </a:extLst>
          </p:cNvPr>
          <p:cNvSpPr/>
          <p:nvPr/>
        </p:nvSpPr>
        <p:spPr>
          <a:xfrm>
            <a:off x="9081227" y="3617964"/>
            <a:ext cx="1452793" cy="1725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600" b="1" dirty="0">
                <a:solidFill>
                  <a:prstClr val="black"/>
                </a:solidFill>
                <a:latin typeface="Calibri"/>
              </a:rPr>
              <a:t>0x</a:t>
            </a:r>
            <a:r>
              <a:rPr lang="en-US" sz="1600" b="1" dirty="0">
                <a:solidFill>
                  <a:srgbClr val="FF0000"/>
                </a:solidFill>
                <a:latin typeface="Calibri"/>
              </a:rPr>
              <a:t>89AB</a:t>
            </a:r>
            <a:r>
              <a:rPr lang="en-US" sz="1600" b="1" dirty="0">
                <a:solidFill>
                  <a:prstClr val="black"/>
                </a:solidFill>
                <a:latin typeface="Calibri"/>
              </a:rPr>
              <a:t>97CD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3C01369-0418-4679-A012-B4CFCC0FD917}"/>
              </a:ext>
            </a:extLst>
          </p:cNvPr>
          <p:cNvSpPr/>
          <p:nvPr/>
        </p:nvSpPr>
        <p:spPr>
          <a:xfrm>
            <a:off x="9415978" y="3598177"/>
            <a:ext cx="490919" cy="237009"/>
          </a:xfrm>
          <a:prstGeom prst="rect">
            <a:avLst/>
          </a:prstGeom>
          <a:ln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0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ECB91BC-DAA4-4E0B-9ABF-A2B7653CC176}"/>
              </a:ext>
            </a:extLst>
          </p:cNvPr>
          <p:cNvCxnSpPr>
            <a:cxnSpLocks/>
            <a:stCxn id="79" idx="3"/>
          </p:cNvCxnSpPr>
          <p:nvPr/>
        </p:nvCxnSpPr>
        <p:spPr>
          <a:xfrm flipV="1">
            <a:off x="8636667" y="3722197"/>
            <a:ext cx="765547" cy="4429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61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9" grpId="0"/>
      <p:bldP spid="8" grpId="0" animBg="1"/>
      <p:bldP spid="8" grpId="1" animBg="1"/>
      <p:bldP spid="78" grpId="0" animBg="1"/>
      <p:bldP spid="79" grpId="0" animBg="1"/>
      <p:bldP spid="42" grpId="0" animBg="1"/>
      <p:bldP spid="62" grpId="0" animBg="1"/>
      <p:bldP spid="47" grpId="0" animBg="1"/>
      <p:bldP spid="47" grpId="1" animBg="1"/>
      <p:bldP spid="64" grpId="0" animBg="1"/>
      <p:bldP spid="6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32A99-6668-44CF-876F-088D54FDD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Signed vs. Unsigned Instructions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51113-4CB9-424C-B255-1B5BBCDA94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54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8B05B-626C-4168-BC65-595CEBB7823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We use sign extension for </a:t>
            </a:r>
            <a:r>
              <a:rPr lang="en-US" sz="2400" b="1" dirty="0" err="1"/>
              <a:t>lb</a:t>
            </a:r>
            <a:r>
              <a:rPr lang="en-US" sz="2400" b="1" dirty="0"/>
              <a:t> and </a:t>
            </a:r>
            <a:r>
              <a:rPr lang="en-US" sz="2400" b="1" dirty="0" err="1"/>
              <a:t>lh</a:t>
            </a:r>
            <a:endParaRPr lang="en-US" sz="2400" b="1" dirty="0"/>
          </a:p>
          <a:p>
            <a:pPr lvl="1"/>
            <a:r>
              <a:rPr lang="en-US" sz="2000" dirty="0"/>
              <a:t>This is because </a:t>
            </a:r>
            <a:r>
              <a:rPr lang="en-US" sz="2000" dirty="0" err="1"/>
              <a:t>lb</a:t>
            </a:r>
            <a:r>
              <a:rPr lang="en-US" sz="2000" dirty="0"/>
              <a:t> and </a:t>
            </a:r>
            <a:r>
              <a:rPr lang="en-US" sz="2000" dirty="0" err="1"/>
              <a:t>lh</a:t>
            </a:r>
            <a:r>
              <a:rPr lang="en-US" sz="2000" dirty="0"/>
              <a:t> are signed instructions</a:t>
            </a:r>
          </a:p>
          <a:p>
            <a:pPr lvl="1"/>
            <a:endParaRPr lang="en-US" sz="2000" dirty="0"/>
          </a:p>
          <a:p>
            <a:r>
              <a:rPr lang="en-US" sz="2400" b="1" dirty="0"/>
              <a:t>Unsigned instructions</a:t>
            </a:r>
          </a:p>
          <a:p>
            <a:pPr lvl="1"/>
            <a:r>
              <a:rPr lang="en-US" sz="2000" dirty="0"/>
              <a:t>No need to do sign extension because the values are regarded as positive values always; just fill zeros to the remaining bytes</a:t>
            </a:r>
          </a:p>
          <a:p>
            <a:pPr lvl="1"/>
            <a:r>
              <a:rPr lang="en-US" sz="2000" dirty="0" err="1"/>
              <a:t>lb</a:t>
            </a:r>
            <a:r>
              <a:rPr lang="en-US" sz="2000" dirty="0" err="1">
                <a:solidFill>
                  <a:srgbClr val="FF0000"/>
                </a:solidFill>
              </a:rPr>
              <a:t>u</a:t>
            </a:r>
            <a:r>
              <a:rPr lang="en-US" sz="2000" dirty="0"/>
              <a:t> $2, -1($4) 	# load byte unsigned </a:t>
            </a:r>
          </a:p>
          <a:p>
            <a:pPr marL="527517" lvl="1" indent="0">
              <a:buNone/>
            </a:pPr>
            <a:r>
              <a:rPr lang="en-US" sz="2000" dirty="0"/>
              <a:t>					# If </a:t>
            </a:r>
            <a:r>
              <a:rPr lang="en-US" sz="2000" dirty="0" err="1"/>
              <a:t>lb</a:t>
            </a:r>
            <a:r>
              <a:rPr lang="en-US" sz="2000" dirty="0"/>
              <a:t> in the earlier example is </a:t>
            </a:r>
            <a:r>
              <a:rPr lang="en-US" sz="2000" dirty="0" err="1"/>
              <a:t>lbu</a:t>
            </a:r>
            <a:r>
              <a:rPr lang="en-US" sz="2000" dirty="0"/>
              <a:t>, </a:t>
            </a:r>
          </a:p>
          <a:p>
            <a:pPr marL="527517" lvl="1" indent="0">
              <a:buNone/>
            </a:pPr>
            <a:r>
              <a:rPr lang="en-US" sz="2000" dirty="0"/>
              <a:t>					# $2 will be updated with </a:t>
            </a:r>
            <a:r>
              <a:rPr lang="en-US" sz="2000" b="1" dirty="0"/>
              <a:t>0x000000F8</a:t>
            </a:r>
            <a:endParaRPr lang="en-US" sz="2000" dirty="0"/>
          </a:p>
          <a:p>
            <a:pPr lvl="1"/>
            <a:r>
              <a:rPr lang="en-US" sz="2000" dirty="0" err="1"/>
              <a:t>lh</a:t>
            </a:r>
            <a:r>
              <a:rPr lang="en-US" sz="2000" dirty="0" err="1">
                <a:solidFill>
                  <a:srgbClr val="FF0000"/>
                </a:solidFill>
              </a:rPr>
              <a:t>u</a:t>
            </a:r>
            <a:r>
              <a:rPr lang="en-US" sz="2000" dirty="0"/>
              <a:t> $2, -6($4) # load half-word unsigned</a:t>
            </a:r>
          </a:p>
          <a:p>
            <a:pPr marL="527517" lvl="1" indent="0">
              <a:buNone/>
            </a:pPr>
            <a:r>
              <a:rPr lang="en-US" sz="2000" dirty="0"/>
              <a:t>					# If </a:t>
            </a:r>
            <a:r>
              <a:rPr lang="en-US" sz="2000" dirty="0" err="1"/>
              <a:t>lh</a:t>
            </a:r>
            <a:r>
              <a:rPr lang="en-US" sz="2000" dirty="0"/>
              <a:t> in the earlier example is </a:t>
            </a:r>
            <a:r>
              <a:rPr lang="en-US" sz="2000" dirty="0" err="1"/>
              <a:t>lhu</a:t>
            </a:r>
            <a:r>
              <a:rPr lang="en-US" sz="2000" dirty="0"/>
              <a:t>, </a:t>
            </a:r>
          </a:p>
          <a:p>
            <a:pPr marL="527517" lvl="1" indent="0">
              <a:buNone/>
            </a:pPr>
            <a:r>
              <a:rPr lang="en-US" sz="2000" dirty="0"/>
              <a:t>					# $2 will be updated with </a:t>
            </a:r>
            <a:r>
              <a:rPr lang="en-US" sz="2000" b="1" dirty="0"/>
              <a:t>0x00001349</a:t>
            </a:r>
            <a:endParaRPr lang="en-US" sz="20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1592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32A99-6668-44CF-876F-088D54FDD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Signed vs. Unsigned Instructions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51113-4CB9-424C-B255-1B5BBCDA94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55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8B05B-626C-4168-BC65-595CEBB7823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Other instructions also have unsigned versions</a:t>
            </a:r>
            <a:endParaRPr lang="en-US" sz="2000" b="1" dirty="0"/>
          </a:p>
          <a:p>
            <a:pPr lvl="1"/>
            <a:r>
              <a:rPr lang="en-US" sz="2000" dirty="0" err="1"/>
              <a:t>add</a:t>
            </a:r>
            <a:r>
              <a:rPr lang="en-US" sz="2000" dirty="0" err="1">
                <a:solidFill>
                  <a:srgbClr val="FF0000"/>
                </a:solidFill>
              </a:rPr>
              <a:t>u</a:t>
            </a:r>
            <a:r>
              <a:rPr lang="en-US" sz="2000" dirty="0"/>
              <a:t>, </a:t>
            </a:r>
            <a:r>
              <a:rPr lang="en-US" sz="2000" dirty="0" err="1"/>
              <a:t>addi</a:t>
            </a:r>
            <a:r>
              <a:rPr lang="en-US" sz="2000" dirty="0" err="1">
                <a:solidFill>
                  <a:srgbClr val="FF0000"/>
                </a:solidFill>
              </a:rPr>
              <a:t>u</a:t>
            </a:r>
            <a:r>
              <a:rPr lang="en-US" sz="2000" dirty="0"/>
              <a:t>, </a:t>
            </a:r>
            <a:r>
              <a:rPr lang="en-US" sz="2000" dirty="0" err="1"/>
              <a:t>sub</a:t>
            </a:r>
            <a:r>
              <a:rPr lang="en-US" sz="2000" dirty="0" err="1">
                <a:solidFill>
                  <a:srgbClr val="FF0000"/>
                </a:solidFill>
              </a:rPr>
              <a:t>u</a:t>
            </a:r>
            <a:r>
              <a:rPr lang="en-US" sz="2000" dirty="0"/>
              <a:t>, </a:t>
            </a:r>
            <a:r>
              <a:rPr lang="en-US" sz="2000" dirty="0" err="1"/>
              <a:t>div</a:t>
            </a:r>
            <a:r>
              <a:rPr lang="en-US" sz="2000" dirty="0" err="1">
                <a:solidFill>
                  <a:srgbClr val="FF0000"/>
                </a:solidFill>
              </a:rPr>
              <a:t>u</a:t>
            </a:r>
            <a:r>
              <a:rPr lang="en-US" sz="2000" dirty="0"/>
              <a:t>, </a:t>
            </a:r>
            <a:r>
              <a:rPr lang="en-US" sz="2000" dirty="0" err="1"/>
              <a:t>mult</a:t>
            </a:r>
            <a:r>
              <a:rPr lang="en-US" sz="2000" dirty="0" err="1">
                <a:solidFill>
                  <a:srgbClr val="FF0000"/>
                </a:solidFill>
              </a:rPr>
              <a:t>u</a:t>
            </a:r>
            <a:r>
              <a:rPr lang="en-US" sz="2000" dirty="0"/>
              <a:t>, … </a:t>
            </a:r>
          </a:p>
          <a:p>
            <a:pPr marL="527517" lvl="1" indent="0">
              <a:buNone/>
            </a:pPr>
            <a:endParaRPr lang="en-US" sz="2000" dirty="0"/>
          </a:p>
          <a:p>
            <a:r>
              <a:rPr lang="en-US" sz="2400" b="1" dirty="0"/>
              <a:t>Example: </a:t>
            </a:r>
          </a:p>
          <a:p>
            <a:pPr lvl="1"/>
            <a:r>
              <a:rPr lang="en-US" sz="2000" dirty="0"/>
              <a:t>Assume that $2 = 0xFFFFFFFF, $3 = 0x00000001, what is $1 in each instruction?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 err="1"/>
              <a:t>slt</a:t>
            </a:r>
            <a:r>
              <a:rPr lang="en-US" sz="2000" dirty="0"/>
              <a:t>	$1, $2, $3	# signed set less than</a:t>
            </a:r>
          </a:p>
          <a:p>
            <a:pPr marL="527517" lvl="1" indent="0">
              <a:buNone/>
            </a:pPr>
            <a:r>
              <a:rPr lang="en-US" sz="2000" dirty="0"/>
              <a:t>					# -1 &lt; +1 </a:t>
            </a:r>
            <a:r>
              <a:rPr lang="en-US" sz="2000" dirty="0">
                <a:sym typeface="Wingdings" panose="05000000000000000000" pitchFamily="2" charset="2"/>
              </a:rPr>
              <a:t> </a:t>
            </a:r>
            <a:r>
              <a:rPr lang="en-US" sz="2000" dirty="0"/>
              <a:t>$1 = 1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 err="1"/>
              <a:t>sltu</a:t>
            </a:r>
            <a:r>
              <a:rPr lang="en-US" sz="2000" dirty="0"/>
              <a:t>	$1, $2, $3	# unsigned set less than</a:t>
            </a:r>
          </a:p>
          <a:p>
            <a:pPr marL="527517" lvl="1" indent="0">
              <a:buNone/>
            </a:pPr>
            <a:r>
              <a:rPr lang="en-US" sz="2000" dirty="0"/>
              <a:t>					# +4,294,967,295 &gt; +1 </a:t>
            </a:r>
            <a:r>
              <a:rPr lang="en-US" sz="2000" dirty="0">
                <a:sym typeface="Wingdings" panose="05000000000000000000" pitchFamily="2" charset="2"/>
              </a:rPr>
              <a:t> $1 = 0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5361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56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3011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en-US" sz="2000" b="1" dirty="0"/>
              <a:t>Translate the given high-level language code to MIPS assembly.</a:t>
            </a:r>
          </a:p>
          <a:p>
            <a:pPr lvl="1"/>
            <a:r>
              <a:rPr lang="en-US" altLang="en-US" sz="2000" dirty="0"/>
              <a:t>Assume that the address of integer variables x, y, and z are in 0x400, 0x404, and 0x408 in the memory, respectively</a:t>
            </a:r>
          </a:p>
          <a:p>
            <a:pPr lvl="1"/>
            <a:r>
              <a:rPr lang="en-US" altLang="en-US" sz="2000" dirty="0"/>
              <a:t>$1’s initial value is 0x400</a:t>
            </a:r>
            <a:endParaRPr lang="en-US" sz="2400" dirty="0">
              <a:ea typeface="Times New Roman" pitchFamily="64" charset="0"/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2400" dirty="0">
              <a:ea typeface="Times New Roman" pitchFamily="6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DBA166-5640-493A-876B-79FFFE03DFC2}"/>
              </a:ext>
            </a:extLst>
          </p:cNvPr>
          <p:cNvSpPr/>
          <p:nvPr/>
        </p:nvSpPr>
        <p:spPr>
          <a:xfrm>
            <a:off x="2458069" y="3430782"/>
            <a:ext cx="1899852" cy="411972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pPr defTabSz="527517">
              <a:spcBef>
                <a:spcPct val="50000"/>
              </a:spcBef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 = y + z;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DF3286A1-5ED2-42E9-B0BD-3CFB4B7832EC}"/>
              </a:ext>
            </a:extLst>
          </p:cNvPr>
          <p:cNvSpPr txBox="1">
            <a:spLocks/>
          </p:cNvSpPr>
          <p:nvPr/>
        </p:nvSpPr>
        <p:spPr>
          <a:xfrm>
            <a:off x="7333711" y="3341942"/>
            <a:ext cx="2735313" cy="14485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105508" tIns="52754" rIns="105508" bIns="52754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lw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  	$2, 4($1)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lw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 	$3, 8($1)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add	$2, $2, $3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sw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 	$2, 0($1)</a:t>
            </a:r>
            <a:endParaRPr lang="en-US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4C11A6-B65A-40A9-B53A-101A12F16D8D}"/>
              </a:ext>
            </a:extLst>
          </p:cNvPr>
          <p:cNvSpPr txBox="1"/>
          <p:nvPr/>
        </p:nvSpPr>
        <p:spPr>
          <a:xfrm>
            <a:off x="8194669" y="2917014"/>
            <a:ext cx="835485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77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MIPS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4DE1EB-22C2-4F9F-A0CD-CBE4DD96699A}"/>
              </a:ext>
            </a:extLst>
          </p:cNvPr>
          <p:cNvSpPr txBox="1"/>
          <p:nvPr/>
        </p:nvSpPr>
        <p:spPr>
          <a:xfrm>
            <a:off x="2151645" y="2915789"/>
            <a:ext cx="2531462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High-level language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AEB015-56F7-4133-93F4-D0F19BF18D13}"/>
              </a:ext>
            </a:extLst>
          </p:cNvPr>
          <p:cNvSpPr txBox="1"/>
          <p:nvPr/>
        </p:nvSpPr>
        <p:spPr>
          <a:xfrm>
            <a:off x="2154577" y="4253799"/>
            <a:ext cx="4980210" cy="1690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Tasks to do:</a:t>
            </a:r>
          </a:p>
          <a:p>
            <a:pPr marL="395638" indent="-395638" defTabSz="527517">
              <a:buFontTx/>
              <a:buAutoNum type="arabicParenR"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 y value to a register			</a:t>
            </a:r>
          </a:p>
          <a:p>
            <a:pPr marL="395638" indent="-395638" defTabSz="527517">
              <a:buFontTx/>
              <a:buAutoNum type="arabicParenR"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 z value to another register		</a:t>
            </a:r>
          </a:p>
          <a:p>
            <a:pPr marL="395638" indent="-395638" defTabSz="527517">
              <a:buFontTx/>
              <a:buAutoNum type="arabicParenR"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 add operation </a:t>
            </a:r>
          </a:p>
          <a:p>
            <a:pPr marL="395638" indent="-395638" defTabSz="527517">
              <a:buFontTx/>
              <a:buAutoNum type="arabicParenR"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Store the result to memory</a:t>
            </a:r>
          </a:p>
        </p:txBody>
      </p:sp>
    </p:spTree>
    <p:extLst>
      <p:ext uri="{BB962C8B-B14F-4D97-AF65-F5344CB8AC3E}">
        <p14:creationId xmlns:p14="http://schemas.microsoft.com/office/powerpoint/2010/main" val="372464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154" dirty="0"/>
              <a:t>Machine Code of R-Type Instructions</a:t>
            </a:r>
            <a:endParaRPr lang="en-US" altLang="en-US" sz="4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57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2400" b="1" dirty="0"/>
              <a:t>All instructions in MIPS have </a:t>
            </a:r>
            <a:r>
              <a:rPr lang="en-US" altLang="en-US" sz="2400" b="1" dirty="0">
                <a:solidFill>
                  <a:srgbClr val="00B050"/>
                </a:solidFill>
              </a:rPr>
              <a:t>32-bit width</a:t>
            </a:r>
          </a:p>
          <a:p>
            <a:pPr lvl="1"/>
            <a:r>
              <a:rPr lang="en-US" altLang="en-US" sz="2000" dirty="0"/>
              <a:t>Within 32-bit data, command and three register ids should be presented</a:t>
            </a:r>
          </a:p>
          <a:p>
            <a:pPr marL="527517" lvl="1" indent="0" algn="ctr">
              <a:buNone/>
            </a:pPr>
            <a:endParaRPr lang="en-US" altLang="en-US" sz="2000" dirty="0"/>
          </a:p>
          <a:p>
            <a:pPr marL="527517" lvl="1" indent="0" algn="ctr">
              <a:buNone/>
            </a:pPr>
            <a:r>
              <a:rPr lang="en-US" altLang="en-US" sz="3600" dirty="0"/>
              <a:t>add  Rd, </a:t>
            </a:r>
            <a:r>
              <a:rPr lang="en-US" altLang="en-US" sz="3600" dirty="0" err="1"/>
              <a:t>Rs</a:t>
            </a:r>
            <a:r>
              <a:rPr lang="en-US" altLang="en-US" sz="3600" dirty="0"/>
              <a:t>, </a:t>
            </a:r>
            <a:r>
              <a:rPr lang="en-US" altLang="en-US" sz="3600" dirty="0" err="1"/>
              <a:t>Rt</a:t>
            </a:r>
            <a:endParaRPr lang="en-US" altLang="en-US" sz="24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B4412D3-B254-4719-B25A-7E44DC5D9742}"/>
              </a:ext>
            </a:extLst>
          </p:cNvPr>
          <p:cNvGrpSpPr/>
          <p:nvPr/>
        </p:nvGrpSpPr>
        <p:grpSpPr>
          <a:xfrm>
            <a:off x="3430214" y="3949409"/>
            <a:ext cx="6269063" cy="851505"/>
            <a:chOff x="2034458" y="1204339"/>
            <a:chExt cx="4226560" cy="528320"/>
          </a:xfrm>
        </p:grpSpPr>
        <p:sp>
          <p:nvSpPr>
            <p:cNvPr id="20" name="Rectangle 4">
              <a:extLst>
                <a:ext uri="{FF2B5EF4-FFF2-40B4-BE49-F238E27FC236}">
                  <a16:creationId xmlns:a16="http://schemas.microsoft.com/office/drawing/2014/main" id="{272EDD45-F68C-458F-8F58-3E484FFD1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458" y="1468499"/>
              <a:ext cx="7924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sz="1846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Opcode</a:t>
              </a:r>
            </a:p>
          </p:txBody>
        </p:sp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1583493-7727-49AC-980D-F7EAD62BF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9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sz="1846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Rs</a:t>
              </a:r>
              <a:endParaRPr lang="en-US" sz="1846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12">
              <a:extLst>
                <a:ext uri="{FF2B5EF4-FFF2-40B4-BE49-F238E27FC236}">
                  <a16:creationId xmlns:a16="http://schemas.microsoft.com/office/drawing/2014/main" id="{E8809EEE-1CC6-42B6-A3C6-98AD02A0F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458" y="1204339"/>
              <a:ext cx="79248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sz="1846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 bits</a:t>
              </a:r>
            </a:p>
          </p:txBody>
        </p:sp>
        <p:sp>
          <p:nvSpPr>
            <p:cNvPr id="23" name="Rectangle 13">
              <a:extLst>
                <a:ext uri="{FF2B5EF4-FFF2-40B4-BE49-F238E27FC236}">
                  <a16:creationId xmlns:a16="http://schemas.microsoft.com/office/drawing/2014/main" id="{292545E0-214F-4D0F-AE6F-FB359A6E9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938" y="1204339"/>
              <a:ext cx="66040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sz="1846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bits</a:t>
              </a:r>
            </a:p>
          </p:txBody>
        </p:sp>
        <p:sp>
          <p:nvSpPr>
            <p:cNvPr id="24" name="Rectangle 5">
              <a:extLst>
                <a:ext uri="{FF2B5EF4-FFF2-40B4-BE49-F238E27FC236}">
                  <a16:creationId xmlns:a16="http://schemas.microsoft.com/office/drawing/2014/main" id="{969606CF-247F-4BC1-A74A-DF9365A1EB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73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sz="1846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Rt</a:t>
              </a:r>
              <a:endParaRPr lang="en-US" sz="1846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ctangle 13">
              <a:extLst>
                <a:ext uri="{FF2B5EF4-FFF2-40B4-BE49-F238E27FC236}">
                  <a16:creationId xmlns:a16="http://schemas.microsoft.com/office/drawing/2014/main" id="{56A0DF70-1A50-44D0-8040-12D15FF34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7338" y="1204339"/>
              <a:ext cx="66040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sz="1846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bits</a:t>
              </a:r>
            </a:p>
          </p:txBody>
        </p:sp>
        <p:sp>
          <p:nvSpPr>
            <p:cNvPr id="26" name="Rectangle 5">
              <a:extLst>
                <a:ext uri="{FF2B5EF4-FFF2-40B4-BE49-F238E27FC236}">
                  <a16:creationId xmlns:a16="http://schemas.microsoft.com/office/drawing/2014/main" id="{3C45C2D4-3DB3-4019-A9E8-485B4CEB1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77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sz="1846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Rd</a:t>
              </a:r>
            </a:p>
          </p:txBody>
        </p:sp>
        <p:sp>
          <p:nvSpPr>
            <p:cNvPr id="27" name="Rectangle 13">
              <a:extLst>
                <a:ext uri="{FF2B5EF4-FFF2-40B4-BE49-F238E27FC236}">
                  <a16:creationId xmlns:a16="http://schemas.microsoft.com/office/drawing/2014/main" id="{83576AA5-2FA1-421B-AA11-DBE504239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7738" y="1204339"/>
              <a:ext cx="66040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sz="1846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bits</a:t>
              </a: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7ECF3A8E-7C04-43B3-8F94-98BD32C77F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1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sz="1846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Shamt</a:t>
              </a:r>
              <a:endParaRPr lang="en-US" sz="1846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ectangle 13">
              <a:extLst>
                <a:ext uri="{FF2B5EF4-FFF2-40B4-BE49-F238E27FC236}">
                  <a16:creationId xmlns:a16="http://schemas.microsoft.com/office/drawing/2014/main" id="{73BAA9E7-48FD-4F24-B1FB-E7BB26C04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138" y="1204339"/>
              <a:ext cx="66040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sz="1846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bits</a:t>
              </a:r>
            </a:p>
          </p:txBody>
        </p:sp>
        <p:sp>
          <p:nvSpPr>
            <p:cNvPr id="30" name="Rectangle 4">
              <a:extLst>
                <a:ext uri="{FF2B5EF4-FFF2-40B4-BE49-F238E27FC236}">
                  <a16:creationId xmlns:a16="http://schemas.microsoft.com/office/drawing/2014/main" id="{1E003754-2575-4F7F-98C2-16B7137D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538" y="1468499"/>
              <a:ext cx="7924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sz="1846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Function</a:t>
              </a:r>
            </a:p>
          </p:txBody>
        </p:sp>
        <p:sp>
          <p:nvSpPr>
            <p:cNvPr id="31" name="Rectangle 12">
              <a:extLst>
                <a:ext uri="{FF2B5EF4-FFF2-40B4-BE49-F238E27FC236}">
                  <a16:creationId xmlns:a16="http://schemas.microsoft.com/office/drawing/2014/main" id="{1E801821-492D-455F-8B21-F48C36172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538" y="1204339"/>
              <a:ext cx="79248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sz="1846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 bits</a:t>
              </a:r>
            </a:p>
          </p:txBody>
        </p:sp>
      </p:grpSp>
      <p:sp>
        <p:nvSpPr>
          <p:cNvPr id="32" name="Rectangle 12">
            <a:extLst>
              <a:ext uri="{FF2B5EF4-FFF2-40B4-BE49-F238E27FC236}">
                <a16:creationId xmlns:a16="http://schemas.microsoft.com/office/drawing/2014/main" id="{90C89D7F-E470-412F-8983-0EC9ECC65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7020" y="5015217"/>
            <a:ext cx="1175450" cy="425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sz="1846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 bits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FF6012B-290C-4D78-A8CA-EB7605DD74DB}"/>
              </a:ext>
            </a:extLst>
          </p:cNvPr>
          <p:cNvCxnSpPr/>
          <p:nvPr/>
        </p:nvCxnSpPr>
        <p:spPr>
          <a:xfrm>
            <a:off x="3430214" y="5015217"/>
            <a:ext cx="622433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rrow: Down 37">
            <a:extLst>
              <a:ext uri="{FF2B5EF4-FFF2-40B4-BE49-F238E27FC236}">
                <a16:creationId xmlns:a16="http://schemas.microsoft.com/office/drawing/2014/main" id="{E6B16F4C-92ED-4F64-A81E-9175A1C71356}"/>
              </a:ext>
            </a:extLst>
          </p:cNvPr>
          <p:cNvSpPr/>
          <p:nvPr/>
        </p:nvSpPr>
        <p:spPr>
          <a:xfrm>
            <a:off x="6208375" y="3596002"/>
            <a:ext cx="561875" cy="353407"/>
          </a:xfrm>
          <a:prstGeom prst="downArrow">
            <a:avLst/>
          </a:prstGeom>
          <a:solidFill>
            <a:srgbClr val="0070C0"/>
          </a:solidFill>
          <a:ln>
            <a:solidFill>
              <a:srgbClr val="036DB7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977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154" dirty="0"/>
              <a:t>Machine Code of R-Type Instructions</a:t>
            </a:r>
            <a:endParaRPr lang="en-US" altLang="en-US" sz="4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58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sz="quarter" idx="13"/>
          </p:nvPr>
        </p:nvSpPr>
        <p:spPr>
          <a:xfrm>
            <a:off x="111125" y="2794474"/>
            <a:ext cx="11934825" cy="351107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400" b="1" dirty="0"/>
              <a:t>Opcode</a:t>
            </a:r>
          </a:p>
          <a:p>
            <a:pPr lvl="1"/>
            <a:r>
              <a:rPr lang="en-US" altLang="en-US" sz="1800" dirty="0"/>
              <a:t>Indicate Command/Operation of an instruction with </a:t>
            </a:r>
            <a:r>
              <a:rPr lang="en-US" altLang="en-US" sz="1800" dirty="0">
                <a:solidFill>
                  <a:srgbClr val="00B050"/>
                </a:solidFill>
              </a:rPr>
              <a:t>combination of Function field</a:t>
            </a:r>
          </a:p>
          <a:p>
            <a:pPr lvl="1"/>
            <a:r>
              <a:rPr lang="en-US" altLang="en-US" sz="1800" dirty="0"/>
              <a:t>Example:</a:t>
            </a:r>
          </a:p>
          <a:p>
            <a:pPr lvl="2"/>
            <a:r>
              <a:rPr lang="en-US" altLang="en-US" sz="1600" b="1" dirty="0"/>
              <a:t>add</a:t>
            </a:r>
          </a:p>
          <a:p>
            <a:pPr lvl="2"/>
            <a:r>
              <a:rPr lang="en-US" altLang="en-US" sz="1600" b="1" dirty="0"/>
              <a:t>and</a:t>
            </a:r>
          </a:p>
          <a:p>
            <a:pPr lvl="2"/>
            <a:r>
              <a:rPr lang="en-US" altLang="en-US" sz="1600" b="1" dirty="0"/>
              <a:t>or</a:t>
            </a:r>
          </a:p>
          <a:p>
            <a:pPr lvl="2"/>
            <a:r>
              <a:rPr lang="en-US" altLang="en-US" sz="1600" b="1" dirty="0"/>
              <a:t>many more </a:t>
            </a:r>
          </a:p>
          <a:p>
            <a:pPr lvl="1"/>
            <a:r>
              <a:rPr lang="en-US" altLang="en-US" sz="2000" dirty="0"/>
              <a:t>R-type instructions </a:t>
            </a:r>
            <a:r>
              <a:rPr lang="en-US" altLang="en-US" sz="2000" u="sng" dirty="0">
                <a:solidFill>
                  <a:srgbClr val="00B050"/>
                </a:solidFill>
              </a:rPr>
              <a:t>always</a:t>
            </a:r>
            <a:r>
              <a:rPr lang="en-US" altLang="en-US" sz="2000" dirty="0"/>
              <a:t> have all zeros in Opcode field and use Function field to distinguish the instructions</a:t>
            </a:r>
          </a:p>
          <a:p>
            <a:pPr marL="0" indent="0">
              <a:buNone/>
            </a:pPr>
            <a:endParaRPr lang="en-US" altLang="en-US" sz="2400" dirty="0"/>
          </a:p>
          <a:p>
            <a:pPr marL="527517" lvl="1" indent="0" algn="ctr">
              <a:buNone/>
            </a:pPr>
            <a:endParaRPr lang="en-US" altLang="en-US" sz="20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B4412D3-B254-4719-B25A-7E44DC5D9742}"/>
              </a:ext>
            </a:extLst>
          </p:cNvPr>
          <p:cNvGrpSpPr/>
          <p:nvPr/>
        </p:nvGrpSpPr>
        <p:grpSpPr>
          <a:xfrm>
            <a:off x="2937013" y="1202464"/>
            <a:ext cx="6269063" cy="851505"/>
            <a:chOff x="2034458" y="1204339"/>
            <a:chExt cx="4226560" cy="528320"/>
          </a:xfrm>
        </p:grpSpPr>
        <p:sp>
          <p:nvSpPr>
            <p:cNvPr id="20" name="Rectangle 4">
              <a:extLst>
                <a:ext uri="{FF2B5EF4-FFF2-40B4-BE49-F238E27FC236}">
                  <a16:creationId xmlns:a16="http://schemas.microsoft.com/office/drawing/2014/main" id="{272EDD45-F68C-458F-8F58-3E484FFD1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458" y="1468499"/>
              <a:ext cx="7924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Opcode</a:t>
              </a:r>
            </a:p>
          </p:txBody>
        </p:sp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1583493-7727-49AC-980D-F7EAD62BF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9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Rs</a:t>
              </a:r>
              <a:endPara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12">
              <a:extLst>
                <a:ext uri="{FF2B5EF4-FFF2-40B4-BE49-F238E27FC236}">
                  <a16:creationId xmlns:a16="http://schemas.microsoft.com/office/drawing/2014/main" id="{E8809EEE-1CC6-42B6-A3C6-98AD02A0F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458" y="1204339"/>
              <a:ext cx="79248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 bits</a:t>
              </a:r>
            </a:p>
          </p:txBody>
        </p:sp>
        <p:sp>
          <p:nvSpPr>
            <p:cNvPr id="23" name="Rectangle 13">
              <a:extLst>
                <a:ext uri="{FF2B5EF4-FFF2-40B4-BE49-F238E27FC236}">
                  <a16:creationId xmlns:a16="http://schemas.microsoft.com/office/drawing/2014/main" id="{292545E0-214F-4D0F-AE6F-FB359A6E9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938" y="1204339"/>
              <a:ext cx="66040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bits</a:t>
              </a:r>
            </a:p>
          </p:txBody>
        </p:sp>
        <p:sp>
          <p:nvSpPr>
            <p:cNvPr id="24" name="Rectangle 5">
              <a:extLst>
                <a:ext uri="{FF2B5EF4-FFF2-40B4-BE49-F238E27FC236}">
                  <a16:creationId xmlns:a16="http://schemas.microsoft.com/office/drawing/2014/main" id="{969606CF-247F-4BC1-A74A-DF9365A1EB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73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Rt</a:t>
              </a:r>
              <a:endPara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ctangle 13">
              <a:extLst>
                <a:ext uri="{FF2B5EF4-FFF2-40B4-BE49-F238E27FC236}">
                  <a16:creationId xmlns:a16="http://schemas.microsoft.com/office/drawing/2014/main" id="{56A0DF70-1A50-44D0-8040-12D15FF34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7338" y="1204339"/>
              <a:ext cx="66040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bits</a:t>
              </a:r>
            </a:p>
          </p:txBody>
        </p:sp>
        <p:sp>
          <p:nvSpPr>
            <p:cNvPr id="26" name="Rectangle 5">
              <a:extLst>
                <a:ext uri="{FF2B5EF4-FFF2-40B4-BE49-F238E27FC236}">
                  <a16:creationId xmlns:a16="http://schemas.microsoft.com/office/drawing/2014/main" id="{3C45C2D4-3DB3-4019-A9E8-485B4CEB1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77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Rd</a:t>
              </a:r>
            </a:p>
          </p:txBody>
        </p:sp>
        <p:sp>
          <p:nvSpPr>
            <p:cNvPr id="27" name="Rectangle 13">
              <a:extLst>
                <a:ext uri="{FF2B5EF4-FFF2-40B4-BE49-F238E27FC236}">
                  <a16:creationId xmlns:a16="http://schemas.microsoft.com/office/drawing/2014/main" id="{83576AA5-2FA1-421B-AA11-DBE504239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7738" y="1204339"/>
              <a:ext cx="66040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bits</a:t>
              </a: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7ECF3A8E-7C04-43B3-8F94-98BD32C77F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1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Shamt</a:t>
              </a:r>
              <a:endPara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ectangle 13">
              <a:extLst>
                <a:ext uri="{FF2B5EF4-FFF2-40B4-BE49-F238E27FC236}">
                  <a16:creationId xmlns:a16="http://schemas.microsoft.com/office/drawing/2014/main" id="{73BAA9E7-48FD-4F24-B1FB-E7BB26C04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138" y="1204339"/>
              <a:ext cx="66040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bits</a:t>
              </a:r>
            </a:p>
          </p:txBody>
        </p:sp>
        <p:sp>
          <p:nvSpPr>
            <p:cNvPr id="30" name="Rectangle 4">
              <a:extLst>
                <a:ext uri="{FF2B5EF4-FFF2-40B4-BE49-F238E27FC236}">
                  <a16:creationId xmlns:a16="http://schemas.microsoft.com/office/drawing/2014/main" id="{1E003754-2575-4F7F-98C2-16B7137D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538" y="1468499"/>
              <a:ext cx="7924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Function</a:t>
              </a:r>
            </a:p>
          </p:txBody>
        </p:sp>
        <p:sp>
          <p:nvSpPr>
            <p:cNvPr id="31" name="Rectangle 12">
              <a:extLst>
                <a:ext uri="{FF2B5EF4-FFF2-40B4-BE49-F238E27FC236}">
                  <a16:creationId xmlns:a16="http://schemas.microsoft.com/office/drawing/2014/main" id="{1E801821-492D-455F-8B21-F48C36172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538" y="1204339"/>
              <a:ext cx="79248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 bits</a:t>
              </a:r>
            </a:p>
          </p:txBody>
        </p:sp>
      </p:grpSp>
      <p:sp>
        <p:nvSpPr>
          <p:cNvPr id="32" name="Rectangle 12">
            <a:extLst>
              <a:ext uri="{FF2B5EF4-FFF2-40B4-BE49-F238E27FC236}">
                <a16:creationId xmlns:a16="http://schemas.microsoft.com/office/drawing/2014/main" id="{90C89D7F-E470-412F-8983-0EC9ECC65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3819" y="2268271"/>
            <a:ext cx="1175450" cy="425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 bits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FF6012B-290C-4D78-A8CA-EB7605DD74DB}"/>
              </a:ext>
            </a:extLst>
          </p:cNvPr>
          <p:cNvCxnSpPr/>
          <p:nvPr/>
        </p:nvCxnSpPr>
        <p:spPr>
          <a:xfrm>
            <a:off x="2937013" y="2268271"/>
            <a:ext cx="622433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5D4429D-99F6-4FF4-B0B4-C5F3FA3FB76B}"/>
              </a:ext>
            </a:extLst>
          </p:cNvPr>
          <p:cNvGrpSpPr/>
          <p:nvPr/>
        </p:nvGrpSpPr>
        <p:grpSpPr>
          <a:xfrm>
            <a:off x="3593465" y="3938599"/>
            <a:ext cx="4846687" cy="263255"/>
            <a:chOff x="2034458" y="1468499"/>
            <a:chExt cx="4226560" cy="264160"/>
          </a:xfrm>
        </p:grpSpPr>
        <p:sp>
          <p:nvSpPr>
            <p:cNvPr id="34" name="Rectangle 4">
              <a:extLst>
                <a:ext uri="{FF2B5EF4-FFF2-40B4-BE49-F238E27FC236}">
                  <a16:creationId xmlns:a16="http://schemas.microsoft.com/office/drawing/2014/main" id="{47402038-3B9F-4D43-A969-FC98F2823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458" y="1468499"/>
              <a:ext cx="7924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000000</a:t>
              </a:r>
            </a:p>
          </p:txBody>
        </p:sp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29954B3E-BB4B-4F57-A7C0-1D1373B32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9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Rs</a:t>
              </a:r>
              <a:endPara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Rectangle 5">
              <a:extLst>
                <a:ext uri="{FF2B5EF4-FFF2-40B4-BE49-F238E27FC236}">
                  <a16:creationId xmlns:a16="http://schemas.microsoft.com/office/drawing/2014/main" id="{8E6ED2E0-07D1-4A6E-8A49-6A9651C3F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73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Rt</a:t>
              </a:r>
              <a:endPara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ectangle 5">
              <a:extLst>
                <a:ext uri="{FF2B5EF4-FFF2-40B4-BE49-F238E27FC236}">
                  <a16:creationId xmlns:a16="http://schemas.microsoft.com/office/drawing/2014/main" id="{3CEE2A0E-F9CB-408F-AB0D-6C9C0550B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77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Rd</a:t>
              </a:r>
            </a:p>
          </p:txBody>
        </p:sp>
        <p:sp>
          <p:nvSpPr>
            <p:cNvPr id="43" name="Rectangle 5">
              <a:extLst>
                <a:ext uri="{FF2B5EF4-FFF2-40B4-BE49-F238E27FC236}">
                  <a16:creationId xmlns:a16="http://schemas.microsoft.com/office/drawing/2014/main" id="{D4EB8EC0-39E4-4E57-BF07-482A9294F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1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Shamt</a:t>
              </a:r>
              <a:endPara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Rectangle 4">
              <a:extLst>
                <a:ext uri="{FF2B5EF4-FFF2-40B4-BE49-F238E27FC236}">
                  <a16:creationId xmlns:a16="http://schemas.microsoft.com/office/drawing/2014/main" id="{ABEB8A17-D8D6-486A-853D-B260CBEBB8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538" y="1468499"/>
              <a:ext cx="7924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100000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FCF1153-137D-4A08-B82D-2975C0245E31}"/>
              </a:ext>
            </a:extLst>
          </p:cNvPr>
          <p:cNvGrpSpPr/>
          <p:nvPr/>
        </p:nvGrpSpPr>
        <p:grpSpPr>
          <a:xfrm>
            <a:off x="3588259" y="4258036"/>
            <a:ext cx="4846687" cy="263255"/>
            <a:chOff x="2034458" y="1468499"/>
            <a:chExt cx="4226560" cy="264160"/>
          </a:xfrm>
        </p:grpSpPr>
        <p:sp>
          <p:nvSpPr>
            <p:cNvPr id="48" name="Rectangle 4">
              <a:extLst>
                <a:ext uri="{FF2B5EF4-FFF2-40B4-BE49-F238E27FC236}">
                  <a16:creationId xmlns:a16="http://schemas.microsoft.com/office/drawing/2014/main" id="{C773EA04-D294-454B-88A4-DCCCA1208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458" y="1468499"/>
              <a:ext cx="7924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000000</a:t>
              </a:r>
            </a:p>
          </p:txBody>
        </p:sp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444A9C8B-31EA-4776-B69F-2046B7B2E2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9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Rs</a:t>
              </a:r>
              <a:endPara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Rectangle 5">
              <a:extLst>
                <a:ext uri="{FF2B5EF4-FFF2-40B4-BE49-F238E27FC236}">
                  <a16:creationId xmlns:a16="http://schemas.microsoft.com/office/drawing/2014/main" id="{7E194C31-06A0-4721-A491-D3CF53C77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73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Rt</a:t>
              </a:r>
              <a:endPara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Rectangle 5">
              <a:extLst>
                <a:ext uri="{FF2B5EF4-FFF2-40B4-BE49-F238E27FC236}">
                  <a16:creationId xmlns:a16="http://schemas.microsoft.com/office/drawing/2014/main" id="{4F1C35F4-2CEA-4C47-95F0-28DC71E19F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77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Rd</a:t>
              </a:r>
            </a:p>
          </p:txBody>
        </p:sp>
        <p:sp>
          <p:nvSpPr>
            <p:cNvPr id="52" name="Rectangle 5">
              <a:extLst>
                <a:ext uri="{FF2B5EF4-FFF2-40B4-BE49-F238E27FC236}">
                  <a16:creationId xmlns:a16="http://schemas.microsoft.com/office/drawing/2014/main" id="{1F16910C-731F-4CE7-BFAE-F7C7201BB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1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Shamt</a:t>
              </a:r>
              <a:endPara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Rectangle 4">
              <a:extLst>
                <a:ext uri="{FF2B5EF4-FFF2-40B4-BE49-F238E27FC236}">
                  <a16:creationId xmlns:a16="http://schemas.microsoft.com/office/drawing/2014/main" id="{84531F1B-86EA-469A-9252-D48621C7A9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538" y="1468499"/>
              <a:ext cx="7924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100100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3B12E72-B330-4C4B-A082-9B819F5AE7EE}"/>
              </a:ext>
            </a:extLst>
          </p:cNvPr>
          <p:cNvGrpSpPr/>
          <p:nvPr/>
        </p:nvGrpSpPr>
        <p:grpSpPr>
          <a:xfrm>
            <a:off x="3589298" y="4577475"/>
            <a:ext cx="4846687" cy="263255"/>
            <a:chOff x="2034458" y="1468499"/>
            <a:chExt cx="4226560" cy="264160"/>
          </a:xfrm>
        </p:grpSpPr>
        <p:sp>
          <p:nvSpPr>
            <p:cNvPr id="55" name="Rectangle 4">
              <a:extLst>
                <a:ext uri="{FF2B5EF4-FFF2-40B4-BE49-F238E27FC236}">
                  <a16:creationId xmlns:a16="http://schemas.microsoft.com/office/drawing/2014/main" id="{805D894E-EBEA-4341-B69B-CAC1C9BE3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458" y="1468499"/>
              <a:ext cx="7924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000000</a:t>
              </a:r>
            </a:p>
          </p:txBody>
        </p:sp>
        <p:sp>
          <p:nvSpPr>
            <p:cNvPr id="56" name="Rectangle 5">
              <a:extLst>
                <a:ext uri="{FF2B5EF4-FFF2-40B4-BE49-F238E27FC236}">
                  <a16:creationId xmlns:a16="http://schemas.microsoft.com/office/drawing/2014/main" id="{16349B67-C0E7-4ECF-B994-2516EEA4C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9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Rs</a:t>
              </a:r>
              <a:endPara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Rectangle 5">
              <a:extLst>
                <a:ext uri="{FF2B5EF4-FFF2-40B4-BE49-F238E27FC236}">
                  <a16:creationId xmlns:a16="http://schemas.microsoft.com/office/drawing/2014/main" id="{8517B3E6-4D40-4653-B01E-20669B5744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73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Rt</a:t>
              </a:r>
              <a:endPara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Rectangle 5">
              <a:extLst>
                <a:ext uri="{FF2B5EF4-FFF2-40B4-BE49-F238E27FC236}">
                  <a16:creationId xmlns:a16="http://schemas.microsoft.com/office/drawing/2014/main" id="{F33886CB-E37C-40AA-8B52-4E4A39027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77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Rd</a:t>
              </a:r>
            </a:p>
          </p:txBody>
        </p:sp>
        <p:sp>
          <p:nvSpPr>
            <p:cNvPr id="59" name="Rectangle 5">
              <a:extLst>
                <a:ext uri="{FF2B5EF4-FFF2-40B4-BE49-F238E27FC236}">
                  <a16:creationId xmlns:a16="http://schemas.microsoft.com/office/drawing/2014/main" id="{9E5FFE28-4EFC-42A1-9D4D-020917FCA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1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Shamt</a:t>
              </a:r>
              <a:endPara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Rectangle 4">
              <a:extLst>
                <a:ext uri="{FF2B5EF4-FFF2-40B4-BE49-F238E27FC236}">
                  <a16:creationId xmlns:a16="http://schemas.microsoft.com/office/drawing/2014/main" id="{AF7919EE-86A6-4EDD-BD1C-CBEB885CCC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538" y="1468499"/>
              <a:ext cx="7924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100101</a:t>
              </a:r>
            </a:p>
          </p:txBody>
        </p:sp>
      </p:grpSp>
      <p:sp>
        <p:nvSpPr>
          <p:cNvPr id="42" name="Rectangle 4">
            <a:extLst>
              <a:ext uri="{FF2B5EF4-FFF2-40B4-BE49-F238E27FC236}">
                <a16:creationId xmlns:a16="http://schemas.microsoft.com/office/drawing/2014/main" id="{6AB34DBA-A862-4885-BF54-B5B75791B0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966" y="3941341"/>
            <a:ext cx="908754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44" name="Rectangle 4">
            <a:extLst>
              <a:ext uri="{FF2B5EF4-FFF2-40B4-BE49-F238E27FC236}">
                <a16:creationId xmlns:a16="http://schemas.microsoft.com/office/drawing/2014/main" id="{7191CDDC-B853-4C84-B371-6696CF6B2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1876" y="3938599"/>
            <a:ext cx="908754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0x20</a:t>
            </a:r>
          </a:p>
        </p:txBody>
      </p:sp>
      <p:sp>
        <p:nvSpPr>
          <p:cNvPr id="46" name="Rectangle 4">
            <a:extLst>
              <a:ext uri="{FF2B5EF4-FFF2-40B4-BE49-F238E27FC236}">
                <a16:creationId xmlns:a16="http://schemas.microsoft.com/office/drawing/2014/main" id="{898BB92B-9AA4-45A4-B5DB-AF7EE24C1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3486" y="4252536"/>
            <a:ext cx="908754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61" name="Rectangle 4">
            <a:extLst>
              <a:ext uri="{FF2B5EF4-FFF2-40B4-BE49-F238E27FC236}">
                <a16:creationId xmlns:a16="http://schemas.microsoft.com/office/drawing/2014/main" id="{1D3023D2-9EA0-4B4C-960A-F54C8FDFB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7396" y="4249793"/>
            <a:ext cx="908754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0x24</a:t>
            </a:r>
          </a:p>
        </p:txBody>
      </p:sp>
      <p:sp>
        <p:nvSpPr>
          <p:cNvPr id="62" name="Rectangle 4">
            <a:extLst>
              <a:ext uri="{FF2B5EF4-FFF2-40B4-BE49-F238E27FC236}">
                <a16:creationId xmlns:a16="http://schemas.microsoft.com/office/drawing/2014/main" id="{D537AAAB-8E37-40FB-8314-57F1C6C2A2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7396" y="4577475"/>
            <a:ext cx="908754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0x25</a:t>
            </a:r>
          </a:p>
        </p:txBody>
      </p:sp>
      <p:sp>
        <p:nvSpPr>
          <p:cNvPr id="63" name="Rectangle 4">
            <a:extLst>
              <a:ext uri="{FF2B5EF4-FFF2-40B4-BE49-F238E27FC236}">
                <a16:creationId xmlns:a16="http://schemas.microsoft.com/office/drawing/2014/main" id="{F8CD4149-77EE-4DC7-A86B-FFBF8BE97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3486" y="4580218"/>
            <a:ext cx="908754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27071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2" grpId="0" animBg="1"/>
      <p:bldP spid="42" grpId="1" animBg="1"/>
      <p:bldP spid="44" grpId="0" animBg="1"/>
      <p:bldP spid="44" grpId="1" animBg="1"/>
      <p:bldP spid="46" grpId="0" animBg="1"/>
      <p:bldP spid="46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154" dirty="0"/>
              <a:t>Machine Code of R-Type Instructions</a:t>
            </a:r>
            <a:endParaRPr lang="en-US" altLang="en-US" sz="4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59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sz="quarter" idx="13"/>
          </p:nvPr>
        </p:nvSpPr>
        <p:spPr>
          <a:xfrm>
            <a:off x="111125" y="2940853"/>
            <a:ext cx="11934825" cy="336469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400" b="1" dirty="0" err="1"/>
              <a:t>Rs</a:t>
            </a:r>
            <a:r>
              <a:rPr lang="en-US" altLang="en-US" sz="2400" b="1" dirty="0"/>
              <a:t>, </a:t>
            </a:r>
            <a:r>
              <a:rPr lang="en-US" altLang="en-US" sz="2400" b="1" dirty="0" err="1"/>
              <a:t>Rt</a:t>
            </a:r>
            <a:r>
              <a:rPr lang="en-US" altLang="en-US" sz="2400" b="1" dirty="0"/>
              <a:t>, Rd</a:t>
            </a:r>
          </a:p>
          <a:p>
            <a:pPr lvl="1"/>
            <a:r>
              <a:rPr lang="en-US" altLang="en-US" sz="1800" dirty="0"/>
              <a:t>Indicate source and destination register ids used by an instruction</a:t>
            </a:r>
          </a:p>
          <a:p>
            <a:pPr lvl="1"/>
            <a:r>
              <a:rPr lang="en-US" altLang="en-US" sz="1800" dirty="0"/>
              <a:t>Example:</a:t>
            </a:r>
          </a:p>
          <a:p>
            <a:pPr lvl="2"/>
            <a:r>
              <a:rPr lang="en-US" altLang="en-US" sz="1600" b="1" dirty="0"/>
              <a:t>add	$5, $4, $3</a:t>
            </a:r>
          </a:p>
          <a:p>
            <a:pPr lvl="2"/>
            <a:r>
              <a:rPr lang="en-US" altLang="en-US" sz="1600" b="1" dirty="0"/>
              <a:t>and	$13, $8, $2</a:t>
            </a:r>
          </a:p>
          <a:p>
            <a:pPr lvl="2"/>
            <a:r>
              <a:rPr lang="en-US" altLang="en-US" sz="1600" b="1" dirty="0"/>
              <a:t>or	$t8, $s0, $s1</a:t>
            </a:r>
          </a:p>
          <a:p>
            <a:pPr lvl="1"/>
            <a:r>
              <a:rPr lang="en-US" altLang="en-US" sz="2000" dirty="0"/>
              <a:t>Each field has 5 bits because we have 32 (=2</a:t>
            </a:r>
            <a:r>
              <a:rPr lang="en-US" altLang="en-US" sz="2000" baseline="30000" dirty="0"/>
              <a:t>5</a:t>
            </a:r>
            <a:r>
              <a:rPr lang="en-US" altLang="en-US" sz="2000" dirty="0"/>
              <a:t>) registers in MIPS</a:t>
            </a:r>
            <a:endParaRPr lang="en-US" altLang="en-US" sz="2400" dirty="0"/>
          </a:p>
          <a:p>
            <a:pPr marL="527517" lvl="1" indent="0" algn="ctr">
              <a:buNone/>
            </a:pPr>
            <a:endParaRPr lang="en-US" altLang="en-US" sz="20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B4412D3-B254-4719-B25A-7E44DC5D9742}"/>
              </a:ext>
            </a:extLst>
          </p:cNvPr>
          <p:cNvGrpSpPr/>
          <p:nvPr/>
        </p:nvGrpSpPr>
        <p:grpSpPr>
          <a:xfrm>
            <a:off x="2937013" y="1202464"/>
            <a:ext cx="6269063" cy="851505"/>
            <a:chOff x="2034458" y="1204339"/>
            <a:chExt cx="4226560" cy="528320"/>
          </a:xfrm>
        </p:grpSpPr>
        <p:sp>
          <p:nvSpPr>
            <p:cNvPr id="20" name="Rectangle 4">
              <a:extLst>
                <a:ext uri="{FF2B5EF4-FFF2-40B4-BE49-F238E27FC236}">
                  <a16:creationId xmlns:a16="http://schemas.microsoft.com/office/drawing/2014/main" id="{272EDD45-F68C-458F-8F58-3E484FFD1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458" y="1468499"/>
              <a:ext cx="7924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Opcode</a:t>
              </a:r>
            </a:p>
          </p:txBody>
        </p:sp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1583493-7727-49AC-980D-F7EAD62BF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9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Rs</a:t>
              </a:r>
              <a:endPara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12">
              <a:extLst>
                <a:ext uri="{FF2B5EF4-FFF2-40B4-BE49-F238E27FC236}">
                  <a16:creationId xmlns:a16="http://schemas.microsoft.com/office/drawing/2014/main" id="{E8809EEE-1CC6-42B6-A3C6-98AD02A0F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458" y="1204339"/>
              <a:ext cx="79248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 bits</a:t>
              </a:r>
            </a:p>
          </p:txBody>
        </p:sp>
        <p:sp>
          <p:nvSpPr>
            <p:cNvPr id="23" name="Rectangle 13">
              <a:extLst>
                <a:ext uri="{FF2B5EF4-FFF2-40B4-BE49-F238E27FC236}">
                  <a16:creationId xmlns:a16="http://schemas.microsoft.com/office/drawing/2014/main" id="{292545E0-214F-4D0F-AE6F-FB359A6E9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938" y="1204339"/>
              <a:ext cx="66040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bits</a:t>
              </a:r>
            </a:p>
          </p:txBody>
        </p:sp>
        <p:sp>
          <p:nvSpPr>
            <p:cNvPr id="24" name="Rectangle 5">
              <a:extLst>
                <a:ext uri="{FF2B5EF4-FFF2-40B4-BE49-F238E27FC236}">
                  <a16:creationId xmlns:a16="http://schemas.microsoft.com/office/drawing/2014/main" id="{969606CF-247F-4BC1-A74A-DF9365A1EB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73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Rt</a:t>
              </a:r>
              <a:endPara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ctangle 13">
              <a:extLst>
                <a:ext uri="{FF2B5EF4-FFF2-40B4-BE49-F238E27FC236}">
                  <a16:creationId xmlns:a16="http://schemas.microsoft.com/office/drawing/2014/main" id="{56A0DF70-1A50-44D0-8040-12D15FF34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7338" y="1204339"/>
              <a:ext cx="66040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bits</a:t>
              </a:r>
            </a:p>
          </p:txBody>
        </p:sp>
        <p:sp>
          <p:nvSpPr>
            <p:cNvPr id="26" name="Rectangle 5">
              <a:extLst>
                <a:ext uri="{FF2B5EF4-FFF2-40B4-BE49-F238E27FC236}">
                  <a16:creationId xmlns:a16="http://schemas.microsoft.com/office/drawing/2014/main" id="{3C45C2D4-3DB3-4019-A9E8-485B4CEB1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77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Rd</a:t>
              </a:r>
            </a:p>
          </p:txBody>
        </p:sp>
        <p:sp>
          <p:nvSpPr>
            <p:cNvPr id="27" name="Rectangle 13">
              <a:extLst>
                <a:ext uri="{FF2B5EF4-FFF2-40B4-BE49-F238E27FC236}">
                  <a16:creationId xmlns:a16="http://schemas.microsoft.com/office/drawing/2014/main" id="{83576AA5-2FA1-421B-AA11-DBE504239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7738" y="1204339"/>
              <a:ext cx="66040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bits</a:t>
              </a: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7ECF3A8E-7C04-43B3-8F94-98BD32C77F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1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Shamt</a:t>
              </a:r>
              <a:endPara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ectangle 13">
              <a:extLst>
                <a:ext uri="{FF2B5EF4-FFF2-40B4-BE49-F238E27FC236}">
                  <a16:creationId xmlns:a16="http://schemas.microsoft.com/office/drawing/2014/main" id="{73BAA9E7-48FD-4F24-B1FB-E7BB26C04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138" y="1204339"/>
              <a:ext cx="66040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bits</a:t>
              </a:r>
            </a:p>
          </p:txBody>
        </p:sp>
        <p:sp>
          <p:nvSpPr>
            <p:cNvPr id="30" name="Rectangle 4">
              <a:extLst>
                <a:ext uri="{FF2B5EF4-FFF2-40B4-BE49-F238E27FC236}">
                  <a16:creationId xmlns:a16="http://schemas.microsoft.com/office/drawing/2014/main" id="{1E003754-2575-4F7F-98C2-16B7137D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538" y="1468499"/>
              <a:ext cx="7924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Function</a:t>
              </a:r>
            </a:p>
          </p:txBody>
        </p:sp>
        <p:sp>
          <p:nvSpPr>
            <p:cNvPr id="31" name="Rectangle 12">
              <a:extLst>
                <a:ext uri="{FF2B5EF4-FFF2-40B4-BE49-F238E27FC236}">
                  <a16:creationId xmlns:a16="http://schemas.microsoft.com/office/drawing/2014/main" id="{1E801821-492D-455F-8B21-F48C36172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538" y="1204339"/>
              <a:ext cx="79248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 bits</a:t>
              </a:r>
            </a:p>
          </p:txBody>
        </p:sp>
      </p:grpSp>
      <p:sp>
        <p:nvSpPr>
          <p:cNvPr id="32" name="Rectangle 12">
            <a:extLst>
              <a:ext uri="{FF2B5EF4-FFF2-40B4-BE49-F238E27FC236}">
                <a16:creationId xmlns:a16="http://schemas.microsoft.com/office/drawing/2014/main" id="{90C89D7F-E470-412F-8983-0EC9ECC65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3819" y="2268271"/>
            <a:ext cx="1175450" cy="425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 bits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FF6012B-290C-4D78-A8CA-EB7605DD74DB}"/>
              </a:ext>
            </a:extLst>
          </p:cNvPr>
          <p:cNvCxnSpPr/>
          <p:nvPr/>
        </p:nvCxnSpPr>
        <p:spPr>
          <a:xfrm>
            <a:off x="2937013" y="2268271"/>
            <a:ext cx="622433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4">
            <a:extLst>
              <a:ext uri="{FF2B5EF4-FFF2-40B4-BE49-F238E27FC236}">
                <a16:creationId xmlns:a16="http://schemas.microsoft.com/office/drawing/2014/main" id="{47402038-3B9F-4D43-A969-FC98F2823B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1801" y="3906231"/>
            <a:ext cx="908754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sz="1846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000000</a:t>
            </a:r>
          </a:p>
        </p:txBody>
      </p:sp>
      <p:sp>
        <p:nvSpPr>
          <p:cNvPr id="35" name="Rectangle 5">
            <a:extLst>
              <a:ext uri="{FF2B5EF4-FFF2-40B4-BE49-F238E27FC236}">
                <a16:creationId xmlns:a16="http://schemas.microsoft.com/office/drawing/2014/main" id="{29954B3E-BB4B-4F57-A7C0-1D1373B32F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0554" y="3906231"/>
            <a:ext cx="757295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sz="1846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00100</a:t>
            </a:r>
          </a:p>
        </p:txBody>
      </p:sp>
      <p:sp>
        <p:nvSpPr>
          <p:cNvPr id="39" name="Rectangle 5">
            <a:extLst>
              <a:ext uri="{FF2B5EF4-FFF2-40B4-BE49-F238E27FC236}">
                <a16:creationId xmlns:a16="http://schemas.microsoft.com/office/drawing/2014/main" id="{8E6ED2E0-07D1-4A6E-8A49-6A9651C3F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7849" y="3906231"/>
            <a:ext cx="757295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sz="1846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00011</a:t>
            </a:r>
          </a:p>
        </p:txBody>
      </p:sp>
      <p:sp>
        <p:nvSpPr>
          <p:cNvPr id="41" name="Rectangle 5">
            <a:extLst>
              <a:ext uri="{FF2B5EF4-FFF2-40B4-BE49-F238E27FC236}">
                <a16:creationId xmlns:a16="http://schemas.microsoft.com/office/drawing/2014/main" id="{3CEE2A0E-F9CB-408F-AB0D-6C9C0550B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5143" y="3906231"/>
            <a:ext cx="757295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sz="1846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00101</a:t>
            </a:r>
          </a:p>
        </p:txBody>
      </p:sp>
      <p:sp>
        <p:nvSpPr>
          <p:cNvPr id="43" name="Rectangle 5">
            <a:extLst>
              <a:ext uri="{FF2B5EF4-FFF2-40B4-BE49-F238E27FC236}">
                <a16:creationId xmlns:a16="http://schemas.microsoft.com/office/drawing/2014/main" id="{D4EB8EC0-39E4-4E57-BF07-482A9294F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2438" y="3906231"/>
            <a:ext cx="757295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sz="1846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Shamt</a:t>
            </a:r>
            <a:endParaRPr lang="en-US" sz="1846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">
            <a:extLst>
              <a:ext uri="{FF2B5EF4-FFF2-40B4-BE49-F238E27FC236}">
                <a16:creationId xmlns:a16="http://schemas.microsoft.com/office/drawing/2014/main" id="{ABEB8A17-D8D6-486A-853D-B260CBEBB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9733" y="3906231"/>
            <a:ext cx="908754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sz="1846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100000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FCF1153-137D-4A08-B82D-2975C0245E31}"/>
              </a:ext>
            </a:extLst>
          </p:cNvPr>
          <p:cNvGrpSpPr/>
          <p:nvPr/>
        </p:nvGrpSpPr>
        <p:grpSpPr>
          <a:xfrm>
            <a:off x="5006594" y="4225668"/>
            <a:ext cx="4846687" cy="263255"/>
            <a:chOff x="2034458" y="1468499"/>
            <a:chExt cx="4226560" cy="264160"/>
          </a:xfrm>
        </p:grpSpPr>
        <p:sp>
          <p:nvSpPr>
            <p:cNvPr id="48" name="Rectangle 4">
              <a:extLst>
                <a:ext uri="{FF2B5EF4-FFF2-40B4-BE49-F238E27FC236}">
                  <a16:creationId xmlns:a16="http://schemas.microsoft.com/office/drawing/2014/main" id="{C773EA04-D294-454B-88A4-DCCCA1208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458" y="1468499"/>
              <a:ext cx="7924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sz="1846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000000</a:t>
              </a:r>
            </a:p>
          </p:txBody>
        </p:sp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444A9C8B-31EA-4776-B69F-2046B7B2E2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9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sz="1846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01000</a:t>
              </a:r>
            </a:p>
          </p:txBody>
        </p:sp>
        <p:sp>
          <p:nvSpPr>
            <p:cNvPr id="50" name="Rectangle 5">
              <a:extLst>
                <a:ext uri="{FF2B5EF4-FFF2-40B4-BE49-F238E27FC236}">
                  <a16:creationId xmlns:a16="http://schemas.microsoft.com/office/drawing/2014/main" id="{7E194C31-06A0-4721-A491-D3CF53C77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73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sz="1846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00010</a:t>
              </a:r>
            </a:p>
          </p:txBody>
        </p:sp>
        <p:sp>
          <p:nvSpPr>
            <p:cNvPr id="51" name="Rectangle 5">
              <a:extLst>
                <a:ext uri="{FF2B5EF4-FFF2-40B4-BE49-F238E27FC236}">
                  <a16:creationId xmlns:a16="http://schemas.microsoft.com/office/drawing/2014/main" id="{4F1C35F4-2CEA-4C47-95F0-28DC71E19F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77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sz="1846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01101</a:t>
              </a:r>
            </a:p>
          </p:txBody>
        </p:sp>
        <p:sp>
          <p:nvSpPr>
            <p:cNvPr id="52" name="Rectangle 5">
              <a:extLst>
                <a:ext uri="{FF2B5EF4-FFF2-40B4-BE49-F238E27FC236}">
                  <a16:creationId xmlns:a16="http://schemas.microsoft.com/office/drawing/2014/main" id="{1F16910C-731F-4CE7-BFAE-F7C7201BB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1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sz="1846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Shamt</a:t>
              </a:r>
              <a:endParaRPr lang="en-US" sz="1846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Rectangle 4">
              <a:extLst>
                <a:ext uri="{FF2B5EF4-FFF2-40B4-BE49-F238E27FC236}">
                  <a16:creationId xmlns:a16="http://schemas.microsoft.com/office/drawing/2014/main" id="{84531F1B-86EA-469A-9252-D48621C7A9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538" y="1468499"/>
              <a:ext cx="7924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sz="1846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100100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3B12E72-B330-4C4B-A082-9B819F5AE7EE}"/>
              </a:ext>
            </a:extLst>
          </p:cNvPr>
          <p:cNvGrpSpPr/>
          <p:nvPr/>
        </p:nvGrpSpPr>
        <p:grpSpPr>
          <a:xfrm>
            <a:off x="5007632" y="4545107"/>
            <a:ext cx="4846687" cy="263255"/>
            <a:chOff x="2034458" y="1468499"/>
            <a:chExt cx="4226560" cy="264160"/>
          </a:xfrm>
        </p:grpSpPr>
        <p:sp>
          <p:nvSpPr>
            <p:cNvPr id="55" name="Rectangle 4">
              <a:extLst>
                <a:ext uri="{FF2B5EF4-FFF2-40B4-BE49-F238E27FC236}">
                  <a16:creationId xmlns:a16="http://schemas.microsoft.com/office/drawing/2014/main" id="{805D894E-EBEA-4341-B69B-CAC1C9BE3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458" y="1468499"/>
              <a:ext cx="7924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sz="1846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000000</a:t>
              </a:r>
            </a:p>
          </p:txBody>
        </p:sp>
        <p:sp>
          <p:nvSpPr>
            <p:cNvPr id="56" name="Rectangle 5">
              <a:extLst>
                <a:ext uri="{FF2B5EF4-FFF2-40B4-BE49-F238E27FC236}">
                  <a16:creationId xmlns:a16="http://schemas.microsoft.com/office/drawing/2014/main" id="{16349B67-C0E7-4ECF-B994-2516EEA4C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9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sz="1846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10000</a:t>
              </a:r>
            </a:p>
          </p:txBody>
        </p:sp>
        <p:sp>
          <p:nvSpPr>
            <p:cNvPr id="57" name="Rectangle 5">
              <a:extLst>
                <a:ext uri="{FF2B5EF4-FFF2-40B4-BE49-F238E27FC236}">
                  <a16:creationId xmlns:a16="http://schemas.microsoft.com/office/drawing/2014/main" id="{8517B3E6-4D40-4653-B01E-20669B5744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73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sz="1846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10001</a:t>
              </a:r>
            </a:p>
          </p:txBody>
        </p:sp>
        <p:sp>
          <p:nvSpPr>
            <p:cNvPr id="58" name="Rectangle 5">
              <a:extLst>
                <a:ext uri="{FF2B5EF4-FFF2-40B4-BE49-F238E27FC236}">
                  <a16:creationId xmlns:a16="http://schemas.microsoft.com/office/drawing/2014/main" id="{F33886CB-E37C-40AA-8B52-4E4A39027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77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sz="1846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11000</a:t>
              </a:r>
            </a:p>
          </p:txBody>
        </p:sp>
        <p:sp>
          <p:nvSpPr>
            <p:cNvPr id="59" name="Rectangle 5">
              <a:extLst>
                <a:ext uri="{FF2B5EF4-FFF2-40B4-BE49-F238E27FC236}">
                  <a16:creationId xmlns:a16="http://schemas.microsoft.com/office/drawing/2014/main" id="{9E5FFE28-4EFC-42A1-9D4D-020917FCA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1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sz="1846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Shamt</a:t>
              </a:r>
              <a:endParaRPr lang="en-US" sz="1846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Rectangle 4">
              <a:extLst>
                <a:ext uri="{FF2B5EF4-FFF2-40B4-BE49-F238E27FC236}">
                  <a16:creationId xmlns:a16="http://schemas.microsoft.com/office/drawing/2014/main" id="{AF7919EE-86A6-4EDD-BD1C-CBEB885CCC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538" y="1468499"/>
              <a:ext cx="7924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sz="1846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100101</a:t>
              </a:r>
            </a:p>
          </p:txBody>
        </p:sp>
      </p:grpSp>
      <p:sp>
        <p:nvSpPr>
          <p:cNvPr id="44" name="Rectangle 5">
            <a:extLst>
              <a:ext uri="{FF2B5EF4-FFF2-40B4-BE49-F238E27FC236}">
                <a16:creationId xmlns:a16="http://schemas.microsoft.com/office/drawing/2014/main" id="{A7B1DA58-F67D-40BE-BE7B-FF4F9BEE89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1594" y="3906902"/>
            <a:ext cx="757295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sz="1846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$4</a:t>
            </a:r>
          </a:p>
        </p:txBody>
      </p:sp>
      <p:sp>
        <p:nvSpPr>
          <p:cNvPr id="46" name="Rectangle 5">
            <a:extLst>
              <a:ext uri="{FF2B5EF4-FFF2-40B4-BE49-F238E27FC236}">
                <a16:creationId xmlns:a16="http://schemas.microsoft.com/office/drawing/2014/main" id="{7F4E97EB-1B77-4FB1-97C2-5669DDD59C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888" y="3906902"/>
            <a:ext cx="757295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sz="1846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$3</a:t>
            </a:r>
          </a:p>
        </p:txBody>
      </p:sp>
      <p:sp>
        <p:nvSpPr>
          <p:cNvPr id="61" name="Rectangle 5">
            <a:extLst>
              <a:ext uri="{FF2B5EF4-FFF2-40B4-BE49-F238E27FC236}">
                <a16:creationId xmlns:a16="http://schemas.microsoft.com/office/drawing/2014/main" id="{B5F3793B-8083-467D-AB5A-5B46037F08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6183" y="3906902"/>
            <a:ext cx="757295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sz="1846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$5</a:t>
            </a:r>
          </a:p>
        </p:txBody>
      </p:sp>
      <p:sp>
        <p:nvSpPr>
          <p:cNvPr id="62" name="Rectangle 5">
            <a:extLst>
              <a:ext uri="{FF2B5EF4-FFF2-40B4-BE49-F238E27FC236}">
                <a16:creationId xmlns:a16="http://schemas.microsoft.com/office/drawing/2014/main" id="{E98D2F3D-D399-4762-A8E7-D115A87A5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5348" y="4231915"/>
            <a:ext cx="757295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sz="1846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01000</a:t>
            </a:r>
          </a:p>
        </p:txBody>
      </p:sp>
      <p:sp>
        <p:nvSpPr>
          <p:cNvPr id="63" name="Rectangle 5">
            <a:extLst>
              <a:ext uri="{FF2B5EF4-FFF2-40B4-BE49-F238E27FC236}">
                <a16:creationId xmlns:a16="http://schemas.microsoft.com/office/drawing/2014/main" id="{902D268C-3BA7-4CDA-9265-AC1B77A9CD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2643" y="4231915"/>
            <a:ext cx="757295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sz="1846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00010</a:t>
            </a:r>
          </a:p>
        </p:txBody>
      </p:sp>
      <p:sp>
        <p:nvSpPr>
          <p:cNvPr id="64" name="Rectangle 5">
            <a:extLst>
              <a:ext uri="{FF2B5EF4-FFF2-40B4-BE49-F238E27FC236}">
                <a16:creationId xmlns:a16="http://schemas.microsoft.com/office/drawing/2014/main" id="{AFABED16-3748-47AB-96E4-407F7DDA88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9937" y="4231915"/>
            <a:ext cx="757295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sz="1846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01101</a:t>
            </a:r>
          </a:p>
        </p:txBody>
      </p:sp>
      <p:sp>
        <p:nvSpPr>
          <p:cNvPr id="65" name="Rectangle 5">
            <a:extLst>
              <a:ext uri="{FF2B5EF4-FFF2-40B4-BE49-F238E27FC236}">
                <a16:creationId xmlns:a16="http://schemas.microsoft.com/office/drawing/2014/main" id="{01D63E20-0797-4AD8-A19F-75BEFE0655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6388" y="4226695"/>
            <a:ext cx="757295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sz="1846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$8</a:t>
            </a:r>
          </a:p>
        </p:txBody>
      </p:sp>
      <p:sp>
        <p:nvSpPr>
          <p:cNvPr id="66" name="Rectangle 5">
            <a:extLst>
              <a:ext uri="{FF2B5EF4-FFF2-40B4-BE49-F238E27FC236}">
                <a16:creationId xmlns:a16="http://schemas.microsoft.com/office/drawing/2014/main" id="{75F6F1BD-606A-4773-B491-3B9357E3C1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3682" y="4226695"/>
            <a:ext cx="757295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sz="1846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$2</a:t>
            </a:r>
          </a:p>
        </p:txBody>
      </p:sp>
      <p:sp>
        <p:nvSpPr>
          <p:cNvPr id="67" name="Rectangle 5">
            <a:extLst>
              <a:ext uri="{FF2B5EF4-FFF2-40B4-BE49-F238E27FC236}">
                <a16:creationId xmlns:a16="http://schemas.microsoft.com/office/drawing/2014/main" id="{90887711-242E-4740-BEE5-3C4BEF4BC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0977" y="4226695"/>
            <a:ext cx="757295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sz="1846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$13</a:t>
            </a:r>
          </a:p>
        </p:txBody>
      </p:sp>
      <p:sp>
        <p:nvSpPr>
          <p:cNvPr id="68" name="Rectangle 5">
            <a:extLst>
              <a:ext uri="{FF2B5EF4-FFF2-40B4-BE49-F238E27FC236}">
                <a16:creationId xmlns:a16="http://schemas.microsoft.com/office/drawing/2014/main" id="{E0CF76EC-1BB8-418F-8819-E6B7E02DD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1590" y="4550312"/>
            <a:ext cx="757295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sz="1615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10000</a:t>
            </a:r>
          </a:p>
        </p:txBody>
      </p:sp>
      <p:sp>
        <p:nvSpPr>
          <p:cNvPr id="69" name="Rectangle 5">
            <a:extLst>
              <a:ext uri="{FF2B5EF4-FFF2-40B4-BE49-F238E27FC236}">
                <a16:creationId xmlns:a16="http://schemas.microsoft.com/office/drawing/2014/main" id="{CF17C391-A55E-4A22-8D59-BF2523CCC6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885" y="4550312"/>
            <a:ext cx="757295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sz="1615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10001</a:t>
            </a:r>
          </a:p>
        </p:txBody>
      </p:sp>
      <p:sp>
        <p:nvSpPr>
          <p:cNvPr id="70" name="Rectangle 5">
            <a:extLst>
              <a:ext uri="{FF2B5EF4-FFF2-40B4-BE49-F238E27FC236}">
                <a16:creationId xmlns:a16="http://schemas.microsoft.com/office/drawing/2014/main" id="{C3F8699B-6096-4DB9-89E3-063DBEF79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6179" y="4550312"/>
            <a:ext cx="757295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sz="1615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11000</a:t>
            </a:r>
          </a:p>
        </p:txBody>
      </p:sp>
      <p:sp>
        <p:nvSpPr>
          <p:cNvPr id="71" name="Rectangle 5">
            <a:extLst>
              <a:ext uri="{FF2B5EF4-FFF2-40B4-BE49-F238E27FC236}">
                <a16:creationId xmlns:a16="http://schemas.microsoft.com/office/drawing/2014/main" id="{37CBAD90-34FA-416D-B214-A7F17A232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2630" y="4545116"/>
            <a:ext cx="757295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sz="1615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$s0 (16)</a:t>
            </a:r>
          </a:p>
        </p:txBody>
      </p:sp>
      <p:sp>
        <p:nvSpPr>
          <p:cNvPr id="72" name="Rectangle 5">
            <a:extLst>
              <a:ext uri="{FF2B5EF4-FFF2-40B4-BE49-F238E27FC236}">
                <a16:creationId xmlns:a16="http://schemas.microsoft.com/office/drawing/2014/main" id="{67E9A6F3-63BD-4FB1-9789-519B7FEBD6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9924" y="4545116"/>
            <a:ext cx="757295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sz="1615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$s1 (17)</a:t>
            </a:r>
          </a:p>
        </p:txBody>
      </p:sp>
      <p:sp>
        <p:nvSpPr>
          <p:cNvPr id="73" name="Rectangle 5">
            <a:extLst>
              <a:ext uri="{FF2B5EF4-FFF2-40B4-BE49-F238E27FC236}">
                <a16:creationId xmlns:a16="http://schemas.microsoft.com/office/drawing/2014/main" id="{B3941F6E-D638-466D-813D-E5DED41A0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7219" y="4545116"/>
            <a:ext cx="757295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sz="1615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$t8 (24)</a:t>
            </a:r>
          </a:p>
        </p:txBody>
      </p:sp>
    </p:spTree>
    <p:extLst>
      <p:ext uri="{BB962C8B-B14F-4D97-AF65-F5344CB8AC3E}">
        <p14:creationId xmlns:p14="http://schemas.microsoft.com/office/powerpoint/2010/main" val="309905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9" grpId="0" animBg="1"/>
      <p:bldP spid="41" grpId="0" animBg="1"/>
      <p:bldP spid="43" grpId="0" animBg="1"/>
      <p:bldP spid="45" grpId="0" animBg="1"/>
      <p:bldP spid="44" grpId="0" animBg="1"/>
      <p:bldP spid="44" grpId="1" animBg="1"/>
      <p:bldP spid="46" grpId="0" animBg="1"/>
      <p:bldP spid="46" grpId="1" animBg="1"/>
      <p:bldP spid="61" grpId="0" animBg="1"/>
      <p:bldP spid="61" grpId="1" animBg="1"/>
      <p:bldP spid="62" grpId="0" animBg="1"/>
      <p:bldP spid="63" grpId="0" animBg="1"/>
      <p:bldP spid="64" grpId="0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9" grpId="0" animBg="1"/>
      <p:bldP spid="70" grpId="0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FF1F7-EAA4-4045-B3A2-1D574BA54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Layout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B54A8F-0122-4043-B9AB-EE63F15FD6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453DD-4B1B-4181-A7AB-40744DC4335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000" b="1" dirty="0"/>
              <a:t>Text:</a:t>
            </a:r>
            <a:r>
              <a:rPr lang="en-US" altLang="en-US" sz="2000" dirty="0"/>
              <a:t> program code</a:t>
            </a:r>
          </a:p>
          <a:p>
            <a:pPr>
              <a:lnSpc>
                <a:spcPct val="90000"/>
              </a:lnSpc>
            </a:pPr>
            <a:endParaRPr lang="en-US" altLang="en-US" sz="2000" dirty="0"/>
          </a:p>
          <a:p>
            <a:pPr>
              <a:lnSpc>
                <a:spcPct val="90000"/>
              </a:lnSpc>
            </a:pPr>
            <a:r>
              <a:rPr lang="en-US" altLang="en-US" sz="2000" b="1" dirty="0"/>
              <a:t>Static data: </a:t>
            </a:r>
            <a:r>
              <a:rPr lang="en-US" altLang="en-US" sz="2000" dirty="0"/>
              <a:t>global variables</a:t>
            </a:r>
          </a:p>
          <a:p>
            <a:pPr lvl="1">
              <a:lnSpc>
                <a:spcPct val="90000"/>
              </a:lnSpc>
            </a:pPr>
            <a:r>
              <a:rPr lang="en-US" altLang="en-US" sz="1800" dirty="0"/>
              <a:t>e.g., static variables in C, constant arrays and strings</a:t>
            </a:r>
          </a:p>
          <a:p>
            <a:pPr lvl="1">
              <a:lnSpc>
                <a:spcPct val="90000"/>
              </a:lnSpc>
            </a:pPr>
            <a:endParaRPr lang="en-US" altLang="en-US" sz="1800" dirty="0"/>
          </a:p>
          <a:p>
            <a:pPr>
              <a:lnSpc>
                <a:spcPct val="90000"/>
              </a:lnSpc>
            </a:pPr>
            <a:r>
              <a:rPr lang="en-US" altLang="en-US" sz="2000" b="1" dirty="0"/>
              <a:t>Dynamic data: </a:t>
            </a:r>
            <a:r>
              <a:rPr lang="en-US" altLang="en-US" sz="2000" dirty="0"/>
              <a:t>heap</a:t>
            </a:r>
          </a:p>
          <a:p>
            <a:pPr lvl="1">
              <a:lnSpc>
                <a:spcPct val="90000"/>
              </a:lnSpc>
            </a:pPr>
            <a:r>
              <a:rPr lang="en-US" altLang="en-US" sz="1800" dirty="0"/>
              <a:t>e.g., malloc in C, new in Java</a:t>
            </a:r>
          </a:p>
          <a:p>
            <a:pPr lvl="1">
              <a:lnSpc>
                <a:spcPct val="90000"/>
              </a:lnSpc>
            </a:pPr>
            <a:r>
              <a:rPr lang="en-US" altLang="en-US" sz="1800" dirty="0"/>
              <a:t>Grows from bottom (lower address) to top (higher address)</a:t>
            </a:r>
          </a:p>
          <a:p>
            <a:pPr lvl="1">
              <a:lnSpc>
                <a:spcPct val="90000"/>
              </a:lnSpc>
            </a:pPr>
            <a:endParaRPr lang="en-US" altLang="en-US" sz="1800" dirty="0"/>
          </a:p>
          <a:p>
            <a:pPr>
              <a:lnSpc>
                <a:spcPct val="90000"/>
              </a:lnSpc>
            </a:pPr>
            <a:r>
              <a:rPr lang="en-US" altLang="en-US" sz="2000" b="1" dirty="0"/>
              <a:t>Stack:</a:t>
            </a:r>
            <a:r>
              <a:rPr lang="en-US" altLang="en-US" sz="2000" dirty="0"/>
              <a:t> temporal storage for functions</a:t>
            </a:r>
          </a:p>
          <a:p>
            <a:pPr lvl="1">
              <a:lnSpc>
                <a:spcPct val="90000"/>
              </a:lnSpc>
            </a:pPr>
            <a:r>
              <a:rPr lang="en-US" altLang="en-US" sz="1800" dirty="0"/>
              <a:t>e.g., return address of sub-functions, local variables</a:t>
            </a:r>
          </a:p>
          <a:p>
            <a:pPr lvl="1">
              <a:lnSpc>
                <a:spcPct val="90000"/>
              </a:lnSpc>
            </a:pPr>
            <a:r>
              <a:rPr lang="en-US" altLang="en-US" sz="1800" dirty="0"/>
              <a:t>Grows from top to bottom</a:t>
            </a:r>
          </a:p>
        </p:txBody>
      </p:sp>
      <p:pic>
        <p:nvPicPr>
          <p:cNvPr id="5" name="Picture 8" descr="f02-13-P374493">
            <a:extLst>
              <a:ext uri="{FF2B5EF4-FFF2-40B4-BE49-F238E27FC236}">
                <a16:creationId xmlns:a16="http://schemas.microsoft.com/office/drawing/2014/main" id="{6E7F6C45-D903-4BAF-A46B-B523C6AC9B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2"/>
          <a:stretch/>
        </p:blipFill>
        <p:spPr bwMode="auto">
          <a:xfrm>
            <a:off x="7192276" y="1365832"/>
            <a:ext cx="3672825" cy="3432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AB167F-A67B-44FE-90FA-9B73A8CC4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958"/>
          <a:stretch/>
        </p:blipFill>
        <p:spPr>
          <a:xfrm rot="18913154">
            <a:off x="7936824" y="5573798"/>
            <a:ext cx="1888427" cy="494523"/>
          </a:xfrm>
          <a:prstGeom prst="rect">
            <a:avLst/>
          </a:prstGeom>
        </p:spPr>
      </p:pic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AF694826-CFCD-4EE3-BF23-C2D08DDCD01B}"/>
              </a:ext>
            </a:extLst>
          </p:cNvPr>
          <p:cNvCxnSpPr>
            <a:stCxn id="6" idx="2"/>
          </p:cNvCxnSpPr>
          <p:nvPr/>
        </p:nvCxnSpPr>
        <p:spPr>
          <a:xfrm rot="5400000" flipH="1" flipV="1">
            <a:off x="9048283" y="4805275"/>
            <a:ext cx="1198215" cy="1184368"/>
          </a:xfrm>
          <a:prstGeom prst="curvedConnector3">
            <a:avLst>
              <a:gd name="adj1" fmla="val -3187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16770F4-1337-4631-8FB3-3C0D15B034A4}"/>
              </a:ext>
            </a:extLst>
          </p:cNvPr>
          <p:cNvSpPr txBox="1"/>
          <p:nvPr/>
        </p:nvSpPr>
        <p:spPr>
          <a:xfrm>
            <a:off x="7400041" y="948477"/>
            <a:ext cx="2955104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Address		     Content</a:t>
            </a:r>
          </a:p>
        </p:txBody>
      </p:sp>
    </p:spTree>
    <p:extLst>
      <p:ext uri="{BB962C8B-B14F-4D97-AF65-F5344CB8AC3E}">
        <p14:creationId xmlns:p14="http://schemas.microsoft.com/office/powerpoint/2010/main" val="369748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154" dirty="0"/>
              <a:t>Machine Code of R-Type Instructions</a:t>
            </a:r>
            <a:endParaRPr lang="en-US" altLang="en-US" sz="4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60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sz="quarter" idx="13"/>
          </p:nvPr>
        </p:nvSpPr>
        <p:spPr>
          <a:xfrm>
            <a:off x="111125" y="2768837"/>
            <a:ext cx="11934825" cy="353671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400" b="1" dirty="0" err="1"/>
              <a:t>Shamt</a:t>
            </a:r>
            <a:endParaRPr lang="en-US" altLang="en-US" sz="2400" b="1" dirty="0"/>
          </a:p>
          <a:p>
            <a:pPr lvl="1"/>
            <a:r>
              <a:rPr lang="en-US" altLang="en-US" sz="1800" dirty="0"/>
              <a:t>Indicate the shift amount that is used for shift instructions only; the other R-type instructions have all zeros in this field</a:t>
            </a:r>
          </a:p>
          <a:p>
            <a:pPr lvl="1"/>
            <a:r>
              <a:rPr lang="en-US" altLang="en-US" sz="1800" dirty="0"/>
              <a:t>Example:</a:t>
            </a:r>
          </a:p>
          <a:p>
            <a:pPr lvl="2"/>
            <a:r>
              <a:rPr lang="en-US" altLang="en-US" sz="1600" b="1" dirty="0"/>
              <a:t>add	$5, $4, $3</a:t>
            </a:r>
          </a:p>
          <a:p>
            <a:pPr lvl="2"/>
            <a:r>
              <a:rPr lang="en-US" altLang="en-US" sz="1600" b="1" dirty="0"/>
              <a:t>and	$13, $8, $2</a:t>
            </a:r>
          </a:p>
          <a:p>
            <a:pPr lvl="2"/>
            <a:r>
              <a:rPr lang="en-US" altLang="en-US" sz="1600" b="1" dirty="0"/>
              <a:t>or	$t8, $s0, $s1</a:t>
            </a:r>
          </a:p>
          <a:p>
            <a:endParaRPr lang="en-US" altLang="en-US" sz="2400" dirty="0"/>
          </a:p>
          <a:p>
            <a:pPr marL="527517" lvl="1" indent="0" algn="ctr">
              <a:buNone/>
            </a:pPr>
            <a:endParaRPr lang="en-US" altLang="en-US" sz="20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B4412D3-B254-4719-B25A-7E44DC5D9742}"/>
              </a:ext>
            </a:extLst>
          </p:cNvPr>
          <p:cNvGrpSpPr/>
          <p:nvPr/>
        </p:nvGrpSpPr>
        <p:grpSpPr>
          <a:xfrm>
            <a:off x="2937013" y="1202464"/>
            <a:ext cx="6269063" cy="851505"/>
            <a:chOff x="2034458" y="1204339"/>
            <a:chExt cx="4226560" cy="528320"/>
          </a:xfrm>
        </p:grpSpPr>
        <p:sp>
          <p:nvSpPr>
            <p:cNvPr id="20" name="Rectangle 4">
              <a:extLst>
                <a:ext uri="{FF2B5EF4-FFF2-40B4-BE49-F238E27FC236}">
                  <a16:creationId xmlns:a16="http://schemas.microsoft.com/office/drawing/2014/main" id="{272EDD45-F68C-458F-8F58-3E484FFD1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458" y="1468499"/>
              <a:ext cx="7924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Opcode</a:t>
              </a:r>
            </a:p>
          </p:txBody>
        </p:sp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1583493-7727-49AC-980D-F7EAD62BF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9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Rs</a:t>
              </a:r>
              <a:endPara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12">
              <a:extLst>
                <a:ext uri="{FF2B5EF4-FFF2-40B4-BE49-F238E27FC236}">
                  <a16:creationId xmlns:a16="http://schemas.microsoft.com/office/drawing/2014/main" id="{E8809EEE-1CC6-42B6-A3C6-98AD02A0F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458" y="1204339"/>
              <a:ext cx="79248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 bits</a:t>
              </a:r>
            </a:p>
          </p:txBody>
        </p:sp>
        <p:sp>
          <p:nvSpPr>
            <p:cNvPr id="23" name="Rectangle 13">
              <a:extLst>
                <a:ext uri="{FF2B5EF4-FFF2-40B4-BE49-F238E27FC236}">
                  <a16:creationId xmlns:a16="http://schemas.microsoft.com/office/drawing/2014/main" id="{292545E0-214F-4D0F-AE6F-FB359A6E9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938" y="1204339"/>
              <a:ext cx="66040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bits</a:t>
              </a:r>
            </a:p>
          </p:txBody>
        </p:sp>
        <p:sp>
          <p:nvSpPr>
            <p:cNvPr id="24" name="Rectangle 5">
              <a:extLst>
                <a:ext uri="{FF2B5EF4-FFF2-40B4-BE49-F238E27FC236}">
                  <a16:creationId xmlns:a16="http://schemas.microsoft.com/office/drawing/2014/main" id="{969606CF-247F-4BC1-A74A-DF9365A1EB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73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Rt</a:t>
              </a:r>
              <a:endPara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ctangle 13">
              <a:extLst>
                <a:ext uri="{FF2B5EF4-FFF2-40B4-BE49-F238E27FC236}">
                  <a16:creationId xmlns:a16="http://schemas.microsoft.com/office/drawing/2014/main" id="{56A0DF70-1A50-44D0-8040-12D15FF34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7338" y="1204339"/>
              <a:ext cx="66040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bits</a:t>
              </a:r>
            </a:p>
          </p:txBody>
        </p:sp>
        <p:sp>
          <p:nvSpPr>
            <p:cNvPr id="26" name="Rectangle 5">
              <a:extLst>
                <a:ext uri="{FF2B5EF4-FFF2-40B4-BE49-F238E27FC236}">
                  <a16:creationId xmlns:a16="http://schemas.microsoft.com/office/drawing/2014/main" id="{3C45C2D4-3DB3-4019-A9E8-485B4CEB1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77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Rd</a:t>
              </a:r>
            </a:p>
          </p:txBody>
        </p:sp>
        <p:sp>
          <p:nvSpPr>
            <p:cNvPr id="27" name="Rectangle 13">
              <a:extLst>
                <a:ext uri="{FF2B5EF4-FFF2-40B4-BE49-F238E27FC236}">
                  <a16:creationId xmlns:a16="http://schemas.microsoft.com/office/drawing/2014/main" id="{83576AA5-2FA1-421B-AA11-DBE504239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7738" y="1204339"/>
              <a:ext cx="66040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bits</a:t>
              </a: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7ECF3A8E-7C04-43B3-8F94-98BD32C77F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1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Shamt</a:t>
              </a:r>
              <a:endPara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ectangle 13">
              <a:extLst>
                <a:ext uri="{FF2B5EF4-FFF2-40B4-BE49-F238E27FC236}">
                  <a16:creationId xmlns:a16="http://schemas.microsoft.com/office/drawing/2014/main" id="{73BAA9E7-48FD-4F24-B1FB-E7BB26C04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138" y="1204339"/>
              <a:ext cx="66040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bits</a:t>
              </a:r>
            </a:p>
          </p:txBody>
        </p:sp>
        <p:sp>
          <p:nvSpPr>
            <p:cNvPr id="30" name="Rectangle 4">
              <a:extLst>
                <a:ext uri="{FF2B5EF4-FFF2-40B4-BE49-F238E27FC236}">
                  <a16:creationId xmlns:a16="http://schemas.microsoft.com/office/drawing/2014/main" id="{1E003754-2575-4F7F-98C2-16B7137D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538" y="1468499"/>
              <a:ext cx="7924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Function</a:t>
              </a:r>
            </a:p>
          </p:txBody>
        </p:sp>
        <p:sp>
          <p:nvSpPr>
            <p:cNvPr id="31" name="Rectangle 12">
              <a:extLst>
                <a:ext uri="{FF2B5EF4-FFF2-40B4-BE49-F238E27FC236}">
                  <a16:creationId xmlns:a16="http://schemas.microsoft.com/office/drawing/2014/main" id="{1E801821-492D-455F-8B21-F48C36172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538" y="1204339"/>
              <a:ext cx="79248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 bits</a:t>
              </a:r>
            </a:p>
          </p:txBody>
        </p:sp>
      </p:grpSp>
      <p:sp>
        <p:nvSpPr>
          <p:cNvPr id="32" name="Rectangle 12">
            <a:extLst>
              <a:ext uri="{FF2B5EF4-FFF2-40B4-BE49-F238E27FC236}">
                <a16:creationId xmlns:a16="http://schemas.microsoft.com/office/drawing/2014/main" id="{90C89D7F-E470-412F-8983-0EC9ECC65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3819" y="2268271"/>
            <a:ext cx="1175450" cy="425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 bits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FF6012B-290C-4D78-A8CA-EB7605DD74DB}"/>
              </a:ext>
            </a:extLst>
          </p:cNvPr>
          <p:cNvCxnSpPr/>
          <p:nvPr/>
        </p:nvCxnSpPr>
        <p:spPr>
          <a:xfrm>
            <a:off x="2937013" y="2268271"/>
            <a:ext cx="622433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4">
            <a:extLst>
              <a:ext uri="{FF2B5EF4-FFF2-40B4-BE49-F238E27FC236}">
                <a16:creationId xmlns:a16="http://schemas.microsoft.com/office/drawing/2014/main" id="{47402038-3B9F-4D43-A969-FC98F2823B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5617" y="4210295"/>
            <a:ext cx="908754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000000</a:t>
            </a:r>
          </a:p>
        </p:txBody>
      </p:sp>
      <p:sp>
        <p:nvSpPr>
          <p:cNvPr id="35" name="Rectangle 5">
            <a:extLst>
              <a:ext uri="{FF2B5EF4-FFF2-40B4-BE49-F238E27FC236}">
                <a16:creationId xmlns:a16="http://schemas.microsoft.com/office/drawing/2014/main" id="{29954B3E-BB4B-4F57-A7C0-1D1373B32F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4370" y="4210295"/>
            <a:ext cx="757295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00100</a:t>
            </a:r>
          </a:p>
        </p:txBody>
      </p:sp>
      <p:sp>
        <p:nvSpPr>
          <p:cNvPr id="39" name="Rectangle 5">
            <a:extLst>
              <a:ext uri="{FF2B5EF4-FFF2-40B4-BE49-F238E27FC236}">
                <a16:creationId xmlns:a16="http://schemas.microsoft.com/office/drawing/2014/main" id="{8E6ED2E0-07D1-4A6E-8A49-6A9651C3F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1665" y="4210295"/>
            <a:ext cx="757295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00011</a:t>
            </a:r>
          </a:p>
        </p:txBody>
      </p:sp>
      <p:sp>
        <p:nvSpPr>
          <p:cNvPr id="41" name="Rectangle 5">
            <a:extLst>
              <a:ext uri="{FF2B5EF4-FFF2-40B4-BE49-F238E27FC236}">
                <a16:creationId xmlns:a16="http://schemas.microsoft.com/office/drawing/2014/main" id="{3CEE2A0E-F9CB-408F-AB0D-6C9C0550B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8959" y="4210295"/>
            <a:ext cx="757295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00101</a:t>
            </a:r>
          </a:p>
        </p:txBody>
      </p:sp>
      <p:sp>
        <p:nvSpPr>
          <p:cNvPr id="43" name="Rectangle 5">
            <a:extLst>
              <a:ext uri="{FF2B5EF4-FFF2-40B4-BE49-F238E27FC236}">
                <a16:creationId xmlns:a16="http://schemas.microsoft.com/office/drawing/2014/main" id="{D4EB8EC0-39E4-4E57-BF07-482A9294F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6254" y="4210295"/>
            <a:ext cx="757295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00000</a:t>
            </a:r>
          </a:p>
        </p:txBody>
      </p:sp>
      <p:sp>
        <p:nvSpPr>
          <p:cNvPr id="45" name="Rectangle 4">
            <a:extLst>
              <a:ext uri="{FF2B5EF4-FFF2-40B4-BE49-F238E27FC236}">
                <a16:creationId xmlns:a16="http://schemas.microsoft.com/office/drawing/2014/main" id="{ABEB8A17-D8D6-486A-853D-B260CBEBB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3549" y="4210295"/>
            <a:ext cx="908754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100000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FCF1153-137D-4A08-B82D-2975C0245E31}"/>
              </a:ext>
            </a:extLst>
          </p:cNvPr>
          <p:cNvGrpSpPr/>
          <p:nvPr/>
        </p:nvGrpSpPr>
        <p:grpSpPr>
          <a:xfrm>
            <a:off x="4990410" y="4529733"/>
            <a:ext cx="4846687" cy="263255"/>
            <a:chOff x="2034458" y="1468499"/>
            <a:chExt cx="4226560" cy="264160"/>
          </a:xfrm>
        </p:grpSpPr>
        <p:sp>
          <p:nvSpPr>
            <p:cNvPr id="48" name="Rectangle 4">
              <a:extLst>
                <a:ext uri="{FF2B5EF4-FFF2-40B4-BE49-F238E27FC236}">
                  <a16:creationId xmlns:a16="http://schemas.microsoft.com/office/drawing/2014/main" id="{C773EA04-D294-454B-88A4-DCCCA1208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458" y="1468499"/>
              <a:ext cx="7924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000000</a:t>
              </a:r>
            </a:p>
          </p:txBody>
        </p:sp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444A9C8B-31EA-4776-B69F-2046B7B2E2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9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01000</a:t>
              </a:r>
            </a:p>
          </p:txBody>
        </p:sp>
        <p:sp>
          <p:nvSpPr>
            <p:cNvPr id="50" name="Rectangle 5">
              <a:extLst>
                <a:ext uri="{FF2B5EF4-FFF2-40B4-BE49-F238E27FC236}">
                  <a16:creationId xmlns:a16="http://schemas.microsoft.com/office/drawing/2014/main" id="{7E194C31-06A0-4721-A491-D3CF53C77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73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00010</a:t>
              </a:r>
            </a:p>
          </p:txBody>
        </p:sp>
        <p:sp>
          <p:nvSpPr>
            <p:cNvPr id="51" name="Rectangle 5">
              <a:extLst>
                <a:ext uri="{FF2B5EF4-FFF2-40B4-BE49-F238E27FC236}">
                  <a16:creationId xmlns:a16="http://schemas.microsoft.com/office/drawing/2014/main" id="{4F1C35F4-2CEA-4C47-95F0-28DC71E19F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77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01101</a:t>
              </a:r>
            </a:p>
          </p:txBody>
        </p:sp>
        <p:sp>
          <p:nvSpPr>
            <p:cNvPr id="52" name="Rectangle 5">
              <a:extLst>
                <a:ext uri="{FF2B5EF4-FFF2-40B4-BE49-F238E27FC236}">
                  <a16:creationId xmlns:a16="http://schemas.microsoft.com/office/drawing/2014/main" id="{1F16910C-731F-4CE7-BFAE-F7C7201BB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1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00000</a:t>
              </a:r>
            </a:p>
          </p:txBody>
        </p:sp>
        <p:sp>
          <p:nvSpPr>
            <p:cNvPr id="53" name="Rectangle 4">
              <a:extLst>
                <a:ext uri="{FF2B5EF4-FFF2-40B4-BE49-F238E27FC236}">
                  <a16:creationId xmlns:a16="http://schemas.microsoft.com/office/drawing/2014/main" id="{84531F1B-86EA-469A-9252-D48621C7A9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538" y="1468499"/>
              <a:ext cx="7924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100100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3B12E72-B330-4C4B-A082-9B819F5AE7EE}"/>
              </a:ext>
            </a:extLst>
          </p:cNvPr>
          <p:cNvGrpSpPr/>
          <p:nvPr/>
        </p:nvGrpSpPr>
        <p:grpSpPr>
          <a:xfrm>
            <a:off x="4991448" y="4849172"/>
            <a:ext cx="4846687" cy="263255"/>
            <a:chOff x="2034458" y="1468499"/>
            <a:chExt cx="4226560" cy="264160"/>
          </a:xfrm>
        </p:grpSpPr>
        <p:sp>
          <p:nvSpPr>
            <p:cNvPr id="55" name="Rectangle 4">
              <a:extLst>
                <a:ext uri="{FF2B5EF4-FFF2-40B4-BE49-F238E27FC236}">
                  <a16:creationId xmlns:a16="http://schemas.microsoft.com/office/drawing/2014/main" id="{805D894E-EBEA-4341-B69B-CAC1C9BE3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458" y="1468499"/>
              <a:ext cx="7924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000000</a:t>
              </a:r>
            </a:p>
          </p:txBody>
        </p:sp>
        <p:sp>
          <p:nvSpPr>
            <p:cNvPr id="56" name="Rectangle 5">
              <a:extLst>
                <a:ext uri="{FF2B5EF4-FFF2-40B4-BE49-F238E27FC236}">
                  <a16:creationId xmlns:a16="http://schemas.microsoft.com/office/drawing/2014/main" id="{16349B67-C0E7-4ECF-B994-2516EEA4C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9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10000</a:t>
              </a:r>
            </a:p>
          </p:txBody>
        </p:sp>
        <p:sp>
          <p:nvSpPr>
            <p:cNvPr id="57" name="Rectangle 5">
              <a:extLst>
                <a:ext uri="{FF2B5EF4-FFF2-40B4-BE49-F238E27FC236}">
                  <a16:creationId xmlns:a16="http://schemas.microsoft.com/office/drawing/2014/main" id="{8517B3E6-4D40-4653-B01E-20669B5744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73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10001</a:t>
              </a:r>
            </a:p>
          </p:txBody>
        </p:sp>
        <p:sp>
          <p:nvSpPr>
            <p:cNvPr id="58" name="Rectangle 5">
              <a:extLst>
                <a:ext uri="{FF2B5EF4-FFF2-40B4-BE49-F238E27FC236}">
                  <a16:creationId xmlns:a16="http://schemas.microsoft.com/office/drawing/2014/main" id="{F33886CB-E37C-40AA-8B52-4E4A39027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77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11000</a:t>
              </a:r>
            </a:p>
          </p:txBody>
        </p:sp>
        <p:sp>
          <p:nvSpPr>
            <p:cNvPr id="59" name="Rectangle 5">
              <a:extLst>
                <a:ext uri="{FF2B5EF4-FFF2-40B4-BE49-F238E27FC236}">
                  <a16:creationId xmlns:a16="http://schemas.microsoft.com/office/drawing/2014/main" id="{9E5FFE28-4EFC-42A1-9D4D-020917FCA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1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00000</a:t>
              </a:r>
            </a:p>
          </p:txBody>
        </p:sp>
        <p:sp>
          <p:nvSpPr>
            <p:cNvPr id="60" name="Rectangle 4">
              <a:extLst>
                <a:ext uri="{FF2B5EF4-FFF2-40B4-BE49-F238E27FC236}">
                  <a16:creationId xmlns:a16="http://schemas.microsoft.com/office/drawing/2014/main" id="{AF7919EE-86A6-4EDD-BD1C-CBEB885CCC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538" y="1468499"/>
              <a:ext cx="7924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100101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9186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9" grpId="0" animBg="1"/>
      <p:bldP spid="41" grpId="0" animBg="1"/>
      <p:bldP spid="43" grpId="0" animBg="1"/>
      <p:bldP spid="4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BB256-BB20-44C5-ADFD-43EE45AAC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Instructions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9691D-4318-4CBD-B4C6-D089E57204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61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23AAD-B3FC-4165-8483-026D6BC2E52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Special format R-type Instruction</a:t>
            </a:r>
          </a:p>
          <a:p>
            <a:pPr lvl="1"/>
            <a:r>
              <a:rPr lang="en-US" sz="2000" dirty="0"/>
              <a:t>The second operand is an immediate value (</a:t>
            </a:r>
            <a:r>
              <a:rPr lang="en-US" sz="2000" dirty="0" err="1"/>
              <a:t>shamt</a:t>
            </a:r>
            <a:r>
              <a:rPr lang="en-US" sz="2000" dirty="0"/>
              <a:t>) that indicates the amount of shift</a:t>
            </a:r>
          </a:p>
          <a:p>
            <a:pPr lvl="1"/>
            <a:endParaRPr lang="en-US" sz="2000" dirty="0"/>
          </a:p>
          <a:p>
            <a:r>
              <a:rPr lang="en-US" sz="2400" b="1" dirty="0">
                <a:solidFill>
                  <a:srgbClr val="00B050"/>
                </a:solidFill>
              </a:rPr>
              <a:t>Logical Shifting</a:t>
            </a:r>
          </a:p>
          <a:p>
            <a:pPr lvl="1"/>
            <a:r>
              <a:rPr lang="en-US" sz="2000" dirty="0"/>
              <a:t>Shift towards left/right with </a:t>
            </a:r>
            <a:r>
              <a:rPr lang="en-US" sz="2000" dirty="0">
                <a:solidFill>
                  <a:srgbClr val="00B050"/>
                </a:solidFill>
              </a:rPr>
              <a:t>filling in 0s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Example:</a:t>
            </a:r>
          </a:p>
          <a:p>
            <a:pPr lvl="2"/>
            <a:r>
              <a:rPr lang="en-US" sz="1600" b="1" dirty="0" err="1">
                <a:solidFill>
                  <a:srgbClr val="0070C0"/>
                </a:solidFill>
              </a:rPr>
              <a:t>sll</a:t>
            </a:r>
            <a:r>
              <a:rPr lang="en-US" sz="1600" dirty="0">
                <a:solidFill>
                  <a:srgbClr val="0070C0"/>
                </a:solidFill>
              </a:rPr>
              <a:t>	Rd, Rt, </a:t>
            </a:r>
            <a:r>
              <a:rPr lang="en-US" sz="1600" dirty="0" err="1">
                <a:solidFill>
                  <a:srgbClr val="0070C0"/>
                </a:solidFill>
              </a:rPr>
              <a:t>shamt</a:t>
            </a:r>
            <a:r>
              <a:rPr lang="en-US" sz="1600" dirty="0">
                <a:solidFill>
                  <a:srgbClr val="0070C0"/>
                </a:solidFill>
              </a:rPr>
              <a:t>	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# Rd = Rt &lt;&lt;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shamt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 (Rt: unsigned data)</a:t>
            </a:r>
          </a:p>
          <a:p>
            <a:pPr lvl="2"/>
            <a:r>
              <a:rPr lang="en-US" sz="1600" b="1" dirty="0" err="1">
                <a:solidFill>
                  <a:srgbClr val="0070C0"/>
                </a:solidFill>
              </a:rPr>
              <a:t>srl</a:t>
            </a:r>
            <a:r>
              <a:rPr lang="en-US" sz="1600" dirty="0">
                <a:solidFill>
                  <a:srgbClr val="0070C0"/>
                </a:solidFill>
              </a:rPr>
              <a:t> 	Rd, Rt, </a:t>
            </a:r>
            <a:r>
              <a:rPr lang="en-US" sz="1600" dirty="0" err="1">
                <a:solidFill>
                  <a:srgbClr val="0070C0"/>
                </a:solidFill>
              </a:rPr>
              <a:t>shamt</a:t>
            </a:r>
            <a:r>
              <a:rPr lang="en-US" sz="1600" dirty="0">
                <a:solidFill>
                  <a:srgbClr val="0070C0"/>
                </a:solidFill>
              </a:rPr>
              <a:t>	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# Rd = Rt &gt;&gt;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shamt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 (Rt: unsigned data)</a:t>
            </a:r>
          </a:p>
          <a:p>
            <a:endParaRPr lang="en-US" sz="2400" dirty="0"/>
          </a:p>
          <a:p>
            <a:r>
              <a:rPr lang="en-US" sz="2400" b="1" dirty="0">
                <a:solidFill>
                  <a:srgbClr val="00B050"/>
                </a:solidFill>
              </a:rPr>
              <a:t>Arithmetic Shifting</a:t>
            </a:r>
          </a:p>
          <a:p>
            <a:pPr lvl="1"/>
            <a:r>
              <a:rPr lang="en-US" sz="2000" dirty="0"/>
              <a:t>Shift towards left/right with </a:t>
            </a:r>
            <a:r>
              <a:rPr lang="en-US" sz="2000" dirty="0">
                <a:solidFill>
                  <a:srgbClr val="00B050"/>
                </a:solidFill>
              </a:rPr>
              <a:t>maintaining the value’s sign bit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Example:</a:t>
            </a:r>
          </a:p>
          <a:p>
            <a:pPr lvl="2"/>
            <a:r>
              <a:rPr lang="en-US" sz="1600" b="1" dirty="0" err="1">
                <a:solidFill>
                  <a:srgbClr val="0070C0"/>
                </a:solidFill>
              </a:rPr>
              <a:t>sra</a:t>
            </a:r>
            <a:r>
              <a:rPr lang="en-US" sz="1600" dirty="0">
                <a:solidFill>
                  <a:srgbClr val="0070C0"/>
                </a:solidFill>
              </a:rPr>
              <a:t> 	Rd, Rt, </a:t>
            </a:r>
            <a:r>
              <a:rPr lang="en-US" sz="1600" dirty="0" err="1">
                <a:solidFill>
                  <a:srgbClr val="0070C0"/>
                </a:solidFill>
              </a:rPr>
              <a:t>shamt</a:t>
            </a:r>
            <a:r>
              <a:rPr lang="en-US" sz="1600" dirty="0">
                <a:solidFill>
                  <a:srgbClr val="0070C0"/>
                </a:solidFill>
              </a:rPr>
              <a:t>	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# Rd = Rt &gt;&gt;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shamt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 (Rt: signed data)</a:t>
            </a:r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38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Logical Shift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62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58723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Shift towards left/right with filling in 0s</a:t>
            </a:r>
          </a:p>
          <a:p>
            <a:r>
              <a:rPr lang="en-US" sz="2000" b="1" dirty="0"/>
              <a:t>Example:</a:t>
            </a:r>
          </a:p>
          <a:p>
            <a:pPr lvl="1"/>
            <a:r>
              <a:rPr lang="en-US" sz="1800" dirty="0"/>
              <a:t>Assume that the original value of $4 is 0x0000000C</a:t>
            </a:r>
          </a:p>
          <a:p>
            <a:pPr lvl="1"/>
            <a:r>
              <a:rPr lang="en-US" sz="1800" dirty="0"/>
              <a:t>What is the value of $5 after executing the following shift instructions?</a:t>
            </a:r>
          </a:p>
          <a:p>
            <a:pPr lvl="1"/>
            <a:r>
              <a:rPr lang="en-US" sz="1800" b="1" dirty="0" err="1"/>
              <a:t>sll</a:t>
            </a:r>
            <a:r>
              <a:rPr lang="en-US" sz="1800" dirty="0"/>
              <a:t>	$5, $4, 3		# shift left logical the value of $4 by 3 bits</a:t>
            </a:r>
          </a:p>
          <a:p>
            <a:pPr lvl="1"/>
            <a:r>
              <a:rPr lang="en-US" sz="1800" b="1" dirty="0" err="1"/>
              <a:t>srl</a:t>
            </a:r>
            <a:r>
              <a:rPr lang="en-US" sz="1800" dirty="0"/>
              <a:t> 	$5, $4, 2		# shift right logical the value of $4 by 2 bits</a:t>
            </a:r>
            <a:endParaRPr lang="en-US" sz="2000" dirty="0"/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2675092" y="5306295"/>
            <a:ext cx="2286000" cy="3810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 defTabSz="527517">
              <a:spcBef>
                <a:spcPct val="50000"/>
              </a:spcBef>
            </a:pPr>
            <a:r>
              <a:rPr lang="en-US" b="1" dirty="0">
                <a:solidFill>
                  <a:srgbClr val="FF0000"/>
                </a:solidFill>
                <a:latin typeface="Courier New" pitchFamily="64" charset="0"/>
              </a:rPr>
              <a:t>0 0</a:t>
            </a:r>
            <a:r>
              <a:rPr lang="en-US" dirty="0">
                <a:solidFill>
                  <a:prstClr val="black"/>
                </a:solidFill>
                <a:latin typeface="Courier New" pitchFamily="64" charset="0"/>
              </a:rPr>
              <a:t> ... 0 0 1 1</a:t>
            </a:r>
          </a:p>
        </p:txBody>
      </p:sp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1913093" y="4620495"/>
            <a:ext cx="3400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527517">
              <a:spcBef>
                <a:spcPct val="50000"/>
              </a:spcBef>
            </a:pPr>
            <a:r>
              <a:rPr lang="en-US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Logical Right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Shift by 2 bits:</a:t>
            </a:r>
          </a:p>
        </p:txBody>
      </p:sp>
      <p:sp>
        <p:nvSpPr>
          <p:cNvPr id="32774" name="Line 6"/>
          <p:cNvSpPr>
            <a:spLocks noChangeShapeType="1"/>
          </p:cNvSpPr>
          <p:nvPr/>
        </p:nvSpPr>
        <p:spPr bwMode="auto">
          <a:xfrm>
            <a:off x="3284692" y="5611095"/>
            <a:ext cx="2057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775" name="Text Box 7"/>
          <p:cNvSpPr txBox="1">
            <a:spLocks noChangeArrowheads="1"/>
          </p:cNvSpPr>
          <p:nvPr/>
        </p:nvSpPr>
        <p:spPr bwMode="auto">
          <a:xfrm>
            <a:off x="6561292" y="5306295"/>
            <a:ext cx="2895600" cy="3810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 defTabSz="527517"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  <a:latin typeface="Courier New" pitchFamily="64" charset="0"/>
              </a:rPr>
              <a:t>... 0 1 1 0 0 </a:t>
            </a:r>
            <a:r>
              <a:rPr lang="en-US" b="1" dirty="0">
                <a:solidFill>
                  <a:srgbClr val="FF0000"/>
                </a:solidFill>
                <a:latin typeface="Courier New" pitchFamily="64" charset="0"/>
              </a:rPr>
              <a:t>0</a:t>
            </a:r>
            <a:r>
              <a:rPr lang="en-US" dirty="0">
                <a:solidFill>
                  <a:prstClr val="black"/>
                </a:solidFill>
                <a:latin typeface="Courier New" pitchFamily="64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ourier New" pitchFamily="64" charset="0"/>
              </a:rPr>
              <a:t>0 0</a:t>
            </a:r>
          </a:p>
        </p:txBody>
      </p:sp>
      <p:sp>
        <p:nvSpPr>
          <p:cNvPr id="32776" name="Text Box 8"/>
          <p:cNvSpPr txBox="1">
            <a:spLocks noChangeArrowheads="1"/>
          </p:cNvSpPr>
          <p:nvPr/>
        </p:nvSpPr>
        <p:spPr bwMode="auto">
          <a:xfrm>
            <a:off x="6180292" y="4620495"/>
            <a:ext cx="3886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527517">
              <a:spcBef>
                <a:spcPct val="50000"/>
              </a:spcBef>
            </a:pPr>
            <a:r>
              <a:rPr lang="en-US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Logical Left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Shift by 3 bits:</a:t>
            </a:r>
          </a:p>
        </p:txBody>
      </p:sp>
      <p:sp>
        <p:nvSpPr>
          <p:cNvPr id="32777" name="Line 9"/>
          <p:cNvSpPr>
            <a:spLocks noChangeShapeType="1"/>
          </p:cNvSpPr>
          <p:nvPr/>
        </p:nvSpPr>
        <p:spPr bwMode="auto">
          <a:xfrm>
            <a:off x="6256180" y="5611095"/>
            <a:ext cx="2286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778" name="Text Box 10"/>
          <p:cNvSpPr txBox="1">
            <a:spLocks noChangeArrowheads="1"/>
          </p:cNvSpPr>
          <p:nvPr/>
        </p:nvSpPr>
        <p:spPr bwMode="auto">
          <a:xfrm>
            <a:off x="1760692" y="5077695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527517">
              <a:spcBef>
                <a:spcPct val="50000"/>
              </a:spcBef>
            </a:pPr>
            <a:r>
              <a:rPr lang="en-US" sz="1200" b="1" i="1" dirty="0">
                <a:solidFill>
                  <a:srgbClr val="FF0000"/>
                </a:solidFill>
                <a:latin typeface="Calibri"/>
              </a:rPr>
              <a:t>0’s shifted in…</a:t>
            </a:r>
          </a:p>
        </p:txBody>
      </p:sp>
      <p:sp>
        <p:nvSpPr>
          <p:cNvPr id="32779" name="Text Box 11"/>
          <p:cNvSpPr txBox="1">
            <a:spLocks noChangeArrowheads="1"/>
          </p:cNvSpPr>
          <p:nvPr/>
        </p:nvSpPr>
        <p:spPr bwMode="auto">
          <a:xfrm>
            <a:off x="8494867" y="5077695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527517">
              <a:spcBef>
                <a:spcPct val="50000"/>
              </a:spcBef>
            </a:pPr>
            <a:r>
              <a:rPr lang="en-US" sz="1200" b="1" i="1" dirty="0">
                <a:solidFill>
                  <a:srgbClr val="FF0000"/>
                </a:solidFill>
                <a:latin typeface="Calibri"/>
              </a:rPr>
              <a:t>0’s shifted in…</a:t>
            </a:r>
          </a:p>
        </p:txBody>
      </p:sp>
      <p:sp>
        <p:nvSpPr>
          <p:cNvPr id="32780" name="Text Box 12"/>
          <p:cNvSpPr txBox="1">
            <a:spLocks noChangeArrowheads="1"/>
          </p:cNvSpPr>
          <p:nvPr/>
        </p:nvSpPr>
        <p:spPr bwMode="auto">
          <a:xfrm>
            <a:off x="4732492" y="3553695"/>
            <a:ext cx="2286000" cy="3810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 defTabSz="527517"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  <a:latin typeface="Courier New" pitchFamily="64" charset="0"/>
              </a:rPr>
              <a:t>0 ... 0 1 1 0 0</a:t>
            </a:r>
          </a:p>
        </p:txBody>
      </p:sp>
      <p:sp>
        <p:nvSpPr>
          <p:cNvPr id="32781" name="Text Box 13"/>
          <p:cNvSpPr txBox="1">
            <a:spLocks noChangeArrowheads="1"/>
          </p:cNvSpPr>
          <p:nvPr/>
        </p:nvSpPr>
        <p:spPr bwMode="auto">
          <a:xfrm>
            <a:off x="7018492" y="3553695"/>
            <a:ext cx="914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527517"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+12</a:t>
            </a:r>
          </a:p>
        </p:txBody>
      </p:sp>
      <p:sp>
        <p:nvSpPr>
          <p:cNvPr id="32782" name="Text Box 14"/>
          <p:cNvSpPr txBox="1">
            <a:spLocks noChangeArrowheads="1"/>
          </p:cNvSpPr>
          <p:nvPr/>
        </p:nvSpPr>
        <p:spPr bwMode="auto">
          <a:xfrm>
            <a:off x="4884892" y="5306295"/>
            <a:ext cx="914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527517"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+3</a:t>
            </a:r>
          </a:p>
        </p:txBody>
      </p:sp>
      <p:sp>
        <p:nvSpPr>
          <p:cNvPr id="32783" name="Text Box 15"/>
          <p:cNvSpPr txBox="1">
            <a:spLocks noChangeArrowheads="1"/>
          </p:cNvSpPr>
          <p:nvPr/>
        </p:nvSpPr>
        <p:spPr bwMode="auto">
          <a:xfrm>
            <a:off x="9456892" y="5306295"/>
            <a:ext cx="914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527517"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+96</a:t>
            </a:r>
          </a:p>
        </p:txBody>
      </p:sp>
      <p:sp>
        <p:nvSpPr>
          <p:cNvPr id="32784" name="Line 16"/>
          <p:cNvSpPr>
            <a:spLocks noChangeShapeType="1"/>
          </p:cNvSpPr>
          <p:nvPr/>
        </p:nvSpPr>
        <p:spPr bwMode="auto">
          <a:xfrm flipH="1">
            <a:off x="4808692" y="4010895"/>
            <a:ext cx="91440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785" name="Line 17"/>
          <p:cNvSpPr>
            <a:spLocks noChangeShapeType="1"/>
          </p:cNvSpPr>
          <p:nvPr/>
        </p:nvSpPr>
        <p:spPr bwMode="auto">
          <a:xfrm>
            <a:off x="6027892" y="4010895"/>
            <a:ext cx="91440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Text Box 13"/>
          <p:cNvSpPr txBox="1">
            <a:spLocks noChangeArrowheads="1"/>
          </p:cNvSpPr>
          <p:nvPr/>
        </p:nvSpPr>
        <p:spPr bwMode="auto">
          <a:xfrm>
            <a:off x="2675092" y="5687295"/>
            <a:ext cx="2286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527517">
              <a:spcBef>
                <a:spcPct val="50000"/>
              </a:spcBef>
              <a:defRPr/>
            </a:pPr>
            <a:r>
              <a:rPr lang="en-US" spc="3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0x00000003</a:t>
            </a:r>
          </a:p>
        </p:txBody>
      </p:sp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7094692" y="5687295"/>
            <a:ext cx="2286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527517">
              <a:spcBef>
                <a:spcPct val="50000"/>
              </a:spcBef>
              <a:defRPr/>
            </a:pPr>
            <a:r>
              <a:rPr lang="en-US" spc="3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0x00000060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2A8CA4-76E2-43E9-8A31-310F1DA0033A}"/>
              </a:ext>
            </a:extLst>
          </p:cNvPr>
          <p:cNvSpPr/>
          <p:nvPr/>
        </p:nvSpPr>
        <p:spPr>
          <a:xfrm>
            <a:off x="2845362" y="4102619"/>
            <a:ext cx="1783180" cy="4119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27517"/>
            <a:r>
              <a:rPr lang="en-US" sz="20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srl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$5, $4, 2	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E3FFAB3-883E-45CE-BD37-F06F584118E2}"/>
              </a:ext>
            </a:extLst>
          </p:cNvPr>
          <p:cNvSpPr/>
          <p:nvPr/>
        </p:nvSpPr>
        <p:spPr>
          <a:xfrm>
            <a:off x="7179111" y="4103659"/>
            <a:ext cx="1783180" cy="4119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27517"/>
            <a:r>
              <a:rPr lang="en-US" sz="20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sll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$5, $4, 3	</a:t>
            </a:r>
          </a:p>
        </p:txBody>
      </p:sp>
      <p:sp>
        <p:nvSpPr>
          <p:cNvPr id="24" name="Text Box 13">
            <a:extLst>
              <a:ext uri="{FF2B5EF4-FFF2-40B4-BE49-F238E27FC236}">
                <a16:creationId xmlns:a16="http://schemas.microsoft.com/office/drawing/2014/main" id="{EA875FBF-B7D8-4DF5-91DD-4C0A1805E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8810" y="3567876"/>
            <a:ext cx="914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527517">
              <a:spcBef>
                <a:spcPct val="50000"/>
              </a:spcBef>
            </a:pP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$4 </a:t>
            </a:r>
          </a:p>
        </p:txBody>
      </p:sp>
      <p:sp>
        <p:nvSpPr>
          <p:cNvPr id="25" name="Text Box 12">
            <a:extLst>
              <a:ext uri="{FF2B5EF4-FFF2-40B4-BE49-F238E27FC236}">
                <a16:creationId xmlns:a16="http://schemas.microsoft.com/office/drawing/2014/main" id="{AED3EBC1-1BFC-4B4D-8BD7-CC1B405B8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3530" y="3554730"/>
            <a:ext cx="2286000" cy="3810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 defTabSz="527517"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  <a:latin typeface="Courier New" pitchFamily="64" charset="0"/>
              </a:rPr>
              <a:t>0x0000000C</a:t>
            </a:r>
          </a:p>
        </p:txBody>
      </p:sp>
      <p:sp>
        <p:nvSpPr>
          <p:cNvPr id="26" name="Speech Bubble: Oval 25">
            <a:extLst>
              <a:ext uri="{FF2B5EF4-FFF2-40B4-BE49-F238E27FC236}">
                <a16:creationId xmlns:a16="http://schemas.microsoft.com/office/drawing/2014/main" id="{13ECDAD8-28B3-477A-8842-2694CFCC9E27}"/>
              </a:ext>
            </a:extLst>
          </p:cNvPr>
          <p:cNvSpPr/>
          <p:nvPr/>
        </p:nvSpPr>
        <p:spPr>
          <a:xfrm>
            <a:off x="899046" y="3289562"/>
            <a:ext cx="2441439" cy="1031751"/>
          </a:xfrm>
          <a:prstGeom prst="wedgeEllipseCallout">
            <a:avLst>
              <a:gd name="adj1" fmla="val 27628"/>
              <a:gd name="adj2" fmla="val 64073"/>
            </a:avLst>
          </a:prstGeom>
          <a:solidFill>
            <a:srgbClr val="81A32B">
              <a:alpha val="50196"/>
            </a:srgbClr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 defTabSz="527517"/>
            <a:r>
              <a:rPr 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“Shift Right N bits” is used for </a:t>
            </a:r>
            <a:r>
              <a:rPr lang="en-US" sz="16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division by 2N </a:t>
            </a:r>
          </a:p>
        </p:txBody>
      </p:sp>
      <p:sp>
        <p:nvSpPr>
          <p:cNvPr id="27" name="Speech Bubble: Oval 26">
            <a:extLst>
              <a:ext uri="{FF2B5EF4-FFF2-40B4-BE49-F238E27FC236}">
                <a16:creationId xmlns:a16="http://schemas.microsoft.com/office/drawing/2014/main" id="{F40B1FD5-4058-47D7-9F34-A66B66C044B5}"/>
              </a:ext>
            </a:extLst>
          </p:cNvPr>
          <p:cNvSpPr/>
          <p:nvPr/>
        </p:nvSpPr>
        <p:spPr>
          <a:xfrm>
            <a:off x="8530564" y="3319907"/>
            <a:ext cx="3614387" cy="1412959"/>
          </a:xfrm>
          <a:prstGeom prst="wedgeEllipseCallout">
            <a:avLst>
              <a:gd name="adj1" fmla="val -37195"/>
              <a:gd name="adj2" fmla="val 78081"/>
            </a:avLst>
          </a:prstGeom>
          <a:solidFill>
            <a:srgbClr val="81A32B">
              <a:alpha val="50196"/>
            </a:srgbClr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 defTabSz="527517"/>
            <a:r>
              <a:rPr 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“Shift Left N bits” is used for </a:t>
            </a:r>
            <a:r>
              <a:rPr lang="en-US" sz="16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multiply by 2N</a:t>
            </a:r>
          </a:p>
          <a:p>
            <a:pPr algn="ctr" defTabSz="527517"/>
            <a:r>
              <a:rPr lang="en-US" sz="1600" b="1" dirty="0">
                <a:solidFill>
                  <a:srgbClr val="00909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Careful: Could overflow!</a:t>
            </a:r>
          </a:p>
        </p:txBody>
      </p:sp>
      <p:sp>
        <p:nvSpPr>
          <p:cNvPr id="28" name="Text Box 13">
            <a:extLst>
              <a:ext uri="{FF2B5EF4-FFF2-40B4-BE49-F238E27FC236}">
                <a16:creationId xmlns:a16="http://schemas.microsoft.com/office/drawing/2014/main" id="{B77E3EDE-8458-4E98-A17C-0C13177148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7892" y="5303265"/>
            <a:ext cx="914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527517">
              <a:spcBef>
                <a:spcPct val="50000"/>
              </a:spcBef>
            </a:pP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$5</a:t>
            </a:r>
          </a:p>
        </p:txBody>
      </p:sp>
      <p:sp>
        <p:nvSpPr>
          <p:cNvPr id="29" name="Text Box 13">
            <a:extLst>
              <a:ext uri="{FF2B5EF4-FFF2-40B4-BE49-F238E27FC236}">
                <a16:creationId xmlns:a16="http://schemas.microsoft.com/office/drawing/2014/main" id="{673268C8-171B-450B-ABFC-543FE6DE12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7164" y="5262066"/>
            <a:ext cx="914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527517">
              <a:spcBef>
                <a:spcPct val="50000"/>
              </a:spcBef>
            </a:pP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$5</a:t>
            </a:r>
          </a:p>
        </p:txBody>
      </p:sp>
      <p:sp>
        <p:nvSpPr>
          <p:cNvPr id="30" name="Speech Bubble: Oval 29">
            <a:extLst>
              <a:ext uri="{FF2B5EF4-FFF2-40B4-BE49-F238E27FC236}">
                <a16:creationId xmlns:a16="http://schemas.microsoft.com/office/drawing/2014/main" id="{891F57CE-65EC-477C-8DBD-9FCFE6636A98}"/>
              </a:ext>
            </a:extLst>
          </p:cNvPr>
          <p:cNvSpPr/>
          <p:nvPr/>
        </p:nvSpPr>
        <p:spPr>
          <a:xfrm>
            <a:off x="7817642" y="1139806"/>
            <a:ext cx="3126099" cy="1306360"/>
          </a:xfrm>
          <a:prstGeom prst="wedgeEllipseCallout">
            <a:avLst>
              <a:gd name="adj1" fmla="val -74920"/>
              <a:gd name="adj2" fmla="val 135648"/>
            </a:avLst>
          </a:prstGeom>
          <a:solidFill>
            <a:srgbClr val="81A32B">
              <a:alpha val="50196"/>
            </a:srgbClr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 defTabSz="527517"/>
            <a:r>
              <a:rPr 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Shift operation should be done in bit level </a:t>
            </a:r>
            <a:r>
              <a:rPr 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1600" b="1" u="sng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translate given value to binary first</a:t>
            </a:r>
            <a:endParaRPr lang="en-US" sz="1200" b="1" u="sng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98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7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7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7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7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81" grpId="0"/>
      <p:bldP spid="25" grpId="0" animBg="1"/>
      <p:bldP spid="26" grpId="0" animBg="1"/>
      <p:bldP spid="27" grpId="0" animBg="1"/>
      <p:bldP spid="30" grpId="0" animBg="1"/>
      <p:bldP spid="30" grpId="1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Arithmetic Shift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63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58723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Shift right with replicating MSB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Shift left with filling in 0s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Example:</a:t>
            </a:r>
          </a:p>
          <a:p>
            <a:pPr lvl="1"/>
            <a:r>
              <a:rPr lang="en-US" sz="1800" dirty="0"/>
              <a:t>Assume that the original value of $4 is 0xFFFFFFFC (= -4)</a:t>
            </a:r>
          </a:p>
          <a:p>
            <a:pPr lvl="1"/>
            <a:r>
              <a:rPr lang="en-US" sz="1800" dirty="0"/>
              <a:t>What is the value of $5 after executing the following shift instruction?</a:t>
            </a:r>
          </a:p>
          <a:p>
            <a:pPr lvl="1"/>
            <a:r>
              <a:rPr lang="en-US" sz="1800" b="1" dirty="0" err="1"/>
              <a:t>sra</a:t>
            </a:r>
            <a:r>
              <a:rPr lang="en-US" sz="1800" dirty="0"/>
              <a:t>	$5, $4, 2		# shift right arithmetic the value of $4 by 2 bits</a:t>
            </a:r>
            <a:endParaRPr lang="en-US" sz="2000" dirty="0"/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2586080" y="5322479"/>
            <a:ext cx="2286000" cy="3810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 defTabSz="527517">
              <a:spcBef>
                <a:spcPct val="50000"/>
              </a:spcBef>
            </a:pPr>
            <a:r>
              <a:rPr lang="en-US" b="1" dirty="0">
                <a:solidFill>
                  <a:srgbClr val="FF0000"/>
                </a:solidFill>
                <a:latin typeface="Courier New" pitchFamily="64" charset="0"/>
              </a:rPr>
              <a:t>1 1</a:t>
            </a:r>
            <a:r>
              <a:rPr lang="en-US" dirty="0">
                <a:solidFill>
                  <a:prstClr val="black"/>
                </a:solidFill>
                <a:latin typeface="Courier New" pitchFamily="64" charset="0"/>
              </a:rPr>
              <a:t> ... 1 1 1 1</a:t>
            </a:r>
          </a:p>
        </p:txBody>
      </p:sp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1824081" y="4636679"/>
            <a:ext cx="3400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527517">
              <a:spcBef>
                <a:spcPct val="50000"/>
              </a:spcBef>
            </a:pPr>
            <a:r>
              <a:rPr lang="en-US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Arithmetic Right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Shift by 2 bits:</a:t>
            </a:r>
          </a:p>
        </p:txBody>
      </p:sp>
      <p:sp>
        <p:nvSpPr>
          <p:cNvPr id="32774" name="Line 6"/>
          <p:cNvSpPr>
            <a:spLocks noChangeShapeType="1"/>
          </p:cNvSpPr>
          <p:nvPr/>
        </p:nvSpPr>
        <p:spPr bwMode="auto">
          <a:xfrm>
            <a:off x="3195680" y="5627279"/>
            <a:ext cx="2057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776" name="Text Box 8"/>
          <p:cNvSpPr txBox="1">
            <a:spLocks noChangeArrowheads="1"/>
          </p:cNvSpPr>
          <p:nvPr/>
        </p:nvSpPr>
        <p:spPr bwMode="auto">
          <a:xfrm>
            <a:off x="6091280" y="4636679"/>
            <a:ext cx="3886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527517">
              <a:spcBef>
                <a:spcPct val="50000"/>
              </a:spcBef>
            </a:pPr>
            <a:r>
              <a:rPr lang="en-US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Arithmetic Left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Shift by 3 bits:</a:t>
            </a:r>
          </a:p>
        </p:txBody>
      </p:sp>
      <p:sp>
        <p:nvSpPr>
          <p:cNvPr id="32778" name="Text Box 10"/>
          <p:cNvSpPr txBox="1">
            <a:spLocks noChangeArrowheads="1"/>
          </p:cNvSpPr>
          <p:nvPr/>
        </p:nvSpPr>
        <p:spPr bwMode="auto">
          <a:xfrm>
            <a:off x="1671680" y="5093879"/>
            <a:ext cx="234057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527517">
              <a:spcBef>
                <a:spcPct val="50000"/>
              </a:spcBef>
            </a:pPr>
            <a:r>
              <a:rPr lang="en-US" sz="1200" b="1" i="1" dirty="0">
                <a:solidFill>
                  <a:srgbClr val="FF0000"/>
                </a:solidFill>
                <a:latin typeface="Calibri"/>
              </a:rPr>
              <a:t>MSB replicated and shifted in…</a:t>
            </a:r>
          </a:p>
        </p:txBody>
      </p:sp>
      <p:sp>
        <p:nvSpPr>
          <p:cNvPr id="32779" name="Text Box 11"/>
          <p:cNvSpPr txBox="1">
            <a:spLocks noChangeArrowheads="1"/>
          </p:cNvSpPr>
          <p:nvPr/>
        </p:nvSpPr>
        <p:spPr bwMode="auto">
          <a:xfrm>
            <a:off x="8405855" y="5093879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527517">
              <a:spcBef>
                <a:spcPct val="50000"/>
              </a:spcBef>
            </a:pPr>
            <a:r>
              <a:rPr lang="en-US" sz="1200" b="1" i="1" dirty="0">
                <a:solidFill>
                  <a:srgbClr val="FF0000"/>
                </a:solidFill>
                <a:latin typeface="Calibri"/>
              </a:rPr>
              <a:t>0’s shifted in…</a:t>
            </a:r>
          </a:p>
        </p:txBody>
      </p:sp>
      <p:sp>
        <p:nvSpPr>
          <p:cNvPr id="32780" name="Text Box 12"/>
          <p:cNvSpPr txBox="1">
            <a:spLocks noChangeArrowheads="1"/>
          </p:cNvSpPr>
          <p:nvPr/>
        </p:nvSpPr>
        <p:spPr bwMode="auto">
          <a:xfrm>
            <a:off x="4643480" y="3569879"/>
            <a:ext cx="2286000" cy="3810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 defTabSz="527517">
              <a:spcBef>
                <a:spcPct val="50000"/>
              </a:spcBef>
            </a:pPr>
            <a:r>
              <a:rPr lang="en-US" b="1" dirty="0">
                <a:solidFill>
                  <a:prstClr val="black"/>
                </a:solidFill>
                <a:latin typeface="Courier New" pitchFamily="64" charset="0"/>
              </a:rPr>
              <a:t>1</a:t>
            </a:r>
            <a:r>
              <a:rPr lang="en-US" dirty="0">
                <a:solidFill>
                  <a:prstClr val="black"/>
                </a:solidFill>
                <a:latin typeface="Courier New" pitchFamily="64" charset="0"/>
              </a:rPr>
              <a:t> ... 1 1 1 0 0</a:t>
            </a:r>
          </a:p>
        </p:txBody>
      </p:sp>
      <p:sp>
        <p:nvSpPr>
          <p:cNvPr id="32781" name="Text Box 13"/>
          <p:cNvSpPr txBox="1">
            <a:spLocks noChangeArrowheads="1"/>
          </p:cNvSpPr>
          <p:nvPr/>
        </p:nvSpPr>
        <p:spPr bwMode="auto">
          <a:xfrm>
            <a:off x="6929480" y="3569879"/>
            <a:ext cx="914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527517"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-4</a:t>
            </a:r>
          </a:p>
        </p:txBody>
      </p:sp>
      <p:sp>
        <p:nvSpPr>
          <p:cNvPr id="32782" name="Text Box 14"/>
          <p:cNvSpPr txBox="1">
            <a:spLocks noChangeArrowheads="1"/>
          </p:cNvSpPr>
          <p:nvPr/>
        </p:nvSpPr>
        <p:spPr bwMode="auto">
          <a:xfrm>
            <a:off x="4795880" y="5322479"/>
            <a:ext cx="914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527517"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</a:p>
        </p:txBody>
      </p:sp>
      <p:sp>
        <p:nvSpPr>
          <p:cNvPr id="32783" name="Text Box 15"/>
          <p:cNvSpPr txBox="1">
            <a:spLocks noChangeArrowheads="1"/>
          </p:cNvSpPr>
          <p:nvPr/>
        </p:nvSpPr>
        <p:spPr bwMode="auto">
          <a:xfrm>
            <a:off x="9367880" y="5322479"/>
            <a:ext cx="914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527517"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-32</a:t>
            </a:r>
          </a:p>
        </p:txBody>
      </p:sp>
      <p:sp>
        <p:nvSpPr>
          <p:cNvPr id="32784" name="Line 16"/>
          <p:cNvSpPr>
            <a:spLocks noChangeShapeType="1"/>
          </p:cNvSpPr>
          <p:nvPr/>
        </p:nvSpPr>
        <p:spPr bwMode="auto">
          <a:xfrm flipH="1">
            <a:off x="4719680" y="4027079"/>
            <a:ext cx="91440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785" name="Line 17"/>
          <p:cNvSpPr>
            <a:spLocks noChangeShapeType="1"/>
          </p:cNvSpPr>
          <p:nvPr/>
        </p:nvSpPr>
        <p:spPr bwMode="auto">
          <a:xfrm>
            <a:off x="5938880" y="4027079"/>
            <a:ext cx="91440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Text Box 13"/>
          <p:cNvSpPr txBox="1">
            <a:spLocks noChangeArrowheads="1"/>
          </p:cNvSpPr>
          <p:nvPr/>
        </p:nvSpPr>
        <p:spPr bwMode="auto">
          <a:xfrm>
            <a:off x="2586080" y="5703479"/>
            <a:ext cx="2286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527517">
              <a:spcBef>
                <a:spcPct val="50000"/>
              </a:spcBef>
              <a:defRPr/>
            </a:pPr>
            <a:r>
              <a:rPr lang="en-US" spc="3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0xFFFFFFFF</a:t>
            </a:r>
          </a:p>
        </p:txBody>
      </p:sp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7005680" y="5703479"/>
            <a:ext cx="2286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527517">
              <a:spcBef>
                <a:spcPct val="50000"/>
              </a:spcBef>
              <a:defRPr/>
            </a:pPr>
            <a:r>
              <a:rPr lang="en-US" spc="3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0xFFFFFFE0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2A8CA4-76E2-43E9-8A31-310F1DA0033A}"/>
              </a:ext>
            </a:extLst>
          </p:cNvPr>
          <p:cNvSpPr/>
          <p:nvPr/>
        </p:nvSpPr>
        <p:spPr>
          <a:xfrm>
            <a:off x="2756350" y="4118803"/>
            <a:ext cx="1783180" cy="4119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27517"/>
            <a:r>
              <a:rPr lang="en-US" sz="2077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sra</a:t>
            </a:r>
            <a:r>
              <a:rPr lang="en-US" sz="2077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$5, $4, 2	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E3FFAB3-883E-45CE-BD37-F06F584118E2}"/>
              </a:ext>
            </a:extLst>
          </p:cNvPr>
          <p:cNvSpPr/>
          <p:nvPr/>
        </p:nvSpPr>
        <p:spPr>
          <a:xfrm>
            <a:off x="7090099" y="4119843"/>
            <a:ext cx="2316019" cy="4119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27517"/>
            <a:r>
              <a:rPr lang="en-US" sz="2077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</a:t>
            </a:r>
            <a:r>
              <a:rPr lang="en-US" sz="2077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   </a:t>
            </a:r>
            <a:r>
              <a:rPr lang="en-US" sz="2077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$5, $4, 3	</a:t>
            </a:r>
          </a:p>
        </p:txBody>
      </p:sp>
      <p:sp>
        <p:nvSpPr>
          <p:cNvPr id="24" name="Text Box 13">
            <a:extLst>
              <a:ext uri="{FF2B5EF4-FFF2-40B4-BE49-F238E27FC236}">
                <a16:creationId xmlns:a16="http://schemas.microsoft.com/office/drawing/2014/main" id="{EA875FBF-B7D8-4DF5-91DD-4C0A1805E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9798" y="3584060"/>
            <a:ext cx="914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527517">
              <a:spcBef>
                <a:spcPct val="50000"/>
              </a:spcBef>
            </a:pP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$4 </a:t>
            </a:r>
          </a:p>
        </p:txBody>
      </p:sp>
      <p:sp>
        <p:nvSpPr>
          <p:cNvPr id="25" name="Text Box 12">
            <a:extLst>
              <a:ext uri="{FF2B5EF4-FFF2-40B4-BE49-F238E27FC236}">
                <a16:creationId xmlns:a16="http://schemas.microsoft.com/office/drawing/2014/main" id="{AED3EBC1-1BFC-4B4D-8BD7-CC1B405B8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1390" y="3569586"/>
            <a:ext cx="2286000" cy="3810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 defTabSz="527517"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  <a:latin typeface="Courier New" pitchFamily="64" charset="0"/>
              </a:rPr>
              <a:t>0xFFFFFFFC</a:t>
            </a:r>
          </a:p>
        </p:txBody>
      </p:sp>
      <p:sp>
        <p:nvSpPr>
          <p:cNvPr id="28" name="Text Box 13">
            <a:extLst>
              <a:ext uri="{FF2B5EF4-FFF2-40B4-BE49-F238E27FC236}">
                <a16:creationId xmlns:a16="http://schemas.microsoft.com/office/drawing/2014/main" id="{B77E3EDE-8458-4E98-A17C-0C13177148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8880" y="5319449"/>
            <a:ext cx="914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527517">
              <a:spcBef>
                <a:spcPct val="50000"/>
              </a:spcBef>
            </a:pP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$5</a:t>
            </a:r>
          </a:p>
        </p:txBody>
      </p:sp>
      <p:sp>
        <p:nvSpPr>
          <p:cNvPr id="33" name="Text Box 7">
            <a:extLst>
              <a:ext uri="{FF2B5EF4-FFF2-40B4-BE49-F238E27FC236}">
                <a16:creationId xmlns:a16="http://schemas.microsoft.com/office/drawing/2014/main" id="{69E05B18-FA94-4EB7-89E2-42D32183DB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2280" y="5322479"/>
            <a:ext cx="2895600" cy="3810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 defTabSz="527517"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  <a:latin typeface="Courier New" pitchFamily="64" charset="0"/>
              </a:rPr>
              <a:t>1.. 1 1 1 0 0 </a:t>
            </a:r>
            <a:r>
              <a:rPr lang="en-US" b="1" dirty="0">
                <a:solidFill>
                  <a:srgbClr val="FF0000"/>
                </a:solidFill>
                <a:latin typeface="Courier New" pitchFamily="64" charset="0"/>
              </a:rPr>
              <a:t>0</a:t>
            </a:r>
            <a:r>
              <a:rPr lang="en-US" dirty="0">
                <a:solidFill>
                  <a:prstClr val="black"/>
                </a:solidFill>
                <a:latin typeface="Courier New" pitchFamily="64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ourier New" pitchFamily="64" charset="0"/>
              </a:rPr>
              <a:t>0 0</a:t>
            </a:r>
          </a:p>
        </p:txBody>
      </p:sp>
      <p:sp>
        <p:nvSpPr>
          <p:cNvPr id="34" name="Line 9">
            <a:extLst>
              <a:ext uri="{FF2B5EF4-FFF2-40B4-BE49-F238E27FC236}">
                <a16:creationId xmlns:a16="http://schemas.microsoft.com/office/drawing/2014/main" id="{331DD0E8-23CC-4F7F-86E4-3D3FF186662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67168" y="5627279"/>
            <a:ext cx="2286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Text Box 13">
            <a:extLst>
              <a:ext uri="{FF2B5EF4-FFF2-40B4-BE49-F238E27FC236}">
                <a16:creationId xmlns:a16="http://schemas.microsoft.com/office/drawing/2014/main" id="{F39441B0-C31A-4232-BC37-222B86DD4F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8152" y="5278250"/>
            <a:ext cx="914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527517">
              <a:spcBef>
                <a:spcPct val="50000"/>
              </a:spcBef>
            </a:pP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98CF89-5DCF-4FCD-9DEC-90A703E90FF3}"/>
              </a:ext>
            </a:extLst>
          </p:cNvPr>
          <p:cNvSpPr txBox="1"/>
          <p:nvPr/>
        </p:nvSpPr>
        <p:spPr>
          <a:xfrm>
            <a:off x="8034380" y="199468"/>
            <a:ext cx="6165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MSB: Most Significant Bit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21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7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7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7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81" grpId="0"/>
      <p:bldP spid="2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Arithmetic Shift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64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58723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Shift right with replicating MSB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Shift left with filling in 0s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Example:</a:t>
            </a:r>
          </a:p>
          <a:p>
            <a:pPr lvl="1"/>
            <a:r>
              <a:rPr lang="en-US" sz="1800" dirty="0"/>
              <a:t>Assume that the original value of $4 is 0xFFFFFFFC (= -4)</a:t>
            </a:r>
          </a:p>
          <a:p>
            <a:pPr lvl="1"/>
            <a:r>
              <a:rPr lang="en-US" sz="1800" dirty="0"/>
              <a:t>What is the value of $5 after executing the following shift instruction?</a:t>
            </a:r>
          </a:p>
          <a:p>
            <a:pPr lvl="1"/>
            <a:r>
              <a:rPr lang="en-US" sz="1800" b="1" dirty="0" err="1"/>
              <a:t>sra</a:t>
            </a:r>
            <a:r>
              <a:rPr lang="en-US" sz="1800" dirty="0"/>
              <a:t>	$5, $4, 2		# shift right arithmetic the value of $4 by 2 bits</a:t>
            </a:r>
            <a:endParaRPr lang="en-US" sz="2000" dirty="0"/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2586080" y="5322479"/>
            <a:ext cx="2286000" cy="3810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 defTabSz="527517">
              <a:spcBef>
                <a:spcPct val="50000"/>
              </a:spcBef>
            </a:pPr>
            <a:r>
              <a:rPr lang="en-US" b="1" dirty="0">
                <a:solidFill>
                  <a:srgbClr val="FF0000"/>
                </a:solidFill>
                <a:latin typeface="Courier New" pitchFamily="64" charset="0"/>
              </a:rPr>
              <a:t>1 1</a:t>
            </a:r>
            <a:r>
              <a:rPr lang="en-US" dirty="0">
                <a:solidFill>
                  <a:prstClr val="black"/>
                </a:solidFill>
                <a:latin typeface="Courier New" pitchFamily="64" charset="0"/>
              </a:rPr>
              <a:t> ... 1 1 1 1</a:t>
            </a:r>
          </a:p>
        </p:txBody>
      </p:sp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1824081" y="4636679"/>
            <a:ext cx="3400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527517">
              <a:spcBef>
                <a:spcPct val="50000"/>
              </a:spcBef>
            </a:pPr>
            <a:r>
              <a:rPr lang="en-US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Arithmetic Right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Shift by 2 bits:</a:t>
            </a:r>
          </a:p>
        </p:txBody>
      </p:sp>
      <p:sp>
        <p:nvSpPr>
          <p:cNvPr id="32774" name="Line 6"/>
          <p:cNvSpPr>
            <a:spLocks noChangeShapeType="1"/>
          </p:cNvSpPr>
          <p:nvPr/>
        </p:nvSpPr>
        <p:spPr bwMode="auto">
          <a:xfrm>
            <a:off x="3195680" y="5627279"/>
            <a:ext cx="2057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776" name="Text Box 8"/>
          <p:cNvSpPr txBox="1">
            <a:spLocks noChangeArrowheads="1"/>
          </p:cNvSpPr>
          <p:nvPr/>
        </p:nvSpPr>
        <p:spPr bwMode="auto">
          <a:xfrm>
            <a:off x="6091280" y="4636679"/>
            <a:ext cx="3886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527517">
              <a:spcBef>
                <a:spcPct val="50000"/>
              </a:spcBef>
            </a:pPr>
            <a:r>
              <a:rPr lang="en-US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Arithmetic Left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Shift by 3 bits:</a:t>
            </a:r>
          </a:p>
        </p:txBody>
      </p:sp>
      <p:sp>
        <p:nvSpPr>
          <p:cNvPr id="32778" name="Text Box 10"/>
          <p:cNvSpPr txBox="1">
            <a:spLocks noChangeArrowheads="1"/>
          </p:cNvSpPr>
          <p:nvPr/>
        </p:nvSpPr>
        <p:spPr bwMode="auto">
          <a:xfrm>
            <a:off x="1671680" y="5093879"/>
            <a:ext cx="234057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527517">
              <a:spcBef>
                <a:spcPct val="50000"/>
              </a:spcBef>
            </a:pPr>
            <a:r>
              <a:rPr lang="en-US" sz="1200" b="1" i="1" dirty="0">
                <a:solidFill>
                  <a:srgbClr val="FF0000"/>
                </a:solidFill>
                <a:latin typeface="Calibri"/>
              </a:rPr>
              <a:t>MSB replicated and shifted in…</a:t>
            </a:r>
          </a:p>
        </p:txBody>
      </p:sp>
      <p:sp>
        <p:nvSpPr>
          <p:cNvPr id="32779" name="Text Box 11"/>
          <p:cNvSpPr txBox="1">
            <a:spLocks noChangeArrowheads="1"/>
          </p:cNvSpPr>
          <p:nvPr/>
        </p:nvSpPr>
        <p:spPr bwMode="auto">
          <a:xfrm>
            <a:off x="8405855" y="5093879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527517">
              <a:spcBef>
                <a:spcPct val="50000"/>
              </a:spcBef>
            </a:pPr>
            <a:r>
              <a:rPr lang="en-US" sz="1200" b="1" i="1" dirty="0">
                <a:solidFill>
                  <a:srgbClr val="FF0000"/>
                </a:solidFill>
                <a:latin typeface="Calibri"/>
              </a:rPr>
              <a:t>0’s shifted in…</a:t>
            </a:r>
          </a:p>
        </p:txBody>
      </p:sp>
      <p:sp>
        <p:nvSpPr>
          <p:cNvPr id="32780" name="Text Box 12"/>
          <p:cNvSpPr txBox="1">
            <a:spLocks noChangeArrowheads="1"/>
          </p:cNvSpPr>
          <p:nvPr/>
        </p:nvSpPr>
        <p:spPr bwMode="auto">
          <a:xfrm>
            <a:off x="4643480" y="3569879"/>
            <a:ext cx="2286000" cy="3810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 defTabSz="527517">
              <a:spcBef>
                <a:spcPct val="50000"/>
              </a:spcBef>
            </a:pPr>
            <a:r>
              <a:rPr lang="en-US" b="1" dirty="0">
                <a:solidFill>
                  <a:prstClr val="black"/>
                </a:solidFill>
                <a:latin typeface="Courier New" pitchFamily="64" charset="0"/>
              </a:rPr>
              <a:t>1</a:t>
            </a:r>
            <a:r>
              <a:rPr lang="en-US" dirty="0">
                <a:solidFill>
                  <a:prstClr val="black"/>
                </a:solidFill>
                <a:latin typeface="Courier New" pitchFamily="64" charset="0"/>
              </a:rPr>
              <a:t> ... 1 1 1 0 0</a:t>
            </a:r>
          </a:p>
        </p:txBody>
      </p:sp>
      <p:sp>
        <p:nvSpPr>
          <p:cNvPr id="32781" name="Text Box 13"/>
          <p:cNvSpPr txBox="1">
            <a:spLocks noChangeArrowheads="1"/>
          </p:cNvSpPr>
          <p:nvPr/>
        </p:nvSpPr>
        <p:spPr bwMode="auto">
          <a:xfrm>
            <a:off x="6929480" y="3569879"/>
            <a:ext cx="914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527517"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-4</a:t>
            </a:r>
          </a:p>
        </p:txBody>
      </p:sp>
      <p:sp>
        <p:nvSpPr>
          <p:cNvPr id="32782" name="Text Box 14"/>
          <p:cNvSpPr txBox="1">
            <a:spLocks noChangeArrowheads="1"/>
          </p:cNvSpPr>
          <p:nvPr/>
        </p:nvSpPr>
        <p:spPr bwMode="auto">
          <a:xfrm>
            <a:off x="4795880" y="5322479"/>
            <a:ext cx="914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527517"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</a:p>
        </p:txBody>
      </p:sp>
      <p:sp>
        <p:nvSpPr>
          <p:cNvPr id="32783" name="Text Box 15"/>
          <p:cNvSpPr txBox="1">
            <a:spLocks noChangeArrowheads="1"/>
          </p:cNvSpPr>
          <p:nvPr/>
        </p:nvSpPr>
        <p:spPr bwMode="auto">
          <a:xfrm>
            <a:off x="9367880" y="5322479"/>
            <a:ext cx="914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527517"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-32</a:t>
            </a:r>
          </a:p>
        </p:txBody>
      </p:sp>
      <p:sp>
        <p:nvSpPr>
          <p:cNvPr id="32784" name="Line 16"/>
          <p:cNvSpPr>
            <a:spLocks noChangeShapeType="1"/>
          </p:cNvSpPr>
          <p:nvPr/>
        </p:nvSpPr>
        <p:spPr bwMode="auto">
          <a:xfrm flipH="1">
            <a:off x="4719680" y="4027079"/>
            <a:ext cx="91440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785" name="Line 17"/>
          <p:cNvSpPr>
            <a:spLocks noChangeShapeType="1"/>
          </p:cNvSpPr>
          <p:nvPr/>
        </p:nvSpPr>
        <p:spPr bwMode="auto">
          <a:xfrm>
            <a:off x="5938880" y="4027079"/>
            <a:ext cx="91440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Text Box 13"/>
          <p:cNvSpPr txBox="1">
            <a:spLocks noChangeArrowheads="1"/>
          </p:cNvSpPr>
          <p:nvPr/>
        </p:nvSpPr>
        <p:spPr bwMode="auto">
          <a:xfrm>
            <a:off x="2586080" y="5703479"/>
            <a:ext cx="2286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527517">
              <a:spcBef>
                <a:spcPct val="50000"/>
              </a:spcBef>
              <a:defRPr/>
            </a:pPr>
            <a:r>
              <a:rPr lang="en-US" spc="3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0xFFFFFFFF</a:t>
            </a:r>
          </a:p>
        </p:txBody>
      </p:sp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7005680" y="5703479"/>
            <a:ext cx="2286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527517">
              <a:spcBef>
                <a:spcPct val="50000"/>
              </a:spcBef>
              <a:defRPr/>
            </a:pPr>
            <a:r>
              <a:rPr lang="en-US" spc="3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0xFFFFFFE0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2A8CA4-76E2-43E9-8A31-310F1DA0033A}"/>
              </a:ext>
            </a:extLst>
          </p:cNvPr>
          <p:cNvSpPr/>
          <p:nvPr/>
        </p:nvSpPr>
        <p:spPr>
          <a:xfrm>
            <a:off x="2756350" y="4118803"/>
            <a:ext cx="1783180" cy="4119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27517"/>
            <a:r>
              <a:rPr lang="en-US" sz="2077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sra</a:t>
            </a:r>
            <a:r>
              <a:rPr lang="en-US" sz="2077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$5, $4, 2	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E3FFAB3-883E-45CE-BD37-F06F584118E2}"/>
              </a:ext>
            </a:extLst>
          </p:cNvPr>
          <p:cNvSpPr/>
          <p:nvPr/>
        </p:nvSpPr>
        <p:spPr>
          <a:xfrm>
            <a:off x="7090099" y="4119843"/>
            <a:ext cx="2316019" cy="4119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27517"/>
            <a:r>
              <a:rPr lang="en-US" sz="2077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</a:t>
            </a:r>
            <a:r>
              <a:rPr lang="en-US" sz="2077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   </a:t>
            </a:r>
            <a:r>
              <a:rPr lang="en-US" sz="2077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$5, $4, 3	</a:t>
            </a:r>
          </a:p>
        </p:txBody>
      </p:sp>
      <p:sp>
        <p:nvSpPr>
          <p:cNvPr id="24" name="Text Box 13">
            <a:extLst>
              <a:ext uri="{FF2B5EF4-FFF2-40B4-BE49-F238E27FC236}">
                <a16:creationId xmlns:a16="http://schemas.microsoft.com/office/drawing/2014/main" id="{EA875FBF-B7D8-4DF5-91DD-4C0A1805E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9798" y="3584060"/>
            <a:ext cx="914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527517">
              <a:spcBef>
                <a:spcPct val="50000"/>
              </a:spcBef>
            </a:pP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$4 </a:t>
            </a:r>
          </a:p>
        </p:txBody>
      </p:sp>
      <p:sp>
        <p:nvSpPr>
          <p:cNvPr id="25" name="Text Box 12">
            <a:extLst>
              <a:ext uri="{FF2B5EF4-FFF2-40B4-BE49-F238E27FC236}">
                <a16:creationId xmlns:a16="http://schemas.microsoft.com/office/drawing/2014/main" id="{AED3EBC1-1BFC-4B4D-8BD7-CC1B405B8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1390" y="3569586"/>
            <a:ext cx="2286000" cy="3810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 defTabSz="527517"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  <a:latin typeface="Courier New" pitchFamily="64" charset="0"/>
              </a:rPr>
              <a:t>0xFFFFFFFC</a:t>
            </a:r>
          </a:p>
        </p:txBody>
      </p:sp>
      <p:sp>
        <p:nvSpPr>
          <p:cNvPr id="28" name="Text Box 13">
            <a:extLst>
              <a:ext uri="{FF2B5EF4-FFF2-40B4-BE49-F238E27FC236}">
                <a16:creationId xmlns:a16="http://schemas.microsoft.com/office/drawing/2014/main" id="{B77E3EDE-8458-4E98-A17C-0C13177148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8880" y="5319449"/>
            <a:ext cx="914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527517">
              <a:spcBef>
                <a:spcPct val="50000"/>
              </a:spcBef>
            </a:pP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$5</a:t>
            </a:r>
          </a:p>
        </p:txBody>
      </p:sp>
      <p:sp>
        <p:nvSpPr>
          <p:cNvPr id="31" name="Speech Bubble: Oval 30">
            <a:extLst>
              <a:ext uri="{FF2B5EF4-FFF2-40B4-BE49-F238E27FC236}">
                <a16:creationId xmlns:a16="http://schemas.microsoft.com/office/drawing/2014/main" id="{480185CD-2446-4F7C-9CE9-13314A6E60FD}"/>
              </a:ext>
            </a:extLst>
          </p:cNvPr>
          <p:cNvSpPr/>
          <p:nvPr/>
        </p:nvSpPr>
        <p:spPr>
          <a:xfrm>
            <a:off x="812054" y="2263311"/>
            <a:ext cx="2817861" cy="2030322"/>
          </a:xfrm>
          <a:prstGeom prst="wedgeEllipseCallout">
            <a:avLst>
              <a:gd name="adj1" fmla="val 11895"/>
              <a:gd name="adj2" fmla="val 63700"/>
            </a:avLst>
          </a:prstGeom>
          <a:solidFill>
            <a:schemeClr val="accent5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 defTabSz="527517"/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Notice if we shifted in 0s</a:t>
            </a:r>
            <a:r>
              <a:rPr lang="en-US" sz="1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(like a logical right shift) our result would be a positive number and the </a:t>
            </a: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division wouldn’t work</a:t>
            </a:r>
          </a:p>
        </p:txBody>
      </p:sp>
      <p:sp>
        <p:nvSpPr>
          <p:cNvPr id="32" name="Speech Bubble: Oval 31">
            <a:extLst>
              <a:ext uri="{FF2B5EF4-FFF2-40B4-BE49-F238E27FC236}">
                <a16:creationId xmlns:a16="http://schemas.microsoft.com/office/drawing/2014/main" id="{6FAA2F78-A0CF-4A9A-BC0A-71516F6A7F79}"/>
              </a:ext>
            </a:extLst>
          </p:cNvPr>
          <p:cNvSpPr/>
          <p:nvPr/>
        </p:nvSpPr>
        <p:spPr>
          <a:xfrm>
            <a:off x="7749870" y="1974457"/>
            <a:ext cx="3740820" cy="2319584"/>
          </a:xfrm>
          <a:prstGeom prst="wedgeEllipseCallout">
            <a:avLst>
              <a:gd name="adj1" fmla="val -3049"/>
              <a:gd name="adj2" fmla="val 58132"/>
            </a:avLst>
          </a:prstGeom>
          <a:solidFill>
            <a:schemeClr val="accent5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 defTabSz="527517"/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Notice there is no difference </a:t>
            </a:r>
            <a:r>
              <a:rPr lang="en-US" sz="1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 an arithmetic and logical left shift. We always shift in 0s.</a:t>
            </a:r>
          </a:p>
          <a:p>
            <a:pPr algn="ctr" defTabSz="527517"/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MIPS uses </a:t>
            </a:r>
            <a:r>
              <a:rPr lang="en-US" sz="16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sll</a:t>
            </a: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both</a:t>
            </a:r>
            <a:r>
              <a:rPr lang="en-US" sz="1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logical/arithmetic left shift </a:t>
            </a: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 separate </a:t>
            </a:r>
            <a:r>
              <a:rPr lang="en-US" sz="16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</a:t>
            </a: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instruction)</a:t>
            </a:r>
          </a:p>
        </p:txBody>
      </p:sp>
      <p:sp>
        <p:nvSpPr>
          <p:cNvPr id="33" name="Text Box 7">
            <a:extLst>
              <a:ext uri="{FF2B5EF4-FFF2-40B4-BE49-F238E27FC236}">
                <a16:creationId xmlns:a16="http://schemas.microsoft.com/office/drawing/2014/main" id="{69E05B18-FA94-4EB7-89E2-42D32183DB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2280" y="5322479"/>
            <a:ext cx="2895600" cy="3810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 defTabSz="527517"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  <a:latin typeface="Courier New" pitchFamily="64" charset="0"/>
              </a:rPr>
              <a:t>1.. 1 1 1 0 0 </a:t>
            </a:r>
            <a:r>
              <a:rPr lang="en-US" b="1" dirty="0">
                <a:solidFill>
                  <a:srgbClr val="FF0000"/>
                </a:solidFill>
                <a:latin typeface="Courier New" pitchFamily="64" charset="0"/>
              </a:rPr>
              <a:t>0</a:t>
            </a:r>
            <a:r>
              <a:rPr lang="en-US" dirty="0">
                <a:solidFill>
                  <a:prstClr val="black"/>
                </a:solidFill>
                <a:latin typeface="Courier New" pitchFamily="64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ourier New" pitchFamily="64" charset="0"/>
              </a:rPr>
              <a:t>0 0</a:t>
            </a:r>
          </a:p>
        </p:txBody>
      </p:sp>
      <p:sp>
        <p:nvSpPr>
          <p:cNvPr id="34" name="Line 9">
            <a:extLst>
              <a:ext uri="{FF2B5EF4-FFF2-40B4-BE49-F238E27FC236}">
                <a16:creationId xmlns:a16="http://schemas.microsoft.com/office/drawing/2014/main" id="{331DD0E8-23CC-4F7F-86E4-3D3FF186662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67168" y="5627279"/>
            <a:ext cx="2286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Text Box 13">
            <a:extLst>
              <a:ext uri="{FF2B5EF4-FFF2-40B4-BE49-F238E27FC236}">
                <a16:creationId xmlns:a16="http://schemas.microsoft.com/office/drawing/2014/main" id="{F39441B0-C31A-4232-BC37-222B86DD4F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8152" y="5278250"/>
            <a:ext cx="914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527517">
              <a:spcBef>
                <a:spcPct val="50000"/>
              </a:spcBef>
            </a:pP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98CF89-5DCF-4FCD-9DEC-90A703E90FF3}"/>
              </a:ext>
            </a:extLst>
          </p:cNvPr>
          <p:cNvSpPr txBox="1"/>
          <p:nvPr/>
        </p:nvSpPr>
        <p:spPr>
          <a:xfrm>
            <a:off x="8034380" y="199468"/>
            <a:ext cx="6165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MSB: Most Significant Bit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6735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154" dirty="0"/>
              <a:t>Machine Code of R-Type Instructions</a:t>
            </a:r>
            <a:endParaRPr lang="en-US" altLang="en-US" sz="4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65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sz="quarter" idx="13"/>
          </p:nvPr>
        </p:nvSpPr>
        <p:spPr>
          <a:xfrm>
            <a:off x="111125" y="2867788"/>
            <a:ext cx="11934825" cy="3437762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400" b="1" dirty="0" err="1"/>
              <a:t>Shamt</a:t>
            </a:r>
            <a:endParaRPr lang="en-US" altLang="en-US" sz="2400" b="1" dirty="0"/>
          </a:p>
          <a:p>
            <a:pPr lvl="1"/>
            <a:r>
              <a:rPr lang="en-US" altLang="en-US" sz="1800" dirty="0"/>
              <a:t>Indicate the shift amount that is used for shift instructions only; the other R-type instructions have all zeros in this field</a:t>
            </a:r>
          </a:p>
          <a:p>
            <a:pPr lvl="1"/>
            <a:r>
              <a:rPr lang="en-US" altLang="en-US" sz="1800" dirty="0"/>
              <a:t>Example:</a:t>
            </a:r>
          </a:p>
          <a:p>
            <a:pPr lvl="2"/>
            <a:r>
              <a:rPr lang="en-US" altLang="en-US" sz="1600" b="1" dirty="0" err="1"/>
              <a:t>sll</a:t>
            </a:r>
            <a:r>
              <a:rPr lang="en-US" altLang="en-US" sz="1600" b="1" dirty="0"/>
              <a:t>	$5, $4, 3</a:t>
            </a:r>
          </a:p>
          <a:p>
            <a:pPr lvl="2"/>
            <a:r>
              <a:rPr lang="en-US" altLang="en-US" sz="1600" b="1" dirty="0" err="1"/>
              <a:t>srl</a:t>
            </a:r>
            <a:r>
              <a:rPr lang="en-US" altLang="en-US" sz="1600" b="1" dirty="0"/>
              <a:t>	$5, $4, 2</a:t>
            </a:r>
          </a:p>
          <a:p>
            <a:pPr lvl="2"/>
            <a:r>
              <a:rPr lang="en-US" altLang="en-US" sz="1600" b="1" dirty="0" err="1"/>
              <a:t>sra</a:t>
            </a:r>
            <a:r>
              <a:rPr lang="en-US" altLang="en-US" sz="1600" b="1" dirty="0"/>
              <a:t>	$5, $4, 2</a:t>
            </a:r>
          </a:p>
          <a:p>
            <a:pPr marL="527517" lvl="1" indent="0" algn="ctr">
              <a:buNone/>
            </a:pPr>
            <a:endParaRPr lang="en-US" altLang="en-US" sz="20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B4412D3-B254-4719-B25A-7E44DC5D9742}"/>
              </a:ext>
            </a:extLst>
          </p:cNvPr>
          <p:cNvGrpSpPr/>
          <p:nvPr/>
        </p:nvGrpSpPr>
        <p:grpSpPr>
          <a:xfrm>
            <a:off x="2937013" y="1202464"/>
            <a:ext cx="6269063" cy="851505"/>
            <a:chOff x="2034458" y="1204339"/>
            <a:chExt cx="4226560" cy="528320"/>
          </a:xfrm>
        </p:grpSpPr>
        <p:sp>
          <p:nvSpPr>
            <p:cNvPr id="20" name="Rectangle 4">
              <a:extLst>
                <a:ext uri="{FF2B5EF4-FFF2-40B4-BE49-F238E27FC236}">
                  <a16:creationId xmlns:a16="http://schemas.microsoft.com/office/drawing/2014/main" id="{272EDD45-F68C-458F-8F58-3E484FFD1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458" y="1468499"/>
              <a:ext cx="7924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Opcode</a:t>
              </a:r>
            </a:p>
          </p:txBody>
        </p:sp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1583493-7727-49AC-980D-F7EAD62BF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9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Rs</a:t>
              </a:r>
              <a:endPara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12">
              <a:extLst>
                <a:ext uri="{FF2B5EF4-FFF2-40B4-BE49-F238E27FC236}">
                  <a16:creationId xmlns:a16="http://schemas.microsoft.com/office/drawing/2014/main" id="{E8809EEE-1CC6-42B6-A3C6-98AD02A0F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458" y="1204339"/>
              <a:ext cx="79248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 bits</a:t>
              </a:r>
            </a:p>
          </p:txBody>
        </p:sp>
        <p:sp>
          <p:nvSpPr>
            <p:cNvPr id="23" name="Rectangle 13">
              <a:extLst>
                <a:ext uri="{FF2B5EF4-FFF2-40B4-BE49-F238E27FC236}">
                  <a16:creationId xmlns:a16="http://schemas.microsoft.com/office/drawing/2014/main" id="{292545E0-214F-4D0F-AE6F-FB359A6E9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938" y="1204339"/>
              <a:ext cx="66040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bits</a:t>
              </a:r>
            </a:p>
          </p:txBody>
        </p:sp>
        <p:sp>
          <p:nvSpPr>
            <p:cNvPr id="24" name="Rectangle 5">
              <a:extLst>
                <a:ext uri="{FF2B5EF4-FFF2-40B4-BE49-F238E27FC236}">
                  <a16:creationId xmlns:a16="http://schemas.microsoft.com/office/drawing/2014/main" id="{969606CF-247F-4BC1-A74A-DF9365A1EB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73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Rt</a:t>
              </a:r>
              <a:endPara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ctangle 13">
              <a:extLst>
                <a:ext uri="{FF2B5EF4-FFF2-40B4-BE49-F238E27FC236}">
                  <a16:creationId xmlns:a16="http://schemas.microsoft.com/office/drawing/2014/main" id="{56A0DF70-1A50-44D0-8040-12D15FF34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7338" y="1204339"/>
              <a:ext cx="66040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bits</a:t>
              </a:r>
            </a:p>
          </p:txBody>
        </p:sp>
        <p:sp>
          <p:nvSpPr>
            <p:cNvPr id="26" name="Rectangle 5">
              <a:extLst>
                <a:ext uri="{FF2B5EF4-FFF2-40B4-BE49-F238E27FC236}">
                  <a16:creationId xmlns:a16="http://schemas.microsoft.com/office/drawing/2014/main" id="{3C45C2D4-3DB3-4019-A9E8-485B4CEB1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77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Rd</a:t>
              </a:r>
            </a:p>
          </p:txBody>
        </p:sp>
        <p:sp>
          <p:nvSpPr>
            <p:cNvPr id="27" name="Rectangle 13">
              <a:extLst>
                <a:ext uri="{FF2B5EF4-FFF2-40B4-BE49-F238E27FC236}">
                  <a16:creationId xmlns:a16="http://schemas.microsoft.com/office/drawing/2014/main" id="{83576AA5-2FA1-421B-AA11-DBE504239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7738" y="1204339"/>
              <a:ext cx="66040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bits</a:t>
              </a: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7ECF3A8E-7C04-43B3-8F94-98BD32C77F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1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Shamt</a:t>
              </a:r>
              <a:endPara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ectangle 13">
              <a:extLst>
                <a:ext uri="{FF2B5EF4-FFF2-40B4-BE49-F238E27FC236}">
                  <a16:creationId xmlns:a16="http://schemas.microsoft.com/office/drawing/2014/main" id="{73BAA9E7-48FD-4F24-B1FB-E7BB26C04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138" y="1204339"/>
              <a:ext cx="66040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bits</a:t>
              </a:r>
            </a:p>
          </p:txBody>
        </p:sp>
        <p:sp>
          <p:nvSpPr>
            <p:cNvPr id="30" name="Rectangle 4">
              <a:extLst>
                <a:ext uri="{FF2B5EF4-FFF2-40B4-BE49-F238E27FC236}">
                  <a16:creationId xmlns:a16="http://schemas.microsoft.com/office/drawing/2014/main" id="{1E003754-2575-4F7F-98C2-16B7137D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538" y="1468499"/>
              <a:ext cx="7924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Function</a:t>
              </a:r>
            </a:p>
          </p:txBody>
        </p:sp>
        <p:sp>
          <p:nvSpPr>
            <p:cNvPr id="31" name="Rectangle 12">
              <a:extLst>
                <a:ext uri="{FF2B5EF4-FFF2-40B4-BE49-F238E27FC236}">
                  <a16:creationId xmlns:a16="http://schemas.microsoft.com/office/drawing/2014/main" id="{1E801821-492D-455F-8B21-F48C36172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538" y="1204339"/>
              <a:ext cx="79248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 bits</a:t>
              </a:r>
            </a:p>
          </p:txBody>
        </p:sp>
      </p:grpSp>
      <p:sp>
        <p:nvSpPr>
          <p:cNvPr id="32" name="Rectangle 12">
            <a:extLst>
              <a:ext uri="{FF2B5EF4-FFF2-40B4-BE49-F238E27FC236}">
                <a16:creationId xmlns:a16="http://schemas.microsoft.com/office/drawing/2014/main" id="{90C89D7F-E470-412F-8983-0EC9ECC65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3819" y="2268271"/>
            <a:ext cx="1175450" cy="425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 bits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FF6012B-290C-4D78-A8CA-EB7605DD74DB}"/>
              </a:ext>
            </a:extLst>
          </p:cNvPr>
          <p:cNvCxnSpPr/>
          <p:nvPr/>
        </p:nvCxnSpPr>
        <p:spPr>
          <a:xfrm>
            <a:off x="2937013" y="2268271"/>
            <a:ext cx="622433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4">
            <a:extLst>
              <a:ext uri="{FF2B5EF4-FFF2-40B4-BE49-F238E27FC236}">
                <a16:creationId xmlns:a16="http://schemas.microsoft.com/office/drawing/2014/main" id="{47402038-3B9F-4D43-A969-FC98F2823B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5225" y="4226479"/>
            <a:ext cx="908754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000000</a:t>
            </a:r>
          </a:p>
        </p:txBody>
      </p:sp>
      <p:sp>
        <p:nvSpPr>
          <p:cNvPr id="35" name="Rectangle 5">
            <a:extLst>
              <a:ext uri="{FF2B5EF4-FFF2-40B4-BE49-F238E27FC236}">
                <a16:creationId xmlns:a16="http://schemas.microsoft.com/office/drawing/2014/main" id="{29954B3E-BB4B-4F57-A7C0-1D1373B32F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3978" y="4226479"/>
            <a:ext cx="757295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00000</a:t>
            </a:r>
          </a:p>
        </p:txBody>
      </p:sp>
      <p:sp>
        <p:nvSpPr>
          <p:cNvPr id="39" name="Rectangle 5">
            <a:extLst>
              <a:ext uri="{FF2B5EF4-FFF2-40B4-BE49-F238E27FC236}">
                <a16:creationId xmlns:a16="http://schemas.microsoft.com/office/drawing/2014/main" id="{8E6ED2E0-07D1-4A6E-8A49-6A9651C3F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1273" y="4226479"/>
            <a:ext cx="757295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00100</a:t>
            </a:r>
          </a:p>
        </p:txBody>
      </p:sp>
      <p:sp>
        <p:nvSpPr>
          <p:cNvPr id="41" name="Rectangle 5">
            <a:extLst>
              <a:ext uri="{FF2B5EF4-FFF2-40B4-BE49-F238E27FC236}">
                <a16:creationId xmlns:a16="http://schemas.microsoft.com/office/drawing/2014/main" id="{3CEE2A0E-F9CB-408F-AB0D-6C9C0550B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8567" y="4226479"/>
            <a:ext cx="757295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00101</a:t>
            </a:r>
          </a:p>
        </p:txBody>
      </p:sp>
      <p:sp>
        <p:nvSpPr>
          <p:cNvPr id="43" name="Rectangle 5">
            <a:extLst>
              <a:ext uri="{FF2B5EF4-FFF2-40B4-BE49-F238E27FC236}">
                <a16:creationId xmlns:a16="http://schemas.microsoft.com/office/drawing/2014/main" id="{D4EB8EC0-39E4-4E57-BF07-482A9294F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5862" y="4226479"/>
            <a:ext cx="757295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00011</a:t>
            </a:r>
          </a:p>
        </p:txBody>
      </p:sp>
      <p:sp>
        <p:nvSpPr>
          <p:cNvPr id="45" name="Rectangle 4">
            <a:extLst>
              <a:ext uri="{FF2B5EF4-FFF2-40B4-BE49-F238E27FC236}">
                <a16:creationId xmlns:a16="http://schemas.microsoft.com/office/drawing/2014/main" id="{ABEB8A17-D8D6-486A-853D-B260CBEBB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3157" y="4226479"/>
            <a:ext cx="908754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000000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FCF1153-137D-4A08-B82D-2975C0245E31}"/>
              </a:ext>
            </a:extLst>
          </p:cNvPr>
          <p:cNvGrpSpPr/>
          <p:nvPr/>
        </p:nvGrpSpPr>
        <p:grpSpPr>
          <a:xfrm>
            <a:off x="4780018" y="4528236"/>
            <a:ext cx="4846687" cy="263255"/>
            <a:chOff x="2034458" y="1468499"/>
            <a:chExt cx="4226560" cy="264160"/>
          </a:xfrm>
        </p:grpSpPr>
        <p:sp>
          <p:nvSpPr>
            <p:cNvPr id="48" name="Rectangle 4">
              <a:extLst>
                <a:ext uri="{FF2B5EF4-FFF2-40B4-BE49-F238E27FC236}">
                  <a16:creationId xmlns:a16="http://schemas.microsoft.com/office/drawing/2014/main" id="{C773EA04-D294-454B-88A4-DCCCA1208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458" y="1468499"/>
              <a:ext cx="7924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000000</a:t>
              </a:r>
            </a:p>
          </p:txBody>
        </p:sp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444A9C8B-31EA-4776-B69F-2046B7B2E2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9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00000</a:t>
              </a:r>
            </a:p>
          </p:txBody>
        </p:sp>
        <p:sp>
          <p:nvSpPr>
            <p:cNvPr id="50" name="Rectangle 5">
              <a:extLst>
                <a:ext uri="{FF2B5EF4-FFF2-40B4-BE49-F238E27FC236}">
                  <a16:creationId xmlns:a16="http://schemas.microsoft.com/office/drawing/2014/main" id="{7E194C31-06A0-4721-A491-D3CF53C77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73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00100</a:t>
              </a:r>
            </a:p>
          </p:txBody>
        </p:sp>
        <p:sp>
          <p:nvSpPr>
            <p:cNvPr id="51" name="Rectangle 5">
              <a:extLst>
                <a:ext uri="{FF2B5EF4-FFF2-40B4-BE49-F238E27FC236}">
                  <a16:creationId xmlns:a16="http://schemas.microsoft.com/office/drawing/2014/main" id="{4F1C35F4-2CEA-4C47-95F0-28DC71E19F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77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00101</a:t>
              </a:r>
            </a:p>
          </p:txBody>
        </p:sp>
        <p:sp>
          <p:nvSpPr>
            <p:cNvPr id="52" name="Rectangle 5">
              <a:extLst>
                <a:ext uri="{FF2B5EF4-FFF2-40B4-BE49-F238E27FC236}">
                  <a16:creationId xmlns:a16="http://schemas.microsoft.com/office/drawing/2014/main" id="{1F16910C-731F-4CE7-BFAE-F7C7201BB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1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00010</a:t>
              </a:r>
            </a:p>
          </p:txBody>
        </p:sp>
        <p:sp>
          <p:nvSpPr>
            <p:cNvPr id="53" name="Rectangle 4">
              <a:extLst>
                <a:ext uri="{FF2B5EF4-FFF2-40B4-BE49-F238E27FC236}">
                  <a16:creationId xmlns:a16="http://schemas.microsoft.com/office/drawing/2014/main" id="{84531F1B-86EA-469A-9252-D48621C7A9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538" y="1468499"/>
              <a:ext cx="7924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000010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F72A62B-71AA-4755-B5D5-97650DDC45A8}"/>
              </a:ext>
            </a:extLst>
          </p:cNvPr>
          <p:cNvGrpSpPr/>
          <p:nvPr/>
        </p:nvGrpSpPr>
        <p:grpSpPr>
          <a:xfrm>
            <a:off x="4780018" y="4840361"/>
            <a:ext cx="4846687" cy="263255"/>
            <a:chOff x="2034458" y="1468499"/>
            <a:chExt cx="4226560" cy="264160"/>
          </a:xfrm>
        </p:grpSpPr>
        <p:sp>
          <p:nvSpPr>
            <p:cNvPr id="78" name="Rectangle 4">
              <a:extLst>
                <a:ext uri="{FF2B5EF4-FFF2-40B4-BE49-F238E27FC236}">
                  <a16:creationId xmlns:a16="http://schemas.microsoft.com/office/drawing/2014/main" id="{640A0648-16EF-4160-84FA-764BE5643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458" y="1468499"/>
              <a:ext cx="7924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000000</a:t>
              </a:r>
            </a:p>
          </p:txBody>
        </p:sp>
        <p:sp>
          <p:nvSpPr>
            <p:cNvPr id="79" name="Rectangle 5">
              <a:extLst>
                <a:ext uri="{FF2B5EF4-FFF2-40B4-BE49-F238E27FC236}">
                  <a16:creationId xmlns:a16="http://schemas.microsoft.com/office/drawing/2014/main" id="{0113DC9D-9124-476A-8DD4-CE54937158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9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00000</a:t>
              </a:r>
            </a:p>
          </p:txBody>
        </p:sp>
        <p:sp>
          <p:nvSpPr>
            <p:cNvPr id="80" name="Rectangle 5">
              <a:extLst>
                <a:ext uri="{FF2B5EF4-FFF2-40B4-BE49-F238E27FC236}">
                  <a16:creationId xmlns:a16="http://schemas.microsoft.com/office/drawing/2014/main" id="{AC239D2A-5240-491A-ABD1-2DA6E9993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73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00100</a:t>
              </a:r>
            </a:p>
          </p:txBody>
        </p:sp>
        <p:sp>
          <p:nvSpPr>
            <p:cNvPr id="81" name="Rectangle 5">
              <a:extLst>
                <a:ext uri="{FF2B5EF4-FFF2-40B4-BE49-F238E27FC236}">
                  <a16:creationId xmlns:a16="http://schemas.microsoft.com/office/drawing/2014/main" id="{98946529-CF34-47CA-BCE3-83F0F8142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77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00101</a:t>
              </a:r>
            </a:p>
          </p:txBody>
        </p:sp>
        <p:sp>
          <p:nvSpPr>
            <p:cNvPr id="82" name="Rectangle 5">
              <a:extLst>
                <a:ext uri="{FF2B5EF4-FFF2-40B4-BE49-F238E27FC236}">
                  <a16:creationId xmlns:a16="http://schemas.microsoft.com/office/drawing/2014/main" id="{5C68BF9A-86BF-4B2E-8E59-D9BA3FC6C7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1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00010</a:t>
              </a:r>
            </a:p>
          </p:txBody>
        </p:sp>
        <p:sp>
          <p:nvSpPr>
            <p:cNvPr id="83" name="Rectangle 4">
              <a:extLst>
                <a:ext uri="{FF2B5EF4-FFF2-40B4-BE49-F238E27FC236}">
                  <a16:creationId xmlns:a16="http://schemas.microsoft.com/office/drawing/2014/main" id="{471E04C4-798B-42AA-945C-5B0CC32D7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538" y="1468499"/>
              <a:ext cx="7924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000011</a:t>
              </a:r>
            </a:p>
          </p:txBody>
        </p:sp>
      </p:grpSp>
      <p:sp>
        <p:nvSpPr>
          <p:cNvPr id="84" name="Rectangle 5">
            <a:extLst>
              <a:ext uri="{FF2B5EF4-FFF2-40B4-BE49-F238E27FC236}">
                <a16:creationId xmlns:a16="http://schemas.microsoft.com/office/drawing/2014/main" id="{26E7F6D2-E7D1-4FF6-AB58-2F25DD7E2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6550" y="4227317"/>
            <a:ext cx="757295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85" name="Rectangle 5">
            <a:extLst>
              <a:ext uri="{FF2B5EF4-FFF2-40B4-BE49-F238E27FC236}">
                <a16:creationId xmlns:a16="http://schemas.microsoft.com/office/drawing/2014/main" id="{00B938AF-5022-4B38-9BCE-9870D38FE3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0656" y="4525420"/>
            <a:ext cx="757295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6" name="Rectangle 5">
            <a:extLst>
              <a:ext uri="{FF2B5EF4-FFF2-40B4-BE49-F238E27FC236}">
                <a16:creationId xmlns:a16="http://schemas.microsoft.com/office/drawing/2014/main" id="{ACFF5758-5B2E-41FA-996D-A8A2BC3B5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0656" y="4840369"/>
            <a:ext cx="757295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5558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9" grpId="0" animBg="1"/>
      <p:bldP spid="41" grpId="0" animBg="1"/>
      <p:bldP spid="43" grpId="0" animBg="1"/>
      <p:bldP spid="45" grpId="0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154" dirty="0"/>
              <a:t>Machine Code of I-Type Instructions</a:t>
            </a:r>
            <a:endParaRPr lang="en-US" altLang="en-US" sz="4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66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2400" b="1" dirty="0"/>
              <a:t>All instructions in MIPS are 32-bit wide</a:t>
            </a:r>
          </a:p>
          <a:p>
            <a:pPr lvl="1"/>
            <a:r>
              <a:rPr lang="en-US" altLang="en-US" sz="2000" dirty="0"/>
              <a:t>Within 32-bit data, command, two register ids, and an immediate value should be presented</a:t>
            </a:r>
          </a:p>
          <a:p>
            <a:pPr marL="527517" lvl="1" indent="0" algn="ctr">
              <a:buNone/>
            </a:pPr>
            <a:endParaRPr lang="en-US" altLang="en-US" sz="2000" dirty="0"/>
          </a:p>
          <a:p>
            <a:pPr marL="527517" lvl="1" indent="0" algn="ctr">
              <a:buNone/>
            </a:pPr>
            <a:r>
              <a:rPr lang="en-US" altLang="en-US" sz="3600" dirty="0" err="1"/>
              <a:t>addi</a:t>
            </a:r>
            <a:r>
              <a:rPr lang="en-US" altLang="en-US" sz="3600" dirty="0"/>
              <a:t> </a:t>
            </a:r>
            <a:r>
              <a:rPr lang="en-US" altLang="en-US" sz="3600" dirty="0" err="1"/>
              <a:t>Rt</a:t>
            </a:r>
            <a:r>
              <a:rPr lang="en-US" altLang="en-US" sz="3600" dirty="0"/>
              <a:t>, </a:t>
            </a:r>
            <a:r>
              <a:rPr lang="en-US" altLang="en-US" sz="3600" dirty="0" err="1"/>
              <a:t>Rs</a:t>
            </a:r>
            <a:r>
              <a:rPr lang="en-US" altLang="en-US" sz="3600" dirty="0"/>
              <a:t>, </a:t>
            </a:r>
            <a:r>
              <a:rPr lang="en-US" altLang="en-US" sz="3600" dirty="0" err="1"/>
              <a:t>imm</a:t>
            </a:r>
            <a:endParaRPr lang="en-US" altLang="en-US" sz="24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B4412D3-B254-4719-B25A-7E44DC5D9742}"/>
              </a:ext>
            </a:extLst>
          </p:cNvPr>
          <p:cNvGrpSpPr/>
          <p:nvPr/>
        </p:nvGrpSpPr>
        <p:grpSpPr>
          <a:xfrm>
            <a:off x="3430215" y="3949409"/>
            <a:ext cx="6269064" cy="851505"/>
            <a:chOff x="2034458" y="1204339"/>
            <a:chExt cx="4226561" cy="528320"/>
          </a:xfrm>
        </p:grpSpPr>
        <p:sp>
          <p:nvSpPr>
            <p:cNvPr id="20" name="Rectangle 4">
              <a:extLst>
                <a:ext uri="{FF2B5EF4-FFF2-40B4-BE49-F238E27FC236}">
                  <a16:creationId xmlns:a16="http://schemas.microsoft.com/office/drawing/2014/main" id="{272EDD45-F68C-458F-8F58-3E484FFD1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458" y="1468499"/>
              <a:ext cx="7924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Opcode</a:t>
              </a:r>
            </a:p>
          </p:txBody>
        </p:sp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1583493-7727-49AC-980D-F7EAD62BF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9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Rs</a:t>
              </a:r>
              <a:endPara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12">
              <a:extLst>
                <a:ext uri="{FF2B5EF4-FFF2-40B4-BE49-F238E27FC236}">
                  <a16:creationId xmlns:a16="http://schemas.microsoft.com/office/drawing/2014/main" id="{E8809EEE-1CC6-42B6-A3C6-98AD02A0F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458" y="1204339"/>
              <a:ext cx="79248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 bits</a:t>
              </a:r>
            </a:p>
          </p:txBody>
        </p:sp>
        <p:sp>
          <p:nvSpPr>
            <p:cNvPr id="23" name="Rectangle 13">
              <a:extLst>
                <a:ext uri="{FF2B5EF4-FFF2-40B4-BE49-F238E27FC236}">
                  <a16:creationId xmlns:a16="http://schemas.microsoft.com/office/drawing/2014/main" id="{292545E0-214F-4D0F-AE6F-FB359A6E9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938" y="1204339"/>
              <a:ext cx="66040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bits</a:t>
              </a:r>
            </a:p>
          </p:txBody>
        </p:sp>
        <p:sp>
          <p:nvSpPr>
            <p:cNvPr id="24" name="Rectangle 5">
              <a:extLst>
                <a:ext uri="{FF2B5EF4-FFF2-40B4-BE49-F238E27FC236}">
                  <a16:creationId xmlns:a16="http://schemas.microsoft.com/office/drawing/2014/main" id="{969606CF-247F-4BC1-A74A-DF9365A1EB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73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Rt</a:t>
              </a:r>
              <a:endPara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ctangle 13">
              <a:extLst>
                <a:ext uri="{FF2B5EF4-FFF2-40B4-BE49-F238E27FC236}">
                  <a16:creationId xmlns:a16="http://schemas.microsoft.com/office/drawing/2014/main" id="{56A0DF70-1A50-44D0-8040-12D15FF34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7338" y="1204339"/>
              <a:ext cx="66040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bits</a:t>
              </a:r>
            </a:p>
          </p:txBody>
        </p:sp>
        <p:sp>
          <p:nvSpPr>
            <p:cNvPr id="29" name="Rectangle 13">
              <a:extLst>
                <a:ext uri="{FF2B5EF4-FFF2-40B4-BE49-F238E27FC236}">
                  <a16:creationId xmlns:a16="http://schemas.microsoft.com/office/drawing/2014/main" id="{73BAA9E7-48FD-4F24-B1FB-E7BB26C04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138" y="1204339"/>
              <a:ext cx="66040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16 bits</a:t>
              </a:r>
            </a:p>
          </p:txBody>
        </p:sp>
        <p:sp>
          <p:nvSpPr>
            <p:cNvPr id="30" name="Rectangle 4">
              <a:extLst>
                <a:ext uri="{FF2B5EF4-FFF2-40B4-BE49-F238E27FC236}">
                  <a16:creationId xmlns:a16="http://schemas.microsoft.com/office/drawing/2014/main" id="{1E003754-2575-4F7F-98C2-16B7137D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7739" y="1468499"/>
              <a:ext cx="21132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Immediate</a:t>
              </a:r>
            </a:p>
          </p:txBody>
        </p:sp>
      </p:grpSp>
      <p:sp>
        <p:nvSpPr>
          <p:cNvPr id="32" name="Rectangle 12">
            <a:extLst>
              <a:ext uri="{FF2B5EF4-FFF2-40B4-BE49-F238E27FC236}">
                <a16:creationId xmlns:a16="http://schemas.microsoft.com/office/drawing/2014/main" id="{90C89D7F-E470-412F-8983-0EC9ECC65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7020" y="5015217"/>
            <a:ext cx="1175450" cy="425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 bits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FF6012B-290C-4D78-A8CA-EB7605DD74DB}"/>
              </a:ext>
            </a:extLst>
          </p:cNvPr>
          <p:cNvCxnSpPr/>
          <p:nvPr/>
        </p:nvCxnSpPr>
        <p:spPr>
          <a:xfrm>
            <a:off x="3430214" y="5015217"/>
            <a:ext cx="622433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rrow: Down 37">
            <a:extLst>
              <a:ext uri="{FF2B5EF4-FFF2-40B4-BE49-F238E27FC236}">
                <a16:creationId xmlns:a16="http://schemas.microsoft.com/office/drawing/2014/main" id="{E6B16F4C-92ED-4F64-A81E-9175A1C71356}"/>
              </a:ext>
            </a:extLst>
          </p:cNvPr>
          <p:cNvSpPr/>
          <p:nvPr/>
        </p:nvSpPr>
        <p:spPr>
          <a:xfrm>
            <a:off x="6208375" y="3596002"/>
            <a:ext cx="561875" cy="353407"/>
          </a:xfrm>
          <a:prstGeom prst="downArrow">
            <a:avLst/>
          </a:prstGeom>
          <a:solidFill>
            <a:srgbClr val="0070C0"/>
          </a:solidFill>
          <a:ln>
            <a:solidFill>
              <a:srgbClr val="036DB7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0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009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154" dirty="0"/>
              <a:t>Machine Code of I-Type Instructions</a:t>
            </a:r>
            <a:endParaRPr lang="en-US" altLang="en-US" sz="4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67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sz="quarter" idx="13"/>
          </p:nvPr>
        </p:nvSpPr>
        <p:spPr>
          <a:xfrm>
            <a:off x="111125" y="2821866"/>
            <a:ext cx="11934825" cy="348368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400" b="1" dirty="0"/>
              <a:t>Opcode</a:t>
            </a:r>
          </a:p>
          <a:p>
            <a:pPr lvl="1"/>
            <a:r>
              <a:rPr lang="en-US" altLang="en-US" sz="1800" dirty="0"/>
              <a:t>Indicate Command/Operation of an instruction</a:t>
            </a:r>
          </a:p>
          <a:p>
            <a:pPr lvl="1"/>
            <a:r>
              <a:rPr lang="en-US" altLang="en-US" sz="1800" dirty="0"/>
              <a:t>Example:</a:t>
            </a:r>
          </a:p>
          <a:p>
            <a:pPr lvl="2"/>
            <a:r>
              <a:rPr lang="en-US" altLang="en-US" sz="1600" b="1" dirty="0" err="1"/>
              <a:t>addi</a:t>
            </a:r>
            <a:endParaRPr lang="en-US" altLang="en-US" sz="1600" b="1" dirty="0"/>
          </a:p>
          <a:p>
            <a:pPr lvl="2"/>
            <a:r>
              <a:rPr lang="en-US" altLang="en-US" sz="1600" b="1" dirty="0" err="1"/>
              <a:t>andi</a:t>
            </a:r>
            <a:endParaRPr lang="en-US" altLang="en-US" sz="1600" b="1" dirty="0"/>
          </a:p>
          <a:p>
            <a:pPr lvl="2"/>
            <a:r>
              <a:rPr lang="en-US" altLang="en-US" sz="1600" b="1" dirty="0" err="1"/>
              <a:t>ori</a:t>
            </a:r>
            <a:endParaRPr lang="en-US" altLang="en-US" sz="1600" b="1" dirty="0"/>
          </a:p>
          <a:p>
            <a:pPr lvl="2"/>
            <a:r>
              <a:rPr lang="en-US" altLang="en-US" sz="1600" b="1" dirty="0"/>
              <a:t>many more; </a:t>
            </a:r>
          </a:p>
          <a:p>
            <a:pPr lvl="2"/>
            <a:endParaRPr lang="en-US" altLang="en-US" sz="1600" b="1" dirty="0"/>
          </a:p>
          <a:p>
            <a:pPr lvl="1"/>
            <a:endParaRPr lang="en-US" altLang="en-US" sz="2000" dirty="0"/>
          </a:p>
          <a:p>
            <a:endParaRPr lang="en-US" altLang="en-US" sz="2400" dirty="0"/>
          </a:p>
          <a:p>
            <a:pPr marL="527517" lvl="1" indent="0" algn="ctr">
              <a:buNone/>
            </a:pPr>
            <a:endParaRPr lang="en-US" altLang="en-US" sz="2000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5D4429D-99F6-4FF4-B0B4-C5F3FA3FB76B}"/>
              </a:ext>
            </a:extLst>
          </p:cNvPr>
          <p:cNvGrpSpPr/>
          <p:nvPr/>
        </p:nvGrpSpPr>
        <p:grpSpPr>
          <a:xfrm>
            <a:off x="3625834" y="3953323"/>
            <a:ext cx="4842518" cy="263255"/>
            <a:chOff x="2034458" y="1468499"/>
            <a:chExt cx="4222925" cy="264160"/>
          </a:xfrm>
        </p:grpSpPr>
        <p:sp>
          <p:nvSpPr>
            <p:cNvPr id="34" name="Rectangle 4">
              <a:extLst>
                <a:ext uri="{FF2B5EF4-FFF2-40B4-BE49-F238E27FC236}">
                  <a16:creationId xmlns:a16="http://schemas.microsoft.com/office/drawing/2014/main" id="{47402038-3B9F-4D43-A969-FC98F2823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458" y="1468499"/>
              <a:ext cx="7924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001000</a:t>
              </a:r>
            </a:p>
          </p:txBody>
        </p:sp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29954B3E-BB4B-4F57-A7C0-1D1373B32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9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Rs</a:t>
              </a:r>
              <a:endPara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Rectangle 5">
              <a:extLst>
                <a:ext uri="{FF2B5EF4-FFF2-40B4-BE49-F238E27FC236}">
                  <a16:creationId xmlns:a16="http://schemas.microsoft.com/office/drawing/2014/main" id="{8E6ED2E0-07D1-4A6E-8A49-6A9651C3F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73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Rt</a:t>
              </a:r>
              <a:endPara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ectangle 5">
              <a:extLst>
                <a:ext uri="{FF2B5EF4-FFF2-40B4-BE49-F238E27FC236}">
                  <a16:creationId xmlns:a16="http://schemas.microsoft.com/office/drawing/2014/main" id="{3CEE2A0E-F9CB-408F-AB0D-6C9C0550B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7737" y="1468499"/>
              <a:ext cx="2109646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Immediate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48586D2-F05F-4461-858D-EC06130FBC3A}"/>
              </a:ext>
            </a:extLst>
          </p:cNvPr>
          <p:cNvGrpSpPr/>
          <p:nvPr/>
        </p:nvGrpSpPr>
        <p:grpSpPr>
          <a:xfrm>
            <a:off x="2993980" y="1330306"/>
            <a:ext cx="6269064" cy="851505"/>
            <a:chOff x="2034458" y="1204339"/>
            <a:chExt cx="4226561" cy="528320"/>
          </a:xfrm>
        </p:grpSpPr>
        <p:sp>
          <p:nvSpPr>
            <p:cNvPr id="44" name="Rectangle 4">
              <a:extLst>
                <a:ext uri="{FF2B5EF4-FFF2-40B4-BE49-F238E27FC236}">
                  <a16:creationId xmlns:a16="http://schemas.microsoft.com/office/drawing/2014/main" id="{A2936024-DE78-435D-A3F6-B3F48E8F5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458" y="1468499"/>
              <a:ext cx="7924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Opcode</a:t>
              </a:r>
            </a:p>
          </p:txBody>
        </p:sp>
        <p:sp>
          <p:nvSpPr>
            <p:cNvPr id="46" name="Rectangle 5">
              <a:extLst>
                <a:ext uri="{FF2B5EF4-FFF2-40B4-BE49-F238E27FC236}">
                  <a16:creationId xmlns:a16="http://schemas.microsoft.com/office/drawing/2014/main" id="{E9532C0E-744B-4550-A4B5-5B673FCE8E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9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Rs</a:t>
              </a:r>
              <a:endPara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Rectangle 12">
              <a:extLst>
                <a:ext uri="{FF2B5EF4-FFF2-40B4-BE49-F238E27FC236}">
                  <a16:creationId xmlns:a16="http://schemas.microsoft.com/office/drawing/2014/main" id="{DEA4F625-9466-47B7-9BD3-17FE27840C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458" y="1204339"/>
              <a:ext cx="79248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 bits</a:t>
              </a:r>
            </a:p>
          </p:txBody>
        </p:sp>
        <p:sp>
          <p:nvSpPr>
            <p:cNvPr id="62" name="Rectangle 13">
              <a:extLst>
                <a:ext uri="{FF2B5EF4-FFF2-40B4-BE49-F238E27FC236}">
                  <a16:creationId xmlns:a16="http://schemas.microsoft.com/office/drawing/2014/main" id="{C21E0A42-0FB6-4175-BDE8-8EBA19BB3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938" y="1204339"/>
              <a:ext cx="66040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bits</a:t>
              </a:r>
            </a:p>
          </p:txBody>
        </p:sp>
        <p:sp>
          <p:nvSpPr>
            <p:cNvPr id="63" name="Rectangle 5">
              <a:extLst>
                <a:ext uri="{FF2B5EF4-FFF2-40B4-BE49-F238E27FC236}">
                  <a16:creationId xmlns:a16="http://schemas.microsoft.com/office/drawing/2014/main" id="{2E719040-72EB-4FCD-B784-D73DCB249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73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Rt</a:t>
              </a:r>
              <a:endPara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Rectangle 13">
              <a:extLst>
                <a:ext uri="{FF2B5EF4-FFF2-40B4-BE49-F238E27FC236}">
                  <a16:creationId xmlns:a16="http://schemas.microsoft.com/office/drawing/2014/main" id="{87ADC971-DE0A-4516-9BD7-811280DFA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7338" y="1204339"/>
              <a:ext cx="66040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bits</a:t>
              </a:r>
            </a:p>
          </p:txBody>
        </p:sp>
        <p:sp>
          <p:nvSpPr>
            <p:cNvPr id="65" name="Rectangle 13">
              <a:extLst>
                <a:ext uri="{FF2B5EF4-FFF2-40B4-BE49-F238E27FC236}">
                  <a16:creationId xmlns:a16="http://schemas.microsoft.com/office/drawing/2014/main" id="{8773FA13-8AE9-4982-AC96-732965999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138" y="1204339"/>
              <a:ext cx="66040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16 bits</a:t>
              </a:r>
            </a:p>
          </p:txBody>
        </p:sp>
        <p:sp>
          <p:nvSpPr>
            <p:cNvPr id="66" name="Rectangle 4">
              <a:extLst>
                <a:ext uri="{FF2B5EF4-FFF2-40B4-BE49-F238E27FC236}">
                  <a16:creationId xmlns:a16="http://schemas.microsoft.com/office/drawing/2014/main" id="{92981954-6047-4F66-9DB0-8376A8DBA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7739" y="1468499"/>
              <a:ext cx="21132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Immediate</a:t>
              </a:r>
            </a:p>
          </p:txBody>
        </p:sp>
      </p:grpSp>
      <p:sp>
        <p:nvSpPr>
          <p:cNvPr id="67" name="Rectangle 12">
            <a:extLst>
              <a:ext uri="{FF2B5EF4-FFF2-40B4-BE49-F238E27FC236}">
                <a16:creationId xmlns:a16="http://schemas.microsoft.com/office/drawing/2014/main" id="{FE348969-DBDD-4598-AFE7-B6B72D36B0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786" y="2396113"/>
            <a:ext cx="1175450" cy="425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 bits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7940D6D-E130-4F80-BBDF-5F5CB36FE987}"/>
              </a:ext>
            </a:extLst>
          </p:cNvPr>
          <p:cNvCxnSpPr/>
          <p:nvPr/>
        </p:nvCxnSpPr>
        <p:spPr>
          <a:xfrm>
            <a:off x="2993980" y="2396113"/>
            <a:ext cx="622433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B3620A2-7CD9-4303-87DF-A139D61A18A9}"/>
              </a:ext>
            </a:extLst>
          </p:cNvPr>
          <p:cNvGrpSpPr/>
          <p:nvPr/>
        </p:nvGrpSpPr>
        <p:grpSpPr>
          <a:xfrm>
            <a:off x="3625834" y="4271557"/>
            <a:ext cx="4842518" cy="263255"/>
            <a:chOff x="2034458" y="1468499"/>
            <a:chExt cx="4222925" cy="264160"/>
          </a:xfrm>
        </p:grpSpPr>
        <p:sp>
          <p:nvSpPr>
            <p:cNvPr id="70" name="Rectangle 4">
              <a:extLst>
                <a:ext uri="{FF2B5EF4-FFF2-40B4-BE49-F238E27FC236}">
                  <a16:creationId xmlns:a16="http://schemas.microsoft.com/office/drawing/2014/main" id="{B0E8EFF5-80E8-48E5-B1B5-0F863B067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458" y="1468499"/>
              <a:ext cx="7924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001100</a:t>
              </a:r>
            </a:p>
          </p:txBody>
        </p:sp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1F12E4E1-D746-44C0-AF3E-6CFA4AA43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9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Rs</a:t>
              </a:r>
              <a:endPara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26491E60-297A-440A-8A2F-361FE2CA8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73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Rt</a:t>
              </a:r>
              <a:endPara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53C53D50-A5B8-44A5-8210-1F9E292FC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7737" y="1468499"/>
              <a:ext cx="2109646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Immediate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11547E-3313-47F2-B1F0-0CA1CBAD703F}"/>
              </a:ext>
            </a:extLst>
          </p:cNvPr>
          <p:cNvGrpSpPr/>
          <p:nvPr/>
        </p:nvGrpSpPr>
        <p:grpSpPr>
          <a:xfrm>
            <a:off x="3629215" y="4595837"/>
            <a:ext cx="4842518" cy="263255"/>
            <a:chOff x="2034458" y="1468499"/>
            <a:chExt cx="4222925" cy="264160"/>
          </a:xfrm>
        </p:grpSpPr>
        <p:sp>
          <p:nvSpPr>
            <p:cNvPr id="75" name="Rectangle 4">
              <a:extLst>
                <a:ext uri="{FF2B5EF4-FFF2-40B4-BE49-F238E27FC236}">
                  <a16:creationId xmlns:a16="http://schemas.microsoft.com/office/drawing/2014/main" id="{329C0232-D90D-47A8-A903-B95D36F58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458" y="1468499"/>
              <a:ext cx="7924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001101</a:t>
              </a:r>
            </a:p>
          </p:txBody>
        </p:sp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4814C6D4-82CC-484C-84AC-585714B33B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9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Rs</a:t>
              </a:r>
              <a:endPara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Rectangle 5">
              <a:extLst>
                <a:ext uri="{FF2B5EF4-FFF2-40B4-BE49-F238E27FC236}">
                  <a16:creationId xmlns:a16="http://schemas.microsoft.com/office/drawing/2014/main" id="{C78B3934-7DC0-4408-878E-384A28C265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73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Rt</a:t>
              </a:r>
              <a:endPara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Rectangle 5">
              <a:extLst>
                <a:ext uri="{FF2B5EF4-FFF2-40B4-BE49-F238E27FC236}">
                  <a16:creationId xmlns:a16="http://schemas.microsoft.com/office/drawing/2014/main" id="{536DC919-3D75-4E20-A55F-D34E92169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7737" y="1468499"/>
              <a:ext cx="2109646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Immediate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374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154" dirty="0"/>
              <a:t>Machine Code of I-Type Instructions</a:t>
            </a:r>
            <a:endParaRPr lang="en-US" altLang="en-US" sz="4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68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sz="quarter" idx="13"/>
          </p:nvPr>
        </p:nvSpPr>
        <p:spPr>
          <a:xfrm>
            <a:off x="111125" y="2821866"/>
            <a:ext cx="11934825" cy="3483684"/>
          </a:xfrm>
        </p:spPr>
        <p:txBody>
          <a:bodyPr>
            <a:normAutofit/>
          </a:bodyPr>
          <a:lstStyle/>
          <a:p>
            <a:r>
              <a:rPr lang="en-US" altLang="en-US" sz="2400" b="1" dirty="0" err="1"/>
              <a:t>Rs</a:t>
            </a:r>
            <a:r>
              <a:rPr lang="en-US" altLang="en-US" sz="2400" b="1" dirty="0"/>
              <a:t>, </a:t>
            </a:r>
            <a:r>
              <a:rPr lang="en-US" altLang="en-US" sz="2400" b="1" dirty="0" err="1"/>
              <a:t>Rt</a:t>
            </a:r>
            <a:endParaRPr lang="en-US" altLang="en-US" sz="2400" b="1" dirty="0"/>
          </a:p>
          <a:p>
            <a:pPr lvl="1"/>
            <a:r>
              <a:rPr lang="en-US" altLang="en-US" sz="1800" dirty="0"/>
              <a:t>Indicate source and destination register ids used by an instruction</a:t>
            </a:r>
          </a:p>
          <a:p>
            <a:pPr lvl="1"/>
            <a:r>
              <a:rPr lang="en-US" altLang="en-US" sz="1800" dirty="0"/>
              <a:t>Example:</a:t>
            </a:r>
          </a:p>
          <a:p>
            <a:pPr lvl="2"/>
            <a:r>
              <a:rPr lang="en-US" altLang="en-US" sz="1600" b="1" dirty="0" err="1"/>
              <a:t>addi</a:t>
            </a:r>
            <a:r>
              <a:rPr lang="en-US" altLang="en-US" sz="1600" b="1" dirty="0"/>
              <a:t>	$5, $4, 1</a:t>
            </a:r>
          </a:p>
          <a:p>
            <a:pPr lvl="2"/>
            <a:r>
              <a:rPr lang="en-US" altLang="en-US" sz="1600" b="1" dirty="0" err="1"/>
              <a:t>andi</a:t>
            </a:r>
            <a:r>
              <a:rPr lang="en-US" altLang="en-US" sz="1600" b="1" dirty="0"/>
              <a:t>	$13, $12, 0xA</a:t>
            </a:r>
          </a:p>
          <a:p>
            <a:pPr lvl="2"/>
            <a:r>
              <a:rPr lang="en-US" altLang="en-US" sz="1600" b="1" dirty="0" err="1"/>
              <a:t>ori</a:t>
            </a:r>
            <a:r>
              <a:rPr lang="en-US" altLang="en-US" sz="1600" b="1" dirty="0"/>
              <a:t> 	$t3, $t2, 12</a:t>
            </a:r>
            <a:endParaRPr lang="en-US" altLang="en-US" sz="1100" b="1" dirty="0"/>
          </a:p>
          <a:p>
            <a:pPr lvl="1"/>
            <a:endParaRPr lang="en-US" altLang="en-US" sz="2000" dirty="0"/>
          </a:p>
          <a:p>
            <a:endParaRPr lang="en-US" altLang="en-US" sz="2400" dirty="0"/>
          </a:p>
          <a:p>
            <a:pPr marL="527517" lvl="1" indent="0" algn="ctr">
              <a:buNone/>
            </a:pPr>
            <a:endParaRPr lang="en-US" altLang="en-US" sz="2000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5D4429D-99F6-4FF4-B0B4-C5F3FA3FB76B}"/>
              </a:ext>
            </a:extLst>
          </p:cNvPr>
          <p:cNvGrpSpPr/>
          <p:nvPr/>
        </p:nvGrpSpPr>
        <p:grpSpPr>
          <a:xfrm>
            <a:off x="5054221" y="3946691"/>
            <a:ext cx="4842518" cy="263255"/>
            <a:chOff x="2034458" y="1468499"/>
            <a:chExt cx="4222925" cy="264160"/>
          </a:xfrm>
        </p:grpSpPr>
        <p:sp>
          <p:nvSpPr>
            <p:cNvPr id="34" name="Rectangle 4">
              <a:extLst>
                <a:ext uri="{FF2B5EF4-FFF2-40B4-BE49-F238E27FC236}">
                  <a16:creationId xmlns:a16="http://schemas.microsoft.com/office/drawing/2014/main" id="{47402038-3B9F-4D43-A969-FC98F2823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458" y="1468499"/>
              <a:ext cx="7924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001000</a:t>
              </a:r>
            </a:p>
          </p:txBody>
        </p:sp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29954B3E-BB4B-4F57-A7C0-1D1373B32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9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00100</a:t>
              </a:r>
            </a:p>
          </p:txBody>
        </p:sp>
        <p:sp>
          <p:nvSpPr>
            <p:cNvPr id="39" name="Rectangle 5">
              <a:extLst>
                <a:ext uri="{FF2B5EF4-FFF2-40B4-BE49-F238E27FC236}">
                  <a16:creationId xmlns:a16="http://schemas.microsoft.com/office/drawing/2014/main" id="{8E6ED2E0-07D1-4A6E-8A49-6A9651C3F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73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00101</a:t>
              </a:r>
            </a:p>
          </p:txBody>
        </p:sp>
        <p:sp>
          <p:nvSpPr>
            <p:cNvPr id="41" name="Rectangle 5">
              <a:extLst>
                <a:ext uri="{FF2B5EF4-FFF2-40B4-BE49-F238E27FC236}">
                  <a16:creationId xmlns:a16="http://schemas.microsoft.com/office/drawing/2014/main" id="{3CEE2A0E-F9CB-408F-AB0D-6C9C0550B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7737" y="1468499"/>
              <a:ext cx="2109646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Immediate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48586D2-F05F-4461-858D-EC06130FBC3A}"/>
              </a:ext>
            </a:extLst>
          </p:cNvPr>
          <p:cNvGrpSpPr/>
          <p:nvPr/>
        </p:nvGrpSpPr>
        <p:grpSpPr>
          <a:xfrm>
            <a:off x="2993980" y="1330306"/>
            <a:ext cx="6269064" cy="851505"/>
            <a:chOff x="2034458" y="1204339"/>
            <a:chExt cx="4226561" cy="528320"/>
          </a:xfrm>
        </p:grpSpPr>
        <p:sp>
          <p:nvSpPr>
            <p:cNvPr id="44" name="Rectangle 4">
              <a:extLst>
                <a:ext uri="{FF2B5EF4-FFF2-40B4-BE49-F238E27FC236}">
                  <a16:creationId xmlns:a16="http://schemas.microsoft.com/office/drawing/2014/main" id="{A2936024-DE78-435D-A3F6-B3F48E8F5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458" y="1468499"/>
              <a:ext cx="7924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Opcode</a:t>
              </a:r>
            </a:p>
          </p:txBody>
        </p:sp>
        <p:sp>
          <p:nvSpPr>
            <p:cNvPr id="46" name="Rectangle 5">
              <a:extLst>
                <a:ext uri="{FF2B5EF4-FFF2-40B4-BE49-F238E27FC236}">
                  <a16:creationId xmlns:a16="http://schemas.microsoft.com/office/drawing/2014/main" id="{E9532C0E-744B-4550-A4B5-5B673FCE8E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9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Rs</a:t>
              </a:r>
              <a:endPara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Rectangle 12">
              <a:extLst>
                <a:ext uri="{FF2B5EF4-FFF2-40B4-BE49-F238E27FC236}">
                  <a16:creationId xmlns:a16="http://schemas.microsoft.com/office/drawing/2014/main" id="{DEA4F625-9466-47B7-9BD3-17FE27840C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458" y="1204339"/>
              <a:ext cx="79248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 bits</a:t>
              </a:r>
            </a:p>
          </p:txBody>
        </p:sp>
        <p:sp>
          <p:nvSpPr>
            <p:cNvPr id="62" name="Rectangle 13">
              <a:extLst>
                <a:ext uri="{FF2B5EF4-FFF2-40B4-BE49-F238E27FC236}">
                  <a16:creationId xmlns:a16="http://schemas.microsoft.com/office/drawing/2014/main" id="{C21E0A42-0FB6-4175-BDE8-8EBA19BB3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938" y="1204339"/>
              <a:ext cx="66040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bits</a:t>
              </a:r>
            </a:p>
          </p:txBody>
        </p:sp>
        <p:sp>
          <p:nvSpPr>
            <p:cNvPr id="63" name="Rectangle 5">
              <a:extLst>
                <a:ext uri="{FF2B5EF4-FFF2-40B4-BE49-F238E27FC236}">
                  <a16:creationId xmlns:a16="http://schemas.microsoft.com/office/drawing/2014/main" id="{2E719040-72EB-4FCD-B784-D73DCB249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73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Rt</a:t>
              </a:r>
              <a:endPara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Rectangle 13">
              <a:extLst>
                <a:ext uri="{FF2B5EF4-FFF2-40B4-BE49-F238E27FC236}">
                  <a16:creationId xmlns:a16="http://schemas.microsoft.com/office/drawing/2014/main" id="{87ADC971-DE0A-4516-9BD7-811280DFA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7338" y="1204339"/>
              <a:ext cx="66040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bits</a:t>
              </a:r>
            </a:p>
          </p:txBody>
        </p:sp>
        <p:sp>
          <p:nvSpPr>
            <p:cNvPr id="65" name="Rectangle 13">
              <a:extLst>
                <a:ext uri="{FF2B5EF4-FFF2-40B4-BE49-F238E27FC236}">
                  <a16:creationId xmlns:a16="http://schemas.microsoft.com/office/drawing/2014/main" id="{8773FA13-8AE9-4982-AC96-732965999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138" y="1204339"/>
              <a:ext cx="66040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16 bits</a:t>
              </a:r>
            </a:p>
          </p:txBody>
        </p:sp>
        <p:sp>
          <p:nvSpPr>
            <p:cNvPr id="66" name="Rectangle 4">
              <a:extLst>
                <a:ext uri="{FF2B5EF4-FFF2-40B4-BE49-F238E27FC236}">
                  <a16:creationId xmlns:a16="http://schemas.microsoft.com/office/drawing/2014/main" id="{92981954-6047-4F66-9DB0-8376A8DBA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7739" y="1468499"/>
              <a:ext cx="21132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Immediate</a:t>
              </a:r>
            </a:p>
          </p:txBody>
        </p:sp>
      </p:grpSp>
      <p:sp>
        <p:nvSpPr>
          <p:cNvPr id="67" name="Rectangle 12">
            <a:extLst>
              <a:ext uri="{FF2B5EF4-FFF2-40B4-BE49-F238E27FC236}">
                <a16:creationId xmlns:a16="http://schemas.microsoft.com/office/drawing/2014/main" id="{FE348969-DBDD-4598-AFE7-B6B72D36B0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786" y="2396113"/>
            <a:ext cx="1175450" cy="425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 bits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7940D6D-E130-4F80-BBDF-5F5CB36FE987}"/>
              </a:ext>
            </a:extLst>
          </p:cNvPr>
          <p:cNvCxnSpPr/>
          <p:nvPr/>
        </p:nvCxnSpPr>
        <p:spPr>
          <a:xfrm>
            <a:off x="2993980" y="2396113"/>
            <a:ext cx="622433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B3620A2-7CD9-4303-87DF-A139D61A18A9}"/>
              </a:ext>
            </a:extLst>
          </p:cNvPr>
          <p:cNvGrpSpPr/>
          <p:nvPr/>
        </p:nvGrpSpPr>
        <p:grpSpPr>
          <a:xfrm>
            <a:off x="5054221" y="4264925"/>
            <a:ext cx="4842518" cy="263255"/>
            <a:chOff x="2034458" y="1468499"/>
            <a:chExt cx="4222925" cy="264160"/>
          </a:xfrm>
        </p:grpSpPr>
        <p:sp>
          <p:nvSpPr>
            <p:cNvPr id="70" name="Rectangle 4">
              <a:extLst>
                <a:ext uri="{FF2B5EF4-FFF2-40B4-BE49-F238E27FC236}">
                  <a16:creationId xmlns:a16="http://schemas.microsoft.com/office/drawing/2014/main" id="{B0E8EFF5-80E8-48E5-B1B5-0F863B067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458" y="1468499"/>
              <a:ext cx="7924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001100</a:t>
              </a:r>
            </a:p>
          </p:txBody>
        </p:sp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1F12E4E1-D746-44C0-AF3E-6CFA4AA43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9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01100</a:t>
              </a:r>
            </a:p>
          </p:txBody>
        </p:sp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26491E60-297A-440A-8A2F-361FE2CA8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73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01101</a:t>
              </a:r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53C53D50-A5B8-44A5-8210-1F9E292FC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7737" y="1468499"/>
              <a:ext cx="2109646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Immediate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11547E-3313-47F2-B1F0-0CA1CBAD703F}"/>
              </a:ext>
            </a:extLst>
          </p:cNvPr>
          <p:cNvGrpSpPr/>
          <p:nvPr/>
        </p:nvGrpSpPr>
        <p:grpSpPr>
          <a:xfrm>
            <a:off x="5057601" y="4589205"/>
            <a:ext cx="4842518" cy="263255"/>
            <a:chOff x="2034458" y="1468499"/>
            <a:chExt cx="4222925" cy="264160"/>
          </a:xfrm>
        </p:grpSpPr>
        <p:sp>
          <p:nvSpPr>
            <p:cNvPr id="75" name="Rectangle 4">
              <a:extLst>
                <a:ext uri="{FF2B5EF4-FFF2-40B4-BE49-F238E27FC236}">
                  <a16:creationId xmlns:a16="http://schemas.microsoft.com/office/drawing/2014/main" id="{329C0232-D90D-47A8-A903-B95D36F58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458" y="1468499"/>
              <a:ext cx="7924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001101</a:t>
              </a:r>
            </a:p>
          </p:txBody>
        </p:sp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4814C6D4-82CC-484C-84AC-585714B33B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9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01010</a:t>
              </a:r>
            </a:p>
          </p:txBody>
        </p:sp>
        <p:sp>
          <p:nvSpPr>
            <p:cNvPr id="77" name="Rectangle 5">
              <a:extLst>
                <a:ext uri="{FF2B5EF4-FFF2-40B4-BE49-F238E27FC236}">
                  <a16:creationId xmlns:a16="http://schemas.microsoft.com/office/drawing/2014/main" id="{C78B3934-7DC0-4408-878E-384A28C265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73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01011</a:t>
              </a:r>
            </a:p>
          </p:txBody>
        </p:sp>
        <p:sp>
          <p:nvSpPr>
            <p:cNvPr id="78" name="Rectangle 5">
              <a:extLst>
                <a:ext uri="{FF2B5EF4-FFF2-40B4-BE49-F238E27FC236}">
                  <a16:creationId xmlns:a16="http://schemas.microsoft.com/office/drawing/2014/main" id="{536DC919-3D75-4E20-A55F-D34E92169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7737" y="1468499"/>
              <a:ext cx="2109646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Immediate</a:t>
              </a:r>
            </a:p>
          </p:txBody>
        </p:sp>
      </p:grpSp>
      <p:sp>
        <p:nvSpPr>
          <p:cNvPr id="31" name="Rectangle 5">
            <a:extLst>
              <a:ext uri="{FF2B5EF4-FFF2-40B4-BE49-F238E27FC236}">
                <a16:creationId xmlns:a16="http://schemas.microsoft.com/office/drawing/2014/main" id="{90F87BAE-74D8-41D3-B100-4A97AA477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0264" y="3947362"/>
            <a:ext cx="757295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$4</a:t>
            </a:r>
          </a:p>
        </p:txBody>
      </p:sp>
      <p:sp>
        <p:nvSpPr>
          <p:cNvPr id="32" name="Rectangle 5">
            <a:extLst>
              <a:ext uri="{FF2B5EF4-FFF2-40B4-BE49-F238E27FC236}">
                <a16:creationId xmlns:a16="http://schemas.microsoft.com/office/drawing/2014/main" id="{FAB80F03-BB7E-4161-9F2D-0B99AA51A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7559" y="3947362"/>
            <a:ext cx="757295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$5</a:t>
            </a:r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1BBD4DA8-AA25-4300-8DDD-A5FE3D8DC8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058" y="4267155"/>
            <a:ext cx="757295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$12</a:t>
            </a:r>
          </a:p>
        </p:txBody>
      </p:sp>
      <p:sp>
        <p:nvSpPr>
          <p:cNvPr id="37" name="Rectangle 5">
            <a:extLst>
              <a:ext uri="{FF2B5EF4-FFF2-40B4-BE49-F238E27FC236}">
                <a16:creationId xmlns:a16="http://schemas.microsoft.com/office/drawing/2014/main" id="{54D22664-33B4-4353-93E7-D6BD8067AA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2353" y="4267155"/>
            <a:ext cx="757295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$13</a:t>
            </a:r>
          </a:p>
        </p:txBody>
      </p:sp>
      <p:sp>
        <p:nvSpPr>
          <p:cNvPr id="38" name="Rectangle 5">
            <a:extLst>
              <a:ext uri="{FF2B5EF4-FFF2-40B4-BE49-F238E27FC236}">
                <a16:creationId xmlns:a16="http://schemas.microsoft.com/office/drawing/2014/main" id="{A23D35C4-A702-46D9-B4EB-9F1344EA5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1300" y="4591470"/>
            <a:ext cx="757295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$t2 (10)</a:t>
            </a:r>
          </a:p>
        </p:txBody>
      </p:sp>
      <p:sp>
        <p:nvSpPr>
          <p:cNvPr id="40" name="Rectangle 5">
            <a:extLst>
              <a:ext uri="{FF2B5EF4-FFF2-40B4-BE49-F238E27FC236}">
                <a16:creationId xmlns:a16="http://schemas.microsoft.com/office/drawing/2014/main" id="{78B983AE-E59D-4C26-B409-368D502EA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8595" y="4591470"/>
            <a:ext cx="757295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$t3 (11)</a:t>
            </a:r>
          </a:p>
        </p:txBody>
      </p:sp>
    </p:spTree>
    <p:extLst>
      <p:ext uri="{BB962C8B-B14F-4D97-AF65-F5344CB8AC3E}">
        <p14:creationId xmlns:p14="http://schemas.microsoft.com/office/powerpoint/2010/main" val="386114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2" grpId="0" animBg="1"/>
      <p:bldP spid="32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40" grpId="0" animBg="1"/>
      <p:bldP spid="40" grpId="1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154" dirty="0"/>
              <a:t>Machine Code of I-Type Instructions</a:t>
            </a:r>
            <a:endParaRPr lang="en-US" altLang="en-US" sz="4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69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sz="quarter" idx="13"/>
          </p:nvPr>
        </p:nvSpPr>
        <p:spPr>
          <a:xfrm>
            <a:off x="111125" y="2909171"/>
            <a:ext cx="11934825" cy="3396379"/>
          </a:xfrm>
        </p:spPr>
        <p:txBody>
          <a:bodyPr>
            <a:normAutofit/>
          </a:bodyPr>
          <a:lstStyle/>
          <a:p>
            <a:r>
              <a:rPr lang="en-US" altLang="en-US" sz="2400" b="1" dirty="0"/>
              <a:t>Immediate</a:t>
            </a:r>
          </a:p>
          <a:p>
            <a:pPr lvl="1"/>
            <a:r>
              <a:rPr lang="en-US" altLang="en-US" sz="1800" dirty="0"/>
              <a:t>Indicate the immediate value</a:t>
            </a:r>
          </a:p>
          <a:p>
            <a:pPr lvl="1"/>
            <a:r>
              <a:rPr lang="en-US" altLang="en-US" sz="1800" dirty="0"/>
              <a:t>Example:</a:t>
            </a:r>
          </a:p>
          <a:p>
            <a:pPr lvl="2"/>
            <a:r>
              <a:rPr lang="en-US" altLang="en-US" sz="1600" b="1" dirty="0" err="1"/>
              <a:t>addi</a:t>
            </a:r>
            <a:r>
              <a:rPr lang="en-US" altLang="en-US" sz="1600" b="1" dirty="0"/>
              <a:t>	$5, $4, 1</a:t>
            </a:r>
          </a:p>
          <a:p>
            <a:pPr lvl="2"/>
            <a:r>
              <a:rPr lang="en-US" altLang="en-US" sz="1600" b="1" dirty="0" err="1"/>
              <a:t>andi</a:t>
            </a:r>
            <a:r>
              <a:rPr lang="en-US" altLang="en-US" sz="1600" b="1" dirty="0"/>
              <a:t>	$13, $12, 0xA</a:t>
            </a:r>
          </a:p>
          <a:p>
            <a:pPr lvl="2"/>
            <a:r>
              <a:rPr lang="en-US" altLang="en-US" sz="1600" b="1" dirty="0" err="1"/>
              <a:t>ori</a:t>
            </a:r>
            <a:r>
              <a:rPr lang="en-US" altLang="en-US" sz="1600" b="1" dirty="0"/>
              <a:t> 	$t3, $t2, 12</a:t>
            </a:r>
          </a:p>
          <a:p>
            <a:pPr lvl="3"/>
            <a:endParaRPr lang="en-US" altLang="en-US" sz="1100" b="1" dirty="0"/>
          </a:p>
          <a:p>
            <a:pPr lvl="1"/>
            <a:endParaRPr lang="en-US" altLang="en-US" sz="2000" dirty="0"/>
          </a:p>
          <a:p>
            <a:endParaRPr lang="en-US" altLang="en-US" sz="2400" dirty="0"/>
          </a:p>
          <a:p>
            <a:pPr marL="527517" lvl="1" indent="0" algn="ctr">
              <a:buNone/>
            </a:pPr>
            <a:endParaRPr lang="en-US" altLang="en-US" sz="2000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5D4429D-99F6-4FF4-B0B4-C5F3FA3FB76B}"/>
              </a:ext>
            </a:extLst>
          </p:cNvPr>
          <p:cNvGrpSpPr/>
          <p:nvPr/>
        </p:nvGrpSpPr>
        <p:grpSpPr>
          <a:xfrm>
            <a:off x="5046129" y="4035703"/>
            <a:ext cx="4842518" cy="263255"/>
            <a:chOff x="2034458" y="1468499"/>
            <a:chExt cx="4222925" cy="264160"/>
          </a:xfrm>
        </p:grpSpPr>
        <p:sp>
          <p:nvSpPr>
            <p:cNvPr id="34" name="Rectangle 4">
              <a:extLst>
                <a:ext uri="{FF2B5EF4-FFF2-40B4-BE49-F238E27FC236}">
                  <a16:creationId xmlns:a16="http://schemas.microsoft.com/office/drawing/2014/main" id="{47402038-3B9F-4D43-A969-FC98F2823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458" y="1468499"/>
              <a:ext cx="7924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001000</a:t>
              </a:r>
            </a:p>
          </p:txBody>
        </p:sp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29954B3E-BB4B-4F57-A7C0-1D1373B32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9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00100</a:t>
              </a:r>
            </a:p>
          </p:txBody>
        </p:sp>
        <p:sp>
          <p:nvSpPr>
            <p:cNvPr id="39" name="Rectangle 5">
              <a:extLst>
                <a:ext uri="{FF2B5EF4-FFF2-40B4-BE49-F238E27FC236}">
                  <a16:creationId xmlns:a16="http://schemas.microsoft.com/office/drawing/2014/main" id="{8E6ED2E0-07D1-4A6E-8A49-6A9651C3F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73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00101</a:t>
              </a:r>
            </a:p>
          </p:txBody>
        </p:sp>
        <p:sp>
          <p:nvSpPr>
            <p:cNvPr id="41" name="Rectangle 5">
              <a:extLst>
                <a:ext uri="{FF2B5EF4-FFF2-40B4-BE49-F238E27FC236}">
                  <a16:creationId xmlns:a16="http://schemas.microsoft.com/office/drawing/2014/main" id="{3CEE2A0E-F9CB-408F-AB0D-6C9C0550B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7737" y="1468499"/>
              <a:ext cx="2109646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0000000000000001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48586D2-F05F-4461-858D-EC06130FBC3A}"/>
              </a:ext>
            </a:extLst>
          </p:cNvPr>
          <p:cNvGrpSpPr/>
          <p:nvPr/>
        </p:nvGrpSpPr>
        <p:grpSpPr>
          <a:xfrm>
            <a:off x="2993980" y="1330306"/>
            <a:ext cx="6269064" cy="851505"/>
            <a:chOff x="2034458" y="1204339"/>
            <a:chExt cx="4226561" cy="528320"/>
          </a:xfrm>
        </p:grpSpPr>
        <p:sp>
          <p:nvSpPr>
            <p:cNvPr id="44" name="Rectangle 4">
              <a:extLst>
                <a:ext uri="{FF2B5EF4-FFF2-40B4-BE49-F238E27FC236}">
                  <a16:creationId xmlns:a16="http://schemas.microsoft.com/office/drawing/2014/main" id="{A2936024-DE78-435D-A3F6-B3F48E8F5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458" y="1468499"/>
              <a:ext cx="7924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Opcode</a:t>
              </a:r>
            </a:p>
          </p:txBody>
        </p:sp>
        <p:sp>
          <p:nvSpPr>
            <p:cNvPr id="46" name="Rectangle 5">
              <a:extLst>
                <a:ext uri="{FF2B5EF4-FFF2-40B4-BE49-F238E27FC236}">
                  <a16:creationId xmlns:a16="http://schemas.microsoft.com/office/drawing/2014/main" id="{E9532C0E-744B-4550-A4B5-5B673FCE8E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9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Rs</a:t>
              </a:r>
              <a:endPara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Rectangle 12">
              <a:extLst>
                <a:ext uri="{FF2B5EF4-FFF2-40B4-BE49-F238E27FC236}">
                  <a16:creationId xmlns:a16="http://schemas.microsoft.com/office/drawing/2014/main" id="{DEA4F625-9466-47B7-9BD3-17FE27840C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458" y="1204339"/>
              <a:ext cx="79248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 bits</a:t>
              </a:r>
            </a:p>
          </p:txBody>
        </p:sp>
        <p:sp>
          <p:nvSpPr>
            <p:cNvPr id="62" name="Rectangle 13">
              <a:extLst>
                <a:ext uri="{FF2B5EF4-FFF2-40B4-BE49-F238E27FC236}">
                  <a16:creationId xmlns:a16="http://schemas.microsoft.com/office/drawing/2014/main" id="{C21E0A42-0FB6-4175-BDE8-8EBA19BB3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938" y="1204339"/>
              <a:ext cx="66040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bits</a:t>
              </a:r>
            </a:p>
          </p:txBody>
        </p:sp>
        <p:sp>
          <p:nvSpPr>
            <p:cNvPr id="63" name="Rectangle 5">
              <a:extLst>
                <a:ext uri="{FF2B5EF4-FFF2-40B4-BE49-F238E27FC236}">
                  <a16:creationId xmlns:a16="http://schemas.microsoft.com/office/drawing/2014/main" id="{2E719040-72EB-4FCD-B784-D73DCB249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73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Rt</a:t>
              </a:r>
              <a:endPara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Rectangle 13">
              <a:extLst>
                <a:ext uri="{FF2B5EF4-FFF2-40B4-BE49-F238E27FC236}">
                  <a16:creationId xmlns:a16="http://schemas.microsoft.com/office/drawing/2014/main" id="{87ADC971-DE0A-4516-9BD7-811280DFA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7338" y="1204339"/>
              <a:ext cx="66040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bits</a:t>
              </a:r>
            </a:p>
          </p:txBody>
        </p:sp>
        <p:sp>
          <p:nvSpPr>
            <p:cNvPr id="65" name="Rectangle 13">
              <a:extLst>
                <a:ext uri="{FF2B5EF4-FFF2-40B4-BE49-F238E27FC236}">
                  <a16:creationId xmlns:a16="http://schemas.microsoft.com/office/drawing/2014/main" id="{8773FA13-8AE9-4982-AC96-732965999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138" y="1204339"/>
              <a:ext cx="66040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16 bits</a:t>
              </a:r>
            </a:p>
          </p:txBody>
        </p:sp>
        <p:sp>
          <p:nvSpPr>
            <p:cNvPr id="66" name="Rectangle 4">
              <a:extLst>
                <a:ext uri="{FF2B5EF4-FFF2-40B4-BE49-F238E27FC236}">
                  <a16:creationId xmlns:a16="http://schemas.microsoft.com/office/drawing/2014/main" id="{92981954-6047-4F66-9DB0-8376A8DBA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7739" y="1468499"/>
              <a:ext cx="21132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Immediate</a:t>
              </a:r>
            </a:p>
          </p:txBody>
        </p:sp>
      </p:grpSp>
      <p:sp>
        <p:nvSpPr>
          <p:cNvPr id="67" name="Rectangle 12">
            <a:extLst>
              <a:ext uri="{FF2B5EF4-FFF2-40B4-BE49-F238E27FC236}">
                <a16:creationId xmlns:a16="http://schemas.microsoft.com/office/drawing/2014/main" id="{FE348969-DBDD-4598-AFE7-B6B72D36B0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786" y="2396113"/>
            <a:ext cx="1175450" cy="425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 bits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7940D6D-E130-4F80-BBDF-5F5CB36FE987}"/>
              </a:ext>
            </a:extLst>
          </p:cNvPr>
          <p:cNvCxnSpPr/>
          <p:nvPr/>
        </p:nvCxnSpPr>
        <p:spPr>
          <a:xfrm>
            <a:off x="2993980" y="2396113"/>
            <a:ext cx="622433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B3620A2-7CD9-4303-87DF-A139D61A18A9}"/>
              </a:ext>
            </a:extLst>
          </p:cNvPr>
          <p:cNvGrpSpPr/>
          <p:nvPr/>
        </p:nvGrpSpPr>
        <p:grpSpPr>
          <a:xfrm>
            <a:off x="5046129" y="4353937"/>
            <a:ext cx="4842518" cy="263255"/>
            <a:chOff x="2034458" y="1468499"/>
            <a:chExt cx="4222925" cy="264160"/>
          </a:xfrm>
        </p:grpSpPr>
        <p:sp>
          <p:nvSpPr>
            <p:cNvPr id="70" name="Rectangle 4">
              <a:extLst>
                <a:ext uri="{FF2B5EF4-FFF2-40B4-BE49-F238E27FC236}">
                  <a16:creationId xmlns:a16="http://schemas.microsoft.com/office/drawing/2014/main" id="{B0E8EFF5-80E8-48E5-B1B5-0F863B067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458" y="1468499"/>
              <a:ext cx="7924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001100</a:t>
              </a:r>
            </a:p>
          </p:txBody>
        </p:sp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1F12E4E1-D746-44C0-AF3E-6CFA4AA43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9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01100</a:t>
              </a:r>
            </a:p>
          </p:txBody>
        </p:sp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26491E60-297A-440A-8A2F-361FE2CA8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73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01101</a:t>
              </a:r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53C53D50-A5B8-44A5-8210-1F9E292FC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7737" y="1468499"/>
              <a:ext cx="2109646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0000000000001010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11547E-3313-47F2-B1F0-0CA1CBAD703F}"/>
              </a:ext>
            </a:extLst>
          </p:cNvPr>
          <p:cNvGrpSpPr/>
          <p:nvPr/>
        </p:nvGrpSpPr>
        <p:grpSpPr>
          <a:xfrm>
            <a:off x="5049509" y="4678217"/>
            <a:ext cx="4842518" cy="263255"/>
            <a:chOff x="2034458" y="1468499"/>
            <a:chExt cx="4222925" cy="264160"/>
          </a:xfrm>
        </p:grpSpPr>
        <p:sp>
          <p:nvSpPr>
            <p:cNvPr id="75" name="Rectangle 4">
              <a:extLst>
                <a:ext uri="{FF2B5EF4-FFF2-40B4-BE49-F238E27FC236}">
                  <a16:creationId xmlns:a16="http://schemas.microsoft.com/office/drawing/2014/main" id="{329C0232-D90D-47A8-A903-B95D36F58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458" y="1468499"/>
              <a:ext cx="7924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001101</a:t>
              </a:r>
            </a:p>
          </p:txBody>
        </p:sp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4814C6D4-82CC-484C-84AC-585714B33B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9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01010</a:t>
              </a:r>
            </a:p>
          </p:txBody>
        </p:sp>
        <p:sp>
          <p:nvSpPr>
            <p:cNvPr id="77" name="Rectangle 5">
              <a:extLst>
                <a:ext uri="{FF2B5EF4-FFF2-40B4-BE49-F238E27FC236}">
                  <a16:creationId xmlns:a16="http://schemas.microsoft.com/office/drawing/2014/main" id="{C78B3934-7DC0-4408-878E-384A28C265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73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01011</a:t>
              </a:r>
            </a:p>
          </p:txBody>
        </p:sp>
        <p:sp>
          <p:nvSpPr>
            <p:cNvPr id="78" name="Rectangle 5">
              <a:extLst>
                <a:ext uri="{FF2B5EF4-FFF2-40B4-BE49-F238E27FC236}">
                  <a16:creationId xmlns:a16="http://schemas.microsoft.com/office/drawing/2014/main" id="{536DC919-3D75-4E20-A55F-D34E92169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7737" y="1468499"/>
              <a:ext cx="2109646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0000000000001100</a:t>
              </a:r>
            </a:p>
          </p:txBody>
        </p:sp>
      </p:grpSp>
      <p:sp>
        <p:nvSpPr>
          <p:cNvPr id="43" name="Rectangle 5">
            <a:extLst>
              <a:ext uri="{FF2B5EF4-FFF2-40B4-BE49-F238E27FC236}">
                <a16:creationId xmlns:a16="http://schemas.microsoft.com/office/drawing/2014/main" id="{D14730BC-3AA4-49DD-B690-7347F750C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6999" y="4034764"/>
            <a:ext cx="2419176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5" name="Rectangle 5">
            <a:extLst>
              <a:ext uri="{FF2B5EF4-FFF2-40B4-BE49-F238E27FC236}">
                <a16:creationId xmlns:a16="http://schemas.microsoft.com/office/drawing/2014/main" id="{179D9CFF-05A6-4053-AD3C-275512D61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2892" y="4358692"/>
            <a:ext cx="2419176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0xA</a:t>
            </a:r>
          </a:p>
        </p:txBody>
      </p:sp>
      <p:sp>
        <p:nvSpPr>
          <p:cNvPr id="47" name="Rectangle 5">
            <a:extLst>
              <a:ext uri="{FF2B5EF4-FFF2-40B4-BE49-F238E27FC236}">
                <a16:creationId xmlns:a16="http://schemas.microsoft.com/office/drawing/2014/main" id="{2A1458C4-08B5-4D68-B0B8-EA9131C7A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9088" y="4682972"/>
            <a:ext cx="2419176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18516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5" grpId="0" animBg="1"/>
      <p:bldP spid="45" grpId="1" animBg="1"/>
      <p:bldP spid="47" grpId="0" animBg="1"/>
      <p:bldP spid="47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FF1F7-EAA4-4045-B3A2-1D574BA54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3830"/>
            <a:ext cx="11934907" cy="870333"/>
          </a:xfrm>
        </p:spPr>
        <p:txBody>
          <a:bodyPr/>
          <a:lstStyle/>
          <a:p>
            <a:r>
              <a:rPr lang="en-US" dirty="0"/>
              <a:t>Memory Layout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B54A8F-0122-4043-B9AB-EE63F15FD6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5" name="Picture 8" descr="f02-13-P374493">
            <a:extLst>
              <a:ext uri="{FF2B5EF4-FFF2-40B4-BE49-F238E27FC236}">
                <a16:creationId xmlns:a16="http://schemas.microsoft.com/office/drawing/2014/main" id="{6E7F6C45-D903-4BAF-A46B-B523C6AC9B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6"/>
          <a:stretch/>
        </p:blipFill>
        <p:spPr bwMode="auto">
          <a:xfrm>
            <a:off x="7607799" y="1311603"/>
            <a:ext cx="2188957" cy="3432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AB167F-A67B-44FE-90FA-9B73A8CC4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958"/>
          <a:stretch/>
        </p:blipFill>
        <p:spPr>
          <a:xfrm rot="18913154">
            <a:off x="6868480" y="5519569"/>
            <a:ext cx="1888427" cy="494523"/>
          </a:xfrm>
          <a:prstGeom prst="rect">
            <a:avLst/>
          </a:prstGeom>
        </p:spPr>
      </p:pic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AF694826-CFCD-4EE3-BF23-C2D08DDCD01B}"/>
              </a:ext>
            </a:extLst>
          </p:cNvPr>
          <p:cNvCxnSpPr>
            <a:stCxn id="6" idx="2"/>
          </p:cNvCxnSpPr>
          <p:nvPr/>
        </p:nvCxnSpPr>
        <p:spPr>
          <a:xfrm rot="5400000" flipH="1" flipV="1">
            <a:off x="7979939" y="4751047"/>
            <a:ext cx="1198215" cy="1184368"/>
          </a:xfrm>
          <a:prstGeom prst="curvedConnector3">
            <a:avLst>
              <a:gd name="adj1" fmla="val -3187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BD54510-E4D1-4957-8F11-2D340DD8AFD3}"/>
              </a:ext>
            </a:extLst>
          </p:cNvPr>
          <p:cNvSpPr/>
          <p:nvPr/>
        </p:nvSpPr>
        <p:spPr>
          <a:xfrm>
            <a:off x="347299" y="603093"/>
            <a:ext cx="5970637" cy="6247864"/>
          </a:xfrm>
          <a:prstGeom prst="rect">
            <a:avLst/>
          </a:prstGeom>
          <a:solidFill>
            <a:srgbClr val="FFFFCC">
              <a:alpha val="52157"/>
            </a:srgbClr>
          </a:solidFill>
        </p:spPr>
        <p:txBody>
          <a:bodyPr wrap="square">
            <a:spAutoFit/>
          </a:bodyPr>
          <a:lstStyle/>
          <a:p>
            <a:pPr defTabSz="527517"/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sz="16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defTabSz="527517"/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sz="16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string.h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defTabSz="527517"/>
            <a:endParaRPr lang="en-US" sz="16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27517"/>
            <a:r>
              <a:rPr lang="en-US" sz="16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[2];</a:t>
            </a:r>
          </a:p>
          <a:p>
            <a:pPr defTabSz="527517"/>
            <a:endParaRPr lang="en-US" sz="16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27517"/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16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myfunction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(void)</a:t>
            </a:r>
          </a:p>
          <a:p>
            <a:pPr defTabSz="527517"/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527517"/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FILE *</a:t>
            </a:r>
            <a:r>
              <a:rPr lang="en-US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defTabSz="527517"/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2;</a:t>
            </a:r>
          </a:p>
          <a:p>
            <a:pPr defTabSz="527517"/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pPr defTabSz="527517"/>
            <a:endParaRPr lang="en-US" sz="16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27517"/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/* Open file for reading */</a:t>
            </a:r>
          </a:p>
          <a:p>
            <a:pPr defTabSz="527517"/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fopen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mynumbers.txt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“r");</a:t>
            </a:r>
          </a:p>
          <a:p>
            <a:pPr defTabSz="527517"/>
            <a:endParaRPr lang="en-US" sz="16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27517"/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/* Read and display data */</a:t>
            </a:r>
          </a:p>
          <a:p>
            <a:pPr defTabSz="527517"/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fread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defTabSz="527517"/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fclose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defTabSz="527517"/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 + </a:t>
            </a: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[1];</a:t>
            </a:r>
          </a:p>
          <a:p>
            <a:pPr defTabSz="527517"/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(“Sum = %d\n”, </a:t>
            </a: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defTabSz="527517"/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defTabSz="527517"/>
            <a:endParaRPr lang="en-US" sz="16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27517"/>
            <a:r>
              <a:rPr lang="en-US" sz="16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 (void) {</a:t>
            </a:r>
          </a:p>
          <a:p>
            <a:pPr defTabSz="527517"/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myfunction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defTabSz="527517"/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return(0);</a:t>
            </a:r>
          </a:p>
          <a:p>
            <a:pPr defTabSz="527517"/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A038D6-83B0-4138-927D-A0F4B5577E00}"/>
              </a:ext>
            </a:extLst>
          </p:cNvPr>
          <p:cNvSpPr/>
          <p:nvPr/>
        </p:nvSpPr>
        <p:spPr>
          <a:xfrm>
            <a:off x="7651663" y="3839847"/>
            <a:ext cx="2136106" cy="26925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Compiled machine code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4FC16C9-0C1D-491B-BC3D-33957C7836B3}"/>
              </a:ext>
            </a:extLst>
          </p:cNvPr>
          <p:cNvSpPr/>
          <p:nvPr/>
        </p:nvSpPr>
        <p:spPr>
          <a:xfrm>
            <a:off x="7651663" y="3315026"/>
            <a:ext cx="2105436" cy="1394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numbers[1]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496034D-EB6B-462F-97F8-5853B2D78575}"/>
              </a:ext>
            </a:extLst>
          </p:cNvPr>
          <p:cNvSpPr/>
          <p:nvPr/>
        </p:nvSpPr>
        <p:spPr>
          <a:xfrm>
            <a:off x="7651662" y="3465555"/>
            <a:ext cx="2105436" cy="1394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numbers[0]</a:t>
            </a:r>
          </a:p>
        </p:txBody>
      </p:sp>
      <p:pic>
        <p:nvPicPr>
          <p:cNvPr id="14" name="Picture 9" descr="hard-disk-drive">
            <a:extLst>
              <a:ext uri="{FF2B5EF4-FFF2-40B4-BE49-F238E27FC236}">
                <a16:creationId xmlns:a16="http://schemas.microsoft.com/office/drawing/2014/main" id="{18F1AD15-054B-4344-8D51-701B8F73A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158" y="5457939"/>
            <a:ext cx="1771242" cy="998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A416929-C41D-4582-91F4-1568109A0E52}"/>
              </a:ext>
            </a:extLst>
          </p:cNvPr>
          <p:cNvSpPr/>
          <p:nvPr/>
        </p:nvSpPr>
        <p:spPr>
          <a:xfrm>
            <a:off x="9847824" y="5343231"/>
            <a:ext cx="1225298" cy="36512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100" b="1" dirty="0">
                <a:solidFill>
                  <a:prstClr val="black"/>
                </a:solidFill>
                <a:latin typeface="Calibri"/>
              </a:rPr>
              <a:t>Compiled machine code</a:t>
            </a:r>
          </a:p>
        </p:txBody>
      </p:sp>
    </p:spTree>
    <p:extLst>
      <p:ext uri="{BB962C8B-B14F-4D97-AF65-F5344CB8AC3E}">
        <p14:creationId xmlns:p14="http://schemas.microsoft.com/office/powerpoint/2010/main" val="147993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11111E-6 L -0.15972 -0.2168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86" y="-108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7" grpId="0" animBg="1"/>
      <p:bldP spid="38" grpId="0" animBg="1"/>
      <p:bldP spid="15" grpId="0" animBg="1"/>
      <p:bldP spid="15" grpId="1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154" dirty="0"/>
              <a:t>Machine Code of I-Type Instructions</a:t>
            </a:r>
            <a:endParaRPr lang="en-US" altLang="en-US" sz="4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70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2400" b="1" dirty="0"/>
              <a:t>Special I-Type instructions: Load/Store</a:t>
            </a:r>
          </a:p>
          <a:p>
            <a:pPr lvl="1"/>
            <a:r>
              <a:rPr lang="en-US" altLang="en-US" sz="2000" dirty="0"/>
              <a:t>Within 32-bit data, command, two register ids, and an offset value should be presented</a:t>
            </a:r>
          </a:p>
          <a:p>
            <a:pPr marL="527517" lvl="1" indent="0" algn="ctr">
              <a:buNone/>
            </a:pPr>
            <a:endParaRPr lang="en-US" altLang="en-US" sz="2000" dirty="0"/>
          </a:p>
          <a:p>
            <a:pPr marL="527517" lvl="1" indent="0" algn="ctr">
              <a:buNone/>
            </a:pPr>
            <a:r>
              <a:rPr lang="en-US" altLang="en-US" sz="3600" dirty="0" err="1"/>
              <a:t>lw</a:t>
            </a:r>
            <a:r>
              <a:rPr lang="en-US" altLang="en-US" sz="3600" dirty="0"/>
              <a:t>	 </a:t>
            </a:r>
            <a:r>
              <a:rPr lang="en-US" altLang="en-US" sz="3600" dirty="0" err="1"/>
              <a:t>Rt</a:t>
            </a:r>
            <a:r>
              <a:rPr lang="en-US" altLang="en-US" sz="3600" dirty="0"/>
              <a:t>, </a:t>
            </a:r>
            <a:r>
              <a:rPr lang="en-US" altLang="en-US" sz="3600" dirty="0" err="1"/>
              <a:t>imm</a:t>
            </a:r>
            <a:r>
              <a:rPr lang="en-US" altLang="en-US" sz="3600" dirty="0"/>
              <a:t>(</a:t>
            </a:r>
            <a:r>
              <a:rPr lang="en-US" altLang="en-US" sz="3600" dirty="0" err="1"/>
              <a:t>Rs</a:t>
            </a:r>
            <a:r>
              <a:rPr lang="en-US" altLang="en-US" sz="3600" dirty="0"/>
              <a:t>)</a:t>
            </a:r>
            <a:endParaRPr lang="en-US" altLang="en-US" sz="24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B4412D3-B254-4719-B25A-7E44DC5D9742}"/>
              </a:ext>
            </a:extLst>
          </p:cNvPr>
          <p:cNvGrpSpPr/>
          <p:nvPr/>
        </p:nvGrpSpPr>
        <p:grpSpPr>
          <a:xfrm>
            <a:off x="3381663" y="3714741"/>
            <a:ext cx="6269064" cy="851505"/>
            <a:chOff x="2034458" y="1204339"/>
            <a:chExt cx="4226561" cy="528320"/>
          </a:xfrm>
        </p:grpSpPr>
        <p:sp>
          <p:nvSpPr>
            <p:cNvPr id="20" name="Rectangle 4">
              <a:extLst>
                <a:ext uri="{FF2B5EF4-FFF2-40B4-BE49-F238E27FC236}">
                  <a16:creationId xmlns:a16="http://schemas.microsoft.com/office/drawing/2014/main" id="{272EDD45-F68C-458F-8F58-3E484FFD1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458" y="1468499"/>
              <a:ext cx="7924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Opcode</a:t>
              </a:r>
            </a:p>
          </p:txBody>
        </p:sp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1583493-7727-49AC-980D-F7EAD62BF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9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Rs</a:t>
              </a:r>
              <a:endPara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12">
              <a:extLst>
                <a:ext uri="{FF2B5EF4-FFF2-40B4-BE49-F238E27FC236}">
                  <a16:creationId xmlns:a16="http://schemas.microsoft.com/office/drawing/2014/main" id="{E8809EEE-1CC6-42B6-A3C6-98AD02A0F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458" y="1204339"/>
              <a:ext cx="79248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 bits</a:t>
              </a:r>
            </a:p>
          </p:txBody>
        </p:sp>
        <p:sp>
          <p:nvSpPr>
            <p:cNvPr id="23" name="Rectangle 13">
              <a:extLst>
                <a:ext uri="{FF2B5EF4-FFF2-40B4-BE49-F238E27FC236}">
                  <a16:creationId xmlns:a16="http://schemas.microsoft.com/office/drawing/2014/main" id="{292545E0-214F-4D0F-AE6F-FB359A6E9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938" y="1204339"/>
              <a:ext cx="66040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bits</a:t>
              </a:r>
            </a:p>
          </p:txBody>
        </p:sp>
        <p:sp>
          <p:nvSpPr>
            <p:cNvPr id="24" name="Rectangle 5">
              <a:extLst>
                <a:ext uri="{FF2B5EF4-FFF2-40B4-BE49-F238E27FC236}">
                  <a16:creationId xmlns:a16="http://schemas.microsoft.com/office/drawing/2014/main" id="{969606CF-247F-4BC1-A74A-DF9365A1EB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73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Rt</a:t>
              </a:r>
              <a:endPara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ctangle 13">
              <a:extLst>
                <a:ext uri="{FF2B5EF4-FFF2-40B4-BE49-F238E27FC236}">
                  <a16:creationId xmlns:a16="http://schemas.microsoft.com/office/drawing/2014/main" id="{56A0DF70-1A50-44D0-8040-12D15FF34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7338" y="1204339"/>
              <a:ext cx="66040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bits</a:t>
              </a:r>
            </a:p>
          </p:txBody>
        </p:sp>
        <p:sp>
          <p:nvSpPr>
            <p:cNvPr id="29" name="Rectangle 13">
              <a:extLst>
                <a:ext uri="{FF2B5EF4-FFF2-40B4-BE49-F238E27FC236}">
                  <a16:creationId xmlns:a16="http://schemas.microsoft.com/office/drawing/2014/main" id="{73BAA9E7-48FD-4F24-B1FB-E7BB26C04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138" y="1204339"/>
              <a:ext cx="66040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16 bits</a:t>
              </a:r>
            </a:p>
          </p:txBody>
        </p:sp>
        <p:sp>
          <p:nvSpPr>
            <p:cNvPr id="30" name="Rectangle 4">
              <a:extLst>
                <a:ext uri="{FF2B5EF4-FFF2-40B4-BE49-F238E27FC236}">
                  <a16:creationId xmlns:a16="http://schemas.microsoft.com/office/drawing/2014/main" id="{1E003754-2575-4F7F-98C2-16B7137D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7739" y="1468499"/>
              <a:ext cx="21132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Immediate</a:t>
              </a:r>
            </a:p>
          </p:txBody>
        </p:sp>
      </p:grpSp>
      <p:sp>
        <p:nvSpPr>
          <p:cNvPr id="32" name="Rectangle 12">
            <a:extLst>
              <a:ext uri="{FF2B5EF4-FFF2-40B4-BE49-F238E27FC236}">
                <a16:creationId xmlns:a16="http://schemas.microsoft.com/office/drawing/2014/main" id="{90C89D7F-E470-412F-8983-0EC9ECC65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8468" y="4780549"/>
            <a:ext cx="1175450" cy="425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 bits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FF6012B-290C-4D78-A8CA-EB7605DD74DB}"/>
              </a:ext>
            </a:extLst>
          </p:cNvPr>
          <p:cNvCxnSpPr/>
          <p:nvPr/>
        </p:nvCxnSpPr>
        <p:spPr>
          <a:xfrm>
            <a:off x="3381662" y="4780549"/>
            <a:ext cx="622433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rrow: Down 37">
            <a:extLst>
              <a:ext uri="{FF2B5EF4-FFF2-40B4-BE49-F238E27FC236}">
                <a16:creationId xmlns:a16="http://schemas.microsoft.com/office/drawing/2014/main" id="{E6B16F4C-92ED-4F64-A81E-9175A1C71356}"/>
              </a:ext>
            </a:extLst>
          </p:cNvPr>
          <p:cNvSpPr/>
          <p:nvPr/>
        </p:nvSpPr>
        <p:spPr>
          <a:xfrm>
            <a:off x="6159823" y="3361334"/>
            <a:ext cx="561875" cy="353407"/>
          </a:xfrm>
          <a:prstGeom prst="downArrow">
            <a:avLst/>
          </a:prstGeom>
          <a:solidFill>
            <a:srgbClr val="0070C0"/>
          </a:solidFill>
          <a:ln>
            <a:solidFill>
              <a:srgbClr val="036DB7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0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611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8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154" dirty="0"/>
              <a:t>Machine Code of I-Type Instructions</a:t>
            </a:r>
            <a:endParaRPr lang="en-US" altLang="en-US" sz="4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71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sz="quarter" idx="13"/>
          </p:nvPr>
        </p:nvSpPr>
        <p:spPr>
          <a:xfrm>
            <a:off x="111125" y="2821866"/>
            <a:ext cx="11934825" cy="3483684"/>
          </a:xfrm>
        </p:spPr>
        <p:txBody>
          <a:bodyPr>
            <a:normAutofit/>
          </a:bodyPr>
          <a:lstStyle/>
          <a:p>
            <a:r>
              <a:rPr lang="en-US" altLang="en-US" sz="2400" b="1" dirty="0"/>
              <a:t>Load/Store in I-Type machine code format</a:t>
            </a:r>
          </a:p>
          <a:p>
            <a:pPr lvl="1"/>
            <a:r>
              <a:rPr lang="en-US" altLang="en-US" sz="1800" dirty="0"/>
              <a:t>Example:</a:t>
            </a:r>
          </a:p>
          <a:p>
            <a:pPr lvl="2"/>
            <a:r>
              <a:rPr lang="en-US" altLang="en-US" sz="1600" b="1" dirty="0" err="1"/>
              <a:t>lb</a:t>
            </a:r>
            <a:r>
              <a:rPr lang="en-US" altLang="en-US" sz="1600" b="1" dirty="0"/>
              <a:t>	$5, 4($4)</a:t>
            </a:r>
          </a:p>
          <a:p>
            <a:pPr lvl="2"/>
            <a:r>
              <a:rPr lang="en-US" altLang="en-US" sz="1600" b="1" dirty="0" err="1"/>
              <a:t>lh</a:t>
            </a:r>
            <a:r>
              <a:rPr lang="en-US" altLang="en-US" sz="1600" b="1" dirty="0"/>
              <a:t>	$13, 0x10($12)</a:t>
            </a:r>
          </a:p>
          <a:p>
            <a:pPr lvl="2"/>
            <a:r>
              <a:rPr lang="en-US" altLang="en-US" sz="1600" b="1" dirty="0" err="1"/>
              <a:t>lw</a:t>
            </a:r>
            <a:r>
              <a:rPr lang="en-US" altLang="en-US" sz="1600" b="1" dirty="0"/>
              <a:t> 	$t3, -16($t2)</a:t>
            </a:r>
          </a:p>
          <a:p>
            <a:pPr lvl="2"/>
            <a:r>
              <a:rPr lang="en-US" altLang="en-US" sz="1600" b="1" dirty="0"/>
              <a:t>sb	$3, 0xfff0($4)</a:t>
            </a:r>
          </a:p>
          <a:p>
            <a:pPr lvl="2"/>
            <a:r>
              <a:rPr lang="en-US" altLang="en-US" sz="1600" b="1" dirty="0" err="1"/>
              <a:t>sh</a:t>
            </a:r>
            <a:r>
              <a:rPr lang="en-US" altLang="en-US" sz="1600" b="1" dirty="0"/>
              <a:t>	$2, 8($8)</a:t>
            </a:r>
          </a:p>
          <a:p>
            <a:pPr lvl="2"/>
            <a:r>
              <a:rPr lang="en-US" altLang="en-US" sz="1600" b="1" dirty="0" err="1"/>
              <a:t>sw</a:t>
            </a:r>
            <a:r>
              <a:rPr lang="en-US" altLang="en-US" sz="1600" b="1" dirty="0"/>
              <a:t>	$s1, 10($s0)</a:t>
            </a:r>
          </a:p>
          <a:p>
            <a:pPr marL="1055034" lvl="2" indent="0">
              <a:buNone/>
            </a:pPr>
            <a:endParaRPr lang="en-US" altLang="en-US" sz="1600" b="1" dirty="0"/>
          </a:p>
          <a:p>
            <a:pPr lvl="1"/>
            <a:endParaRPr lang="en-US" altLang="en-US" sz="2000" dirty="0"/>
          </a:p>
          <a:p>
            <a:endParaRPr lang="en-US" altLang="en-US" sz="2400" dirty="0"/>
          </a:p>
          <a:p>
            <a:pPr marL="527517" lvl="1" indent="0" algn="ctr">
              <a:buNone/>
            </a:pPr>
            <a:endParaRPr lang="en-US" altLang="en-US" sz="2000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5D4429D-99F6-4FF4-B0B4-C5F3FA3FB76B}"/>
              </a:ext>
            </a:extLst>
          </p:cNvPr>
          <p:cNvGrpSpPr/>
          <p:nvPr/>
        </p:nvGrpSpPr>
        <p:grpSpPr>
          <a:xfrm>
            <a:off x="5142505" y="3612085"/>
            <a:ext cx="4842518" cy="263255"/>
            <a:chOff x="2034458" y="1468499"/>
            <a:chExt cx="4222925" cy="264160"/>
          </a:xfrm>
        </p:grpSpPr>
        <p:sp>
          <p:nvSpPr>
            <p:cNvPr id="34" name="Rectangle 4">
              <a:extLst>
                <a:ext uri="{FF2B5EF4-FFF2-40B4-BE49-F238E27FC236}">
                  <a16:creationId xmlns:a16="http://schemas.microsoft.com/office/drawing/2014/main" id="{47402038-3B9F-4D43-A969-FC98F2823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458" y="1468499"/>
              <a:ext cx="7924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100000</a:t>
              </a:r>
            </a:p>
          </p:txBody>
        </p:sp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29954B3E-BB4B-4F57-A7C0-1D1373B32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9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00100</a:t>
              </a:r>
            </a:p>
          </p:txBody>
        </p:sp>
        <p:sp>
          <p:nvSpPr>
            <p:cNvPr id="39" name="Rectangle 5">
              <a:extLst>
                <a:ext uri="{FF2B5EF4-FFF2-40B4-BE49-F238E27FC236}">
                  <a16:creationId xmlns:a16="http://schemas.microsoft.com/office/drawing/2014/main" id="{8E6ED2E0-07D1-4A6E-8A49-6A9651C3F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73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00101</a:t>
              </a:r>
            </a:p>
          </p:txBody>
        </p:sp>
        <p:sp>
          <p:nvSpPr>
            <p:cNvPr id="41" name="Rectangle 5">
              <a:extLst>
                <a:ext uri="{FF2B5EF4-FFF2-40B4-BE49-F238E27FC236}">
                  <a16:creationId xmlns:a16="http://schemas.microsoft.com/office/drawing/2014/main" id="{3CEE2A0E-F9CB-408F-AB0D-6C9C0550B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7737" y="1468499"/>
              <a:ext cx="2109646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0000000000000100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48586D2-F05F-4461-858D-EC06130FBC3A}"/>
              </a:ext>
            </a:extLst>
          </p:cNvPr>
          <p:cNvGrpSpPr/>
          <p:nvPr/>
        </p:nvGrpSpPr>
        <p:grpSpPr>
          <a:xfrm>
            <a:off x="2993980" y="1330306"/>
            <a:ext cx="6269064" cy="851505"/>
            <a:chOff x="2034458" y="1204339"/>
            <a:chExt cx="4226561" cy="528320"/>
          </a:xfrm>
        </p:grpSpPr>
        <p:sp>
          <p:nvSpPr>
            <p:cNvPr id="44" name="Rectangle 4">
              <a:extLst>
                <a:ext uri="{FF2B5EF4-FFF2-40B4-BE49-F238E27FC236}">
                  <a16:creationId xmlns:a16="http://schemas.microsoft.com/office/drawing/2014/main" id="{A2936024-DE78-435D-A3F6-B3F48E8F5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458" y="1468499"/>
              <a:ext cx="7924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Opcode</a:t>
              </a:r>
            </a:p>
          </p:txBody>
        </p:sp>
        <p:sp>
          <p:nvSpPr>
            <p:cNvPr id="46" name="Rectangle 5">
              <a:extLst>
                <a:ext uri="{FF2B5EF4-FFF2-40B4-BE49-F238E27FC236}">
                  <a16:creationId xmlns:a16="http://schemas.microsoft.com/office/drawing/2014/main" id="{E9532C0E-744B-4550-A4B5-5B673FCE8E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9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Rs</a:t>
              </a:r>
              <a:endPara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Rectangle 12">
              <a:extLst>
                <a:ext uri="{FF2B5EF4-FFF2-40B4-BE49-F238E27FC236}">
                  <a16:creationId xmlns:a16="http://schemas.microsoft.com/office/drawing/2014/main" id="{DEA4F625-9466-47B7-9BD3-17FE27840C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458" y="1204339"/>
              <a:ext cx="79248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 bits</a:t>
              </a:r>
            </a:p>
          </p:txBody>
        </p:sp>
        <p:sp>
          <p:nvSpPr>
            <p:cNvPr id="62" name="Rectangle 13">
              <a:extLst>
                <a:ext uri="{FF2B5EF4-FFF2-40B4-BE49-F238E27FC236}">
                  <a16:creationId xmlns:a16="http://schemas.microsoft.com/office/drawing/2014/main" id="{C21E0A42-0FB6-4175-BDE8-8EBA19BB3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938" y="1204339"/>
              <a:ext cx="66040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bits</a:t>
              </a:r>
            </a:p>
          </p:txBody>
        </p:sp>
        <p:sp>
          <p:nvSpPr>
            <p:cNvPr id="63" name="Rectangle 5">
              <a:extLst>
                <a:ext uri="{FF2B5EF4-FFF2-40B4-BE49-F238E27FC236}">
                  <a16:creationId xmlns:a16="http://schemas.microsoft.com/office/drawing/2014/main" id="{2E719040-72EB-4FCD-B784-D73DCB249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73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Rt</a:t>
              </a:r>
              <a:endPara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Rectangle 13">
              <a:extLst>
                <a:ext uri="{FF2B5EF4-FFF2-40B4-BE49-F238E27FC236}">
                  <a16:creationId xmlns:a16="http://schemas.microsoft.com/office/drawing/2014/main" id="{87ADC971-DE0A-4516-9BD7-811280DFA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7338" y="1204339"/>
              <a:ext cx="66040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bits</a:t>
              </a:r>
            </a:p>
          </p:txBody>
        </p:sp>
        <p:sp>
          <p:nvSpPr>
            <p:cNvPr id="65" name="Rectangle 13">
              <a:extLst>
                <a:ext uri="{FF2B5EF4-FFF2-40B4-BE49-F238E27FC236}">
                  <a16:creationId xmlns:a16="http://schemas.microsoft.com/office/drawing/2014/main" id="{8773FA13-8AE9-4982-AC96-732965999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138" y="1204339"/>
              <a:ext cx="66040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16 bits</a:t>
              </a:r>
            </a:p>
          </p:txBody>
        </p:sp>
        <p:sp>
          <p:nvSpPr>
            <p:cNvPr id="66" name="Rectangle 4">
              <a:extLst>
                <a:ext uri="{FF2B5EF4-FFF2-40B4-BE49-F238E27FC236}">
                  <a16:creationId xmlns:a16="http://schemas.microsoft.com/office/drawing/2014/main" id="{92981954-6047-4F66-9DB0-8376A8DBA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7739" y="1468499"/>
              <a:ext cx="21132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Immediate</a:t>
              </a:r>
            </a:p>
          </p:txBody>
        </p:sp>
      </p:grpSp>
      <p:sp>
        <p:nvSpPr>
          <p:cNvPr id="67" name="Rectangle 12">
            <a:extLst>
              <a:ext uri="{FF2B5EF4-FFF2-40B4-BE49-F238E27FC236}">
                <a16:creationId xmlns:a16="http://schemas.microsoft.com/office/drawing/2014/main" id="{FE348969-DBDD-4598-AFE7-B6B72D36B0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786" y="2396113"/>
            <a:ext cx="1175450" cy="425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 bits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7940D6D-E130-4F80-BBDF-5F5CB36FE987}"/>
              </a:ext>
            </a:extLst>
          </p:cNvPr>
          <p:cNvCxnSpPr/>
          <p:nvPr/>
        </p:nvCxnSpPr>
        <p:spPr>
          <a:xfrm>
            <a:off x="2993980" y="2396113"/>
            <a:ext cx="622433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B3620A2-7CD9-4303-87DF-A139D61A18A9}"/>
              </a:ext>
            </a:extLst>
          </p:cNvPr>
          <p:cNvGrpSpPr/>
          <p:nvPr/>
        </p:nvGrpSpPr>
        <p:grpSpPr>
          <a:xfrm>
            <a:off x="5142505" y="3908031"/>
            <a:ext cx="4842518" cy="263255"/>
            <a:chOff x="2034458" y="1468499"/>
            <a:chExt cx="4222925" cy="264160"/>
          </a:xfrm>
        </p:grpSpPr>
        <p:sp>
          <p:nvSpPr>
            <p:cNvPr id="70" name="Rectangle 4">
              <a:extLst>
                <a:ext uri="{FF2B5EF4-FFF2-40B4-BE49-F238E27FC236}">
                  <a16:creationId xmlns:a16="http://schemas.microsoft.com/office/drawing/2014/main" id="{B0E8EFF5-80E8-48E5-B1B5-0F863B067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458" y="1468499"/>
              <a:ext cx="7924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100001</a:t>
              </a:r>
            </a:p>
          </p:txBody>
        </p:sp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1F12E4E1-D746-44C0-AF3E-6CFA4AA43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9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01100</a:t>
              </a:r>
            </a:p>
          </p:txBody>
        </p:sp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26491E60-297A-440A-8A2F-361FE2CA8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73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01101</a:t>
              </a:r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53C53D50-A5B8-44A5-8210-1F9E292FC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7737" y="1468499"/>
              <a:ext cx="2109646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0000000000010000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11547E-3313-47F2-B1F0-0CA1CBAD703F}"/>
              </a:ext>
            </a:extLst>
          </p:cNvPr>
          <p:cNvGrpSpPr/>
          <p:nvPr/>
        </p:nvGrpSpPr>
        <p:grpSpPr>
          <a:xfrm>
            <a:off x="5145886" y="4210022"/>
            <a:ext cx="4842518" cy="263255"/>
            <a:chOff x="2034458" y="1468499"/>
            <a:chExt cx="4222925" cy="264160"/>
          </a:xfrm>
        </p:grpSpPr>
        <p:sp>
          <p:nvSpPr>
            <p:cNvPr id="75" name="Rectangle 4">
              <a:extLst>
                <a:ext uri="{FF2B5EF4-FFF2-40B4-BE49-F238E27FC236}">
                  <a16:creationId xmlns:a16="http://schemas.microsoft.com/office/drawing/2014/main" id="{329C0232-D90D-47A8-A903-B95D36F58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458" y="1468499"/>
              <a:ext cx="7924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100011</a:t>
              </a:r>
            </a:p>
          </p:txBody>
        </p:sp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4814C6D4-82CC-484C-84AC-585714B33B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9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01010</a:t>
              </a:r>
            </a:p>
          </p:txBody>
        </p:sp>
        <p:sp>
          <p:nvSpPr>
            <p:cNvPr id="77" name="Rectangle 5">
              <a:extLst>
                <a:ext uri="{FF2B5EF4-FFF2-40B4-BE49-F238E27FC236}">
                  <a16:creationId xmlns:a16="http://schemas.microsoft.com/office/drawing/2014/main" id="{C78B3934-7DC0-4408-878E-384A28C265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73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01011</a:t>
              </a:r>
            </a:p>
          </p:txBody>
        </p:sp>
        <p:sp>
          <p:nvSpPr>
            <p:cNvPr id="78" name="Rectangle 5">
              <a:extLst>
                <a:ext uri="{FF2B5EF4-FFF2-40B4-BE49-F238E27FC236}">
                  <a16:creationId xmlns:a16="http://schemas.microsoft.com/office/drawing/2014/main" id="{536DC919-3D75-4E20-A55F-D34E92169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7737" y="1468499"/>
              <a:ext cx="2109646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1111111111110000</a:t>
              </a:r>
            </a:p>
          </p:txBody>
        </p:sp>
      </p:grpSp>
      <p:sp>
        <p:nvSpPr>
          <p:cNvPr id="43" name="Rectangle 5">
            <a:extLst>
              <a:ext uri="{FF2B5EF4-FFF2-40B4-BE49-F238E27FC236}">
                <a16:creationId xmlns:a16="http://schemas.microsoft.com/office/drawing/2014/main" id="{D14730BC-3AA4-49DD-B690-7347F750C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9570" y="3612579"/>
            <a:ext cx="2419176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45" name="Rectangle 5">
            <a:extLst>
              <a:ext uri="{FF2B5EF4-FFF2-40B4-BE49-F238E27FC236}">
                <a16:creationId xmlns:a16="http://schemas.microsoft.com/office/drawing/2014/main" id="{179D9CFF-05A6-4053-AD3C-275512D61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5967" y="3905879"/>
            <a:ext cx="2419176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0x10</a:t>
            </a:r>
          </a:p>
        </p:txBody>
      </p:sp>
      <p:sp>
        <p:nvSpPr>
          <p:cNvPr id="47" name="Rectangle 5">
            <a:extLst>
              <a:ext uri="{FF2B5EF4-FFF2-40B4-BE49-F238E27FC236}">
                <a16:creationId xmlns:a16="http://schemas.microsoft.com/office/drawing/2014/main" id="{2A1458C4-08B5-4D68-B0B8-EA9131C7A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7203" y="4210022"/>
            <a:ext cx="2419176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-16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49B2371-9B01-407D-9D1C-D5FF52410999}"/>
              </a:ext>
            </a:extLst>
          </p:cNvPr>
          <p:cNvGrpSpPr/>
          <p:nvPr/>
        </p:nvGrpSpPr>
        <p:grpSpPr>
          <a:xfrm>
            <a:off x="5139124" y="4538968"/>
            <a:ext cx="4842518" cy="263255"/>
            <a:chOff x="2034458" y="1468499"/>
            <a:chExt cx="4222925" cy="264160"/>
          </a:xfrm>
        </p:grpSpPr>
        <p:sp>
          <p:nvSpPr>
            <p:cNvPr id="57" name="Rectangle 4">
              <a:extLst>
                <a:ext uri="{FF2B5EF4-FFF2-40B4-BE49-F238E27FC236}">
                  <a16:creationId xmlns:a16="http://schemas.microsoft.com/office/drawing/2014/main" id="{A2914AAF-CFF9-4E42-99BF-82ED9ED0E9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458" y="1468499"/>
              <a:ext cx="7924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101000</a:t>
              </a:r>
            </a:p>
          </p:txBody>
        </p:sp>
        <p:sp>
          <p:nvSpPr>
            <p:cNvPr id="58" name="Rectangle 5">
              <a:extLst>
                <a:ext uri="{FF2B5EF4-FFF2-40B4-BE49-F238E27FC236}">
                  <a16:creationId xmlns:a16="http://schemas.microsoft.com/office/drawing/2014/main" id="{21D8D5AC-C2A8-4C49-A76D-0C28CD7E49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9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00100</a:t>
              </a:r>
            </a:p>
          </p:txBody>
        </p:sp>
        <p:sp>
          <p:nvSpPr>
            <p:cNvPr id="59" name="Rectangle 5">
              <a:extLst>
                <a:ext uri="{FF2B5EF4-FFF2-40B4-BE49-F238E27FC236}">
                  <a16:creationId xmlns:a16="http://schemas.microsoft.com/office/drawing/2014/main" id="{D95BF7D2-734E-4EA3-81A9-B502EFDEEE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73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00011</a:t>
              </a:r>
            </a:p>
          </p:txBody>
        </p:sp>
        <p:sp>
          <p:nvSpPr>
            <p:cNvPr id="60" name="Rectangle 5">
              <a:extLst>
                <a:ext uri="{FF2B5EF4-FFF2-40B4-BE49-F238E27FC236}">
                  <a16:creationId xmlns:a16="http://schemas.microsoft.com/office/drawing/2014/main" id="{5B74BC9D-A017-453A-8DB2-4C3E3F68B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7737" y="1468499"/>
              <a:ext cx="2109646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1111111111110000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B673E24-9F09-47D7-85DD-2B21D2AEA1CE}"/>
              </a:ext>
            </a:extLst>
          </p:cNvPr>
          <p:cNvGrpSpPr/>
          <p:nvPr/>
        </p:nvGrpSpPr>
        <p:grpSpPr>
          <a:xfrm>
            <a:off x="5139124" y="4857202"/>
            <a:ext cx="4842518" cy="263255"/>
            <a:chOff x="2034458" y="1468499"/>
            <a:chExt cx="4222925" cy="264160"/>
          </a:xfrm>
        </p:grpSpPr>
        <p:sp>
          <p:nvSpPr>
            <p:cNvPr id="80" name="Rectangle 4">
              <a:extLst>
                <a:ext uri="{FF2B5EF4-FFF2-40B4-BE49-F238E27FC236}">
                  <a16:creationId xmlns:a16="http://schemas.microsoft.com/office/drawing/2014/main" id="{89F15210-E945-463B-BA4C-D293AA47F3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458" y="1468499"/>
              <a:ext cx="7924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101001</a:t>
              </a:r>
            </a:p>
          </p:txBody>
        </p:sp>
        <p:sp>
          <p:nvSpPr>
            <p:cNvPr id="81" name="Rectangle 5">
              <a:extLst>
                <a:ext uri="{FF2B5EF4-FFF2-40B4-BE49-F238E27FC236}">
                  <a16:creationId xmlns:a16="http://schemas.microsoft.com/office/drawing/2014/main" id="{FF81B297-9A53-4BFF-9C7E-747B8B487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9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01000</a:t>
              </a:r>
            </a:p>
          </p:txBody>
        </p:sp>
        <p:sp>
          <p:nvSpPr>
            <p:cNvPr id="82" name="Rectangle 5">
              <a:extLst>
                <a:ext uri="{FF2B5EF4-FFF2-40B4-BE49-F238E27FC236}">
                  <a16:creationId xmlns:a16="http://schemas.microsoft.com/office/drawing/2014/main" id="{FFE20E92-38FA-4E10-A1FF-99AD05AB95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73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00010</a:t>
              </a:r>
            </a:p>
          </p:txBody>
        </p:sp>
        <p:sp>
          <p:nvSpPr>
            <p:cNvPr id="83" name="Rectangle 5">
              <a:extLst>
                <a:ext uri="{FF2B5EF4-FFF2-40B4-BE49-F238E27FC236}">
                  <a16:creationId xmlns:a16="http://schemas.microsoft.com/office/drawing/2014/main" id="{3C93010B-342C-4603-B655-38DA5D09E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7737" y="1468499"/>
              <a:ext cx="2109646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0000000000001000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1B51060-C94B-40E7-8B68-7C03FC6CDF56}"/>
              </a:ext>
            </a:extLst>
          </p:cNvPr>
          <p:cNvGrpSpPr/>
          <p:nvPr/>
        </p:nvGrpSpPr>
        <p:grpSpPr>
          <a:xfrm>
            <a:off x="5142505" y="5181482"/>
            <a:ext cx="4842518" cy="263255"/>
            <a:chOff x="2034458" y="1468499"/>
            <a:chExt cx="4222925" cy="264160"/>
          </a:xfrm>
        </p:grpSpPr>
        <p:sp>
          <p:nvSpPr>
            <p:cNvPr id="85" name="Rectangle 4">
              <a:extLst>
                <a:ext uri="{FF2B5EF4-FFF2-40B4-BE49-F238E27FC236}">
                  <a16:creationId xmlns:a16="http://schemas.microsoft.com/office/drawing/2014/main" id="{F6EB28B9-26FE-4132-AC20-E8CD78EC8A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458" y="1468499"/>
              <a:ext cx="7924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101011</a:t>
              </a:r>
            </a:p>
          </p:txBody>
        </p:sp>
        <p:sp>
          <p:nvSpPr>
            <p:cNvPr id="86" name="Rectangle 5">
              <a:extLst>
                <a:ext uri="{FF2B5EF4-FFF2-40B4-BE49-F238E27FC236}">
                  <a16:creationId xmlns:a16="http://schemas.microsoft.com/office/drawing/2014/main" id="{C4FC08D3-92EE-41C6-AB3A-74FCA26447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9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10000</a:t>
              </a:r>
            </a:p>
          </p:txBody>
        </p:sp>
        <p:sp>
          <p:nvSpPr>
            <p:cNvPr id="87" name="Rectangle 5">
              <a:extLst>
                <a:ext uri="{FF2B5EF4-FFF2-40B4-BE49-F238E27FC236}">
                  <a16:creationId xmlns:a16="http://schemas.microsoft.com/office/drawing/2014/main" id="{3F3C1CE6-03C1-4CF5-B70C-EF50F04DA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73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10001</a:t>
              </a:r>
            </a:p>
          </p:txBody>
        </p:sp>
        <p:sp>
          <p:nvSpPr>
            <p:cNvPr id="88" name="Rectangle 5">
              <a:extLst>
                <a:ext uri="{FF2B5EF4-FFF2-40B4-BE49-F238E27FC236}">
                  <a16:creationId xmlns:a16="http://schemas.microsoft.com/office/drawing/2014/main" id="{E2A63E58-C14A-4FA6-B2FF-298A3F366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7737" y="1468499"/>
              <a:ext cx="2109646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0000000000001010</a:t>
              </a:r>
            </a:p>
          </p:txBody>
        </p:sp>
      </p:grpSp>
      <p:sp>
        <p:nvSpPr>
          <p:cNvPr id="89" name="Rectangle 5">
            <a:extLst>
              <a:ext uri="{FF2B5EF4-FFF2-40B4-BE49-F238E27FC236}">
                <a16:creationId xmlns:a16="http://schemas.microsoft.com/office/drawing/2014/main" id="{2102D4F0-C959-4A3A-97E3-C141F8FB14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6190" y="4539462"/>
            <a:ext cx="2419176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0xfff0</a:t>
            </a:r>
          </a:p>
        </p:txBody>
      </p:sp>
      <p:sp>
        <p:nvSpPr>
          <p:cNvPr id="90" name="Rectangle 5">
            <a:extLst>
              <a:ext uri="{FF2B5EF4-FFF2-40B4-BE49-F238E27FC236}">
                <a16:creationId xmlns:a16="http://schemas.microsoft.com/office/drawing/2014/main" id="{A216527E-FC0F-4DF4-AF85-0E7333C22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2586" y="4860944"/>
            <a:ext cx="2419176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91" name="Rectangle 5">
            <a:extLst>
              <a:ext uri="{FF2B5EF4-FFF2-40B4-BE49-F238E27FC236}">
                <a16:creationId xmlns:a16="http://schemas.microsoft.com/office/drawing/2014/main" id="{99822962-20DC-4DA0-A856-8C7811CC1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3822" y="5181482"/>
            <a:ext cx="2419176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92" name="Rectangle 4">
            <a:extLst>
              <a:ext uri="{FF2B5EF4-FFF2-40B4-BE49-F238E27FC236}">
                <a16:creationId xmlns:a16="http://schemas.microsoft.com/office/drawing/2014/main" id="{E78C135D-0B63-4EE3-8C1E-E2433BE8F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89" y="3606192"/>
            <a:ext cx="908754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0x20</a:t>
            </a:r>
          </a:p>
        </p:txBody>
      </p:sp>
      <p:sp>
        <p:nvSpPr>
          <p:cNvPr id="93" name="Rectangle 4">
            <a:extLst>
              <a:ext uri="{FF2B5EF4-FFF2-40B4-BE49-F238E27FC236}">
                <a16:creationId xmlns:a16="http://schemas.microsoft.com/office/drawing/2014/main" id="{5774F5B9-809E-4FDC-8FD3-1E6692CC0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0899" y="3904513"/>
            <a:ext cx="908754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0x21</a:t>
            </a:r>
          </a:p>
        </p:txBody>
      </p:sp>
      <p:sp>
        <p:nvSpPr>
          <p:cNvPr id="94" name="Rectangle 4">
            <a:extLst>
              <a:ext uri="{FF2B5EF4-FFF2-40B4-BE49-F238E27FC236}">
                <a16:creationId xmlns:a16="http://schemas.microsoft.com/office/drawing/2014/main" id="{F3689200-99D2-4CB1-8A11-0527B40D7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6898" y="4210022"/>
            <a:ext cx="908754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0x23</a:t>
            </a:r>
          </a:p>
        </p:txBody>
      </p:sp>
      <p:sp>
        <p:nvSpPr>
          <p:cNvPr id="95" name="Rectangle 4">
            <a:extLst>
              <a:ext uri="{FF2B5EF4-FFF2-40B4-BE49-F238E27FC236}">
                <a16:creationId xmlns:a16="http://schemas.microsoft.com/office/drawing/2014/main" id="{790BDF71-C9A2-494A-AE93-ABDD84E36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4316" y="4539597"/>
            <a:ext cx="908754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0x28</a:t>
            </a:r>
          </a:p>
        </p:txBody>
      </p:sp>
      <p:sp>
        <p:nvSpPr>
          <p:cNvPr id="96" name="Rectangle 4">
            <a:extLst>
              <a:ext uri="{FF2B5EF4-FFF2-40B4-BE49-F238E27FC236}">
                <a16:creationId xmlns:a16="http://schemas.microsoft.com/office/drawing/2014/main" id="{113F8660-8960-4263-91EB-25E47F311F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3110" y="4858720"/>
            <a:ext cx="908754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0x29</a:t>
            </a:r>
          </a:p>
        </p:txBody>
      </p:sp>
      <p:sp>
        <p:nvSpPr>
          <p:cNvPr id="97" name="Rectangle 4">
            <a:extLst>
              <a:ext uri="{FF2B5EF4-FFF2-40B4-BE49-F238E27FC236}">
                <a16:creationId xmlns:a16="http://schemas.microsoft.com/office/drawing/2014/main" id="{92961EB9-713C-4154-882C-80C696CE6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4316" y="5181482"/>
            <a:ext cx="908754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0x2B</a:t>
            </a:r>
          </a:p>
        </p:txBody>
      </p:sp>
    </p:spTree>
    <p:extLst>
      <p:ext uri="{BB962C8B-B14F-4D97-AF65-F5344CB8AC3E}">
        <p14:creationId xmlns:p14="http://schemas.microsoft.com/office/powerpoint/2010/main" val="253141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5" grpId="0" animBg="1"/>
      <p:bldP spid="45" grpId="1" animBg="1"/>
      <p:bldP spid="47" grpId="0" animBg="1"/>
      <p:bldP spid="47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154" dirty="0"/>
              <a:t>Machine Code of I-Type Instructions</a:t>
            </a:r>
            <a:endParaRPr lang="en-US" altLang="en-US" sz="4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72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en-US" sz="2400" b="1" dirty="0"/>
              <a:t>Special I-Type instructions: Branch</a:t>
            </a:r>
          </a:p>
          <a:p>
            <a:pPr lvl="1"/>
            <a:r>
              <a:rPr lang="en-US" altLang="en-US" sz="2000" dirty="0"/>
              <a:t>uses the same format but needs a special treatment for immediate field value</a:t>
            </a:r>
            <a:endParaRPr lang="en-US" altLang="en-US" sz="1600" dirty="0"/>
          </a:p>
          <a:p>
            <a:pPr marL="527517" lvl="1" indent="0" algn="ctr">
              <a:buNone/>
            </a:pPr>
            <a:endParaRPr lang="en-US" altLang="en-US" sz="2000" dirty="0"/>
          </a:p>
          <a:p>
            <a:pPr marL="527517" lvl="1" indent="0" algn="ctr">
              <a:buNone/>
            </a:pPr>
            <a:r>
              <a:rPr lang="en-US" altLang="en-US" sz="3600" dirty="0" err="1"/>
              <a:t>beq</a:t>
            </a:r>
            <a:r>
              <a:rPr lang="en-US" altLang="en-US" sz="3600" dirty="0"/>
              <a:t>	</a:t>
            </a:r>
            <a:r>
              <a:rPr lang="en-US" altLang="en-US" sz="3600" dirty="0" err="1"/>
              <a:t>Rs</a:t>
            </a:r>
            <a:r>
              <a:rPr lang="en-US" altLang="en-US" sz="3600" dirty="0"/>
              <a:t>, </a:t>
            </a:r>
            <a:r>
              <a:rPr lang="en-US" altLang="en-US" sz="3600" dirty="0" err="1"/>
              <a:t>Rt</a:t>
            </a:r>
            <a:r>
              <a:rPr lang="en-US" altLang="en-US" sz="3600" dirty="0"/>
              <a:t>, </a:t>
            </a:r>
            <a:r>
              <a:rPr lang="en-US" altLang="en-US" sz="3600" dirty="0" err="1"/>
              <a:t>imm</a:t>
            </a:r>
            <a:endParaRPr lang="en-US" altLang="en-US" sz="24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B4412D3-B254-4719-B25A-7E44DC5D9742}"/>
              </a:ext>
            </a:extLst>
          </p:cNvPr>
          <p:cNvGrpSpPr/>
          <p:nvPr/>
        </p:nvGrpSpPr>
        <p:grpSpPr>
          <a:xfrm>
            <a:off x="3430215" y="3747109"/>
            <a:ext cx="6269064" cy="851505"/>
            <a:chOff x="2034458" y="1204339"/>
            <a:chExt cx="4226561" cy="528320"/>
          </a:xfrm>
        </p:grpSpPr>
        <p:sp>
          <p:nvSpPr>
            <p:cNvPr id="20" name="Rectangle 4">
              <a:extLst>
                <a:ext uri="{FF2B5EF4-FFF2-40B4-BE49-F238E27FC236}">
                  <a16:creationId xmlns:a16="http://schemas.microsoft.com/office/drawing/2014/main" id="{272EDD45-F68C-458F-8F58-3E484FFD1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458" y="1468499"/>
              <a:ext cx="7924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Opcode</a:t>
              </a:r>
            </a:p>
          </p:txBody>
        </p:sp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1583493-7727-49AC-980D-F7EAD62BF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9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Rs</a:t>
              </a:r>
              <a:endPara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12">
              <a:extLst>
                <a:ext uri="{FF2B5EF4-FFF2-40B4-BE49-F238E27FC236}">
                  <a16:creationId xmlns:a16="http://schemas.microsoft.com/office/drawing/2014/main" id="{E8809EEE-1CC6-42B6-A3C6-98AD02A0F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458" y="1204339"/>
              <a:ext cx="79248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 bits</a:t>
              </a:r>
            </a:p>
          </p:txBody>
        </p:sp>
        <p:sp>
          <p:nvSpPr>
            <p:cNvPr id="23" name="Rectangle 13">
              <a:extLst>
                <a:ext uri="{FF2B5EF4-FFF2-40B4-BE49-F238E27FC236}">
                  <a16:creationId xmlns:a16="http://schemas.microsoft.com/office/drawing/2014/main" id="{292545E0-214F-4D0F-AE6F-FB359A6E9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938" y="1204339"/>
              <a:ext cx="66040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bits</a:t>
              </a:r>
            </a:p>
          </p:txBody>
        </p:sp>
        <p:sp>
          <p:nvSpPr>
            <p:cNvPr id="24" name="Rectangle 5">
              <a:extLst>
                <a:ext uri="{FF2B5EF4-FFF2-40B4-BE49-F238E27FC236}">
                  <a16:creationId xmlns:a16="http://schemas.microsoft.com/office/drawing/2014/main" id="{969606CF-247F-4BC1-A74A-DF9365A1EB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73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Rt</a:t>
              </a:r>
              <a:endPara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ctangle 13">
              <a:extLst>
                <a:ext uri="{FF2B5EF4-FFF2-40B4-BE49-F238E27FC236}">
                  <a16:creationId xmlns:a16="http://schemas.microsoft.com/office/drawing/2014/main" id="{56A0DF70-1A50-44D0-8040-12D15FF34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7338" y="1204339"/>
              <a:ext cx="66040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bits</a:t>
              </a:r>
            </a:p>
          </p:txBody>
        </p:sp>
        <p:sp>
          <p:nvSpPr>
            <p:cNvPr id="29" name="Rectangle 13">
              <a:extLst>
                <a:ext uri="{FF2B5EF4-FFF2-40B4-BE49-F238E27FC236}">
                  <a16:creationId xmlns:a16="http://schemas.microsoft.com/office/drawing/2014/main" id="{73BAA9E7-48FD-4F24-B1FB-E7BB26C04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138" y="1204339"/>
              <a:ext cx="66040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16 bits</a:t>
              </a:r>
            </a:p>
          </p:txBody>
        </p:sp>
        <p:sp>
          <p:nvSpPr>
            <p:cNvPr id="30" name="Rectangle 4">
              <a:extLst>
                <a:ext uri="{FF2B5EF4-FFF2-40B4-BE49-F238E27FC236}">
                  <a16:creationId xmlns:a16="http://schemas.microsoft.com/office/drawing/2014/main" id="{1E003754-2575-4F7F-98C2-16B7137D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7739" y="1468499"/>
              <a:ext cx="21132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Immediate</a:t>
              </a:r>
            </a:p>
          </p:txBody>
        </p:sp>
      </p:grpSp>
      <p:sp>
        <p:nvSpPr>
          <p:cNvPr id="32" name="Rectangle 12">
            <a:extLst>
              <a:ext uri="{FF2B5EF4-FFF2-40B4-BE49-F238E27FC236}">
                <a16:creationId xmlns:a16="http://schemas.microsoft.com/office/drawing/2014/main" id="{90C89D7F-E470-412F-8983-0EC9ECC65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7020" y="4812917"/>
            <a:ext cx="1175450" cy="425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 bits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FF6012B-290C-4D78-A8CA-EB7605DD74DB}"/>
              </a:ext>
            </a:extLst>
          </p:cNvPr>
          <p:cNvCxnSpPr/>
          <p:nvPr/>
        </p:nvCxnSpPr>
        <p:spPr>
          <a:xfrm>
            <a:off x="3430214" y="4812917"/>
            <a:ext cx="622433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rrow: Down 37">
            <a:extLst>
              <a:ext uri="{FF2B5EF4-FFF2-40B4-BE49-F238E27FC236}">
                <a16:creationId xmlns:a16="http://schemas.microsoft.com/office/drawing/2014/main" id="{E6B16F4C-92ED-4F64-A81E-9175A1C71356}"/>
              </a:ext>
            </a:extLst>
          </p:cNvPr>
          <p:cNvSpPr/>
          <p:nvPr/>
        </p:nvSpPr>
        <p:spPr>
          <a:xfrm>
            <a:off x="6208375" y="3393702"/>
            <a:ext cx="561875" cy="353407"/>
          </a:xfrm>
          <a:prstGeom prst="downArrow">
            <a:avLst/>
          </a:prstGeom>
          <a:solidFill>
            <a:srgbClr val="0070C0"/>
          </a:solidFill>
          <a:ln>
            <a:solidFill>
              <a:srgbClr val="036DB7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0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5C34F98-BCE3-4DAA-818C-D6BB1851ECB2}"/>
              </a:ext>
            </a:extLst>
          </p:cNvPr>
          <p:cNvCxnSpPr/>
          <p:nvPr/>
        </p:nvCxnSpPr>
        <p:spPr>
          <a:xfrm>
            <a:off x="7202612" y="2964826"/>
            <a:ext cx="100285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689816B-F39D-47EB-9CB2-65E116C8F0BA}"/>
              </a:ext>
            </a:extLst>
          </p:cNvPr>
          <p:cNvSpPr txBox="1"/>
          <p:nvPr/>
        </p:nvSpPr>
        <p:spPr>
          <a:xfrm>
            <a:off x="8158853" y="2987083"/>
            <a:ext cx="2751074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 name to branch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55CD649-6CC7-4C18-8337-69777EA37F14}"/>
              </a:ext>
            </a:extLst>
          </p:cNvPr>
          <p:cNvCxnSpPr>
            <a:endCxn id="5" idx="1"/>
          </p:cNvCxnSpPr>
          <p:nvPr/>
        </p:nvCxnSpPr>
        <p:spPr>
          <a:xfrm>
            <a:off x="7749789" y="2964628"/>
            <a:ext cx="409064" cy="2284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2204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8" grpId="0" animBg="1"/>
      <p:bldP spid="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Branch Target Addressing</a:t>
            </a:r>
            <a:endParaRPr lang="en-AU" altLang="en-US" dirty="0"/>
          </a:p>
        </p:txBody>
      </p:sp>
      <p:sp>
        <p:nvSpPr>
          <p:cNvPr id="59396" name="Rectangle 3"/>
          <p:cNvSpPr>
            <a:spLocks noGrp="1" noChangeArrowheads="1"/>
          </p:cNvSpPr>
          <p:nvPr>
            <p:ph sz="quarter" idx="13"/>
          </p:nvPr>
        </p:nvSpPr>
        <p:spPr>
          <a:xfrm>
            <a:off x="111125" y="1160463"/>
            <a:ext cx="4093303" cy="514508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400" b="1" dirty="0"/>
              <a:t>PC-relative addressing</a:t>
            </a:r>
          </a:p>
          <a:p>
            <a:pPr lvl="1"/>
            <a:r>
              <a:rPr lang="en-US" altLang="en-US" sz="2000" dirty="0"/>
              <a:t>MIPS calculates the branch target address based on the branch instruction’s next instruction’s address </a:t>
            </a:r>
          </a:p>
          <a:p>
            <a:pPr marL="527518" lvl="1" indent="0">
              <a:buNone/>
            </a:pPr>
            <a:endParaRPr lang="en-US" altLang="en-US" sz="2000" dirty="0"/>
          </a:p>
          <a:p>
            <a:pPr lvl="1"/>
            <a:r>
              <a:rPr lang="en-US" altLang="en-US" sz="2000" i="1" dirty="0">
                <a:solidFill>
                  <a:srgbClr val="0070C0"/>
                </a:solidFill>
              </a:rPr>
              <a:t>“Branch to N lines above or below”</a:t>
            </a:r>
            <a:r>
              <a:rPr lang="en-US" altLang="en-US" sz="2000" dirty="0"/>
              <a:t>; not branch to absolute address</a:t>
            </a:r>
          </a:p>
          <a:p>
            <a:pPr lvl="1"/>
            <a:endParaRPr lang="en-US" altLang="en-US" sz="2000" dirty="0"/>
          </a:p>
          <a:p>
            <a:pPr lvl="1"/>
            <a:r>
              <a:rPr lang="en-US" altLang="en-US" sz="2000" dirty="0"/>
              <a:t>necessary because in many cases, we do not know (at compile time) where our code will be loaded in the memory space</a:t>
            </a:r>
            <a:endParaRPr lang="en-AU" altLang="en-US" sz="2400" dirty="0">
              <a:solidFill>
                <a:schemeClr val="folHlink"/>
              </a:solidFill>
              <a:latin typeface="Lucida Console" panose="020B0609040504020204" pitchFamily="49" charset="0"/>
            </a:endParaRPr>
          </a:p>
        </p:txBody>
      </p:sp>
      <p:graphicFrame>
        <p:nvGraphicFramePr>
          <p:cNvPr id="332877" name="Group 77"/>
          <p:cNvGraphicFramePr>
            <a:graphicFrameLocks noGrp="1"/>
          </p:cNvGraphicFramePr>
          <p:nvPr/>
        </p:nvGraphicFramePr>
        <p:xfrm>
          <a:off x="7244557" y="2450404"/>
          <a:ext cx="4053288" cy="2952751"/>
        </p:xfrm>
        <a:graphic>
          <a:graphicData uri="http://schemas.openxmlformats.org/drawingml/2006/table">
            <a:tbl>
              <a:tblPr/>
              <a:tblGrid>
                <a:gridCol w="1199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3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2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80000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Loop: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sll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$t1, $s3, 2</a:t>
                      </a:r>
                      <a:endParaRPr kumimoji="0" lang="en-A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80004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add  $t1, $t1, $s6</a:t>
                      </a:r>
                      <a:endParaRPr kumimoji="0" lang="en-A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80008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lw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$t0, 0($t1)</a:t>
                      </a:r>
                      <a:endParaRPr kumimoji="0" lang="en-A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8000C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bne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$t0, $s5, Exit</a:t>
                      </a:r>
                      <a:endParaRPr kumimoji="0" lang="en-AU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80010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addi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$s3, $s3, 1</a:t>
                      </a:r>
                      <a:endParaRPr kumimoji="0" lang="en-A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80014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   Loop</a:t>
                      </a:r>
                      <a:endParaRPr kumimoji="0" lang="en-AU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80018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Exit: …</a:t>
                      </a:r>
                      <a:endParaRPr kumimoji="0" lang="en-A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034CF07-B779-4A03-A84C-B4E8855865AD}"/>
              </a:ext>
            </a:extLst>
          </p:cNvPr>
          <p:cNvSpPr txBox="1"/>
          <p:nvPr/>
        </p:nvSpPr>
        <p:spPr>
          <a:xfrm>
            <a:off x="7167564" y="1534435"/>
            <a:ext cx="3140603" cy="5893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Assume that the code is loaded </a:t>
            </a:r>
          </a:p>
          <a:p>
            <a:pPr defTabSz="527517"/>
            <a:r>
              <a:rPr lang="en-US" sz="161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1615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0x00080000</a:t>
            </a:r>
            <a:r>
              <a:rPr lang="en-US" sz="161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memory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53832A1-E5ED-44F1-90A8-BF343E3FFA38}"/>
              </a:ext>
            </a:extLst>
          </p:cNvPr>
          <p:cNvCxnSpPr/>
          <p:nvPr/>
        </p:nvCxnSpPr>
        <p:spPr>
          <a:xfrm flipH="1">
            <a:off x="7678616" y="2138151"/>
            <a:ext cx="156613" cy="3122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29CB981-6DFA-45CB-8A91-DBE14C6D7901}"/>
              </a:ext>
            </a:extLst>
          </p:cNvPr>
          <p:cNvCxnSpPr/>
          <p:nvPr/>
        </p:nvCxnSpPr>
        <p:spPr>
          <a:xfrm>
            <a:off x="7101621" y="2645935"/>
            <a:ext cx="14293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27C5A4-A47E-4C88-A919-554DDB68BCA6}"/>
              </a:ext>
            </a:extLst>
          </p:cNvPr>
          <p:cNvCxnSpPr/>
          <p:nvPr/>
        </p:nvCxnSpPr>
        <p:spPr>
          <a:xfrm>
            <a:off x="7096124" y="3060828"/>
            <a:ext cx="14293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919A81F-2C92-4006-B7A1-1FF37D13D22B}"/>
              </a:ext>
            </a:extLst>
          </p:cNvPr>
          <p:cNvCxnSpPr/>
          <p:nvPr/>
        </p:nvCxnSpPr>
        <p:spPr>
          <a:xfrm>
            <a:off x="7167563" y="2645935"/>
            <a:ext cx="0" cy="41489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53A5296-C4D4-4873-AC58-50BDF826F74A}"/>
              </a:ext>
            </a:extLst>
          </p:cNvPr>
          <p:cNvSpPr txBox="1"/>
          <p:nvPr/>
        </p:nvSpPr>
        <p:spPr>
          <a:xfrm>
            <a:off x="4396743" y="5822790"/>
            <a:ext cx="4974247" cy="5893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instruction is 4-byte long</a:t>
            </a:r>
          </a:p>
          <a:p>
            <a:pPr defTabSz="527517"/>
            <a:r>
              <a:rPr lang="en-US" sz="161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Assembly code line address increases by 4 bytes</a:t>
            </a:r>
            <a:endParaRPr lang="en-US" sz="1615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C004754-C723-4C98-8A33-65FDD489712A}"/>
              </a:ext>
            </a:extLst>
          </p:cNvPr>
          <p:cNvCxnSpPr>
            <a:cxnSpLocks/>
          </p:cNvCxnSpPr>
          <p:nvPr/>
        </p:nvCxnSpPr>
        <p:spPr>
          <a:xfrm flipH="1" flipV="1">
            <a:off x="6901003" y="2853382"/>
            <a:ext cx="1" cy="2928193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DE07E08-2A47-4CF7-86ED-D7BB93D1C2E5}"/>
              </a:ext>
            </a:extLst>
          </p:cNvPr>
          <p:cNvCxnSpPr>
            <a:cxnSpLocks/>
          </p:cNvCxnSpPr>
          <p:nvPr/>
        </p:nvCxnSpPr>
        <p:spPr>
          <a:xfrm>
            <a:off x="6884518" y="2853382"/>
            <a:ext cx="2445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03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3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3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3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2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Branch Target Addressing</a:t>
            </a:r>
            <a:endParaRPr lang="en-AU" altLang="en-US" dirty="0"/>
          </a:p>
        </p:txBody>
      </p:sp>
      <p:sp>
        <p:nvSpPr>
          <p:cNvPr id="59396" name="Rectangle 3"/>
          <p:cNvSpPr>
            <a:spLocks noGrp="1" noChangeArrowheads="1"/>
          </p:cNvSpPr>
          <p:nvPr>
            <p:ph sz="quarter" idx="13"/>
          </p:nvPr>
        </p:nvSpPr>
        <p:spPr>
          <a:xfrm>
            <a:off x="111125" y="1160463"/>
            <a:ext cx="4093303" cy="514508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400" b="1" dirty="0"/>
              <a:t>PC-relative addressing</a:t>
            </a:r>
          </a:p>
          <a:p>
            <a:pPr lvl="1"/>
            <a:r>
              <a:rPr lang="en-US" altLang="en-US" sz="2000" dirty="0"/>
              <a:t>MIPS calculates the branch target address based on the branch instruction’s next instruction’s address </a:t>
            </a:r>
          </a:p>
          <a:p>
            <a:pPr marL="527518" lvl="1" indent="0">
              <a:buNone/>
            </a:pPr>
            <a:endParaRPr lang="en-US" altLang="en-US" sz="2000" dirty="0"/>
          </a:p>
          <a:p>
            <a:pPr lvl="1"/>
            <a:r>
              <a:rPr lang="en-US" altLang="en-US" sz="2000" i="1" dirty="0">
                <a:solidFill>
                  <a:srgbClr val="0070C0"/>
                </a:solidFill>
              </a:rPr>
              <a:t>“Branch to N lines above or below”</a:t>
            </a:r>
            <a:r>
              <a:rPr lang="en-US" altLang="en-US" sz="2000" dirty="0"/>
              <a:t>; not branch to absolute address</a:t>
            </a:r>
          </a:p>
          <a:p>
            <a:pPr lvl="1"/>
            <a:endParaRPr lang="en-US" altLang="en-US" sz="2000" dirty="0"/>
          </a:p>
          <a:p>
            <a:pPr lvl="1"/>
            <a:r>
              <a:rPr lang="en-US" altLang="en-US" sz="2000" dirty="0"/>
              <a:t>necessary because in many cases, we do not know (at compile time) where our code will be loaded in the memory space</a:t>
            </a:r>
            <a:endParaRPr lang="en-AU" altLang="en-US" sz="2400" dirty="0">
              <a:solidFill>
                <a:schemeClr val="folHlink"/>
              </a:solidFill>
              <a:latin typeface="Lucida Console" panose="020B0609040504020204" pitchFamily="49" charset="0"/>
            </a:endParaRPr>
          </a:p>
        </p:txBody>
      </p:sp>
      <p:graphicFrame>
        <p:nvGraphicFramePr>
          <p:cNvPr id="332877" name="Group 77"/>
          <p:cNvGraphicFramePr>
            <a:graphicFrameLocks noGrp="1"/>
          </p:cNvGraphicFramePr>
          <p:nvPr/>
        </p:nvGraphicFramePr>
        <p:xfrm>
          <a:off x="7244557" y="2450404"/>
          <a:ext cx="4053288" cy="2952751"/>
        </p:xfrm>
        <a:graphic>
          <a:graphicData uri="http://schemas.openxmlformats.org/drawingml/2006/table">
            <a:tbl>
              <a:tblPr/>
              <a:tblGrid>
                <a:gridCol w="1199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3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2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80000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Loop: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sll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$t1, $s3, 2</a:t>
                      </a:r>
                      <a:endParaRPr kumimoji="0" lang="en-A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80004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add  $t1, $t1, $s6</a:t>
                      </a:r>
                      <a:endParaRPr kumimoji="0" lang="en-A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80008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lw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$t0, 0($t1)</a:t>
                      </a:r>
                      <a:endParaRPr kumimoji="0" lang="en-A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8000C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bne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$t0, $s5, Exit</a:t>
                      </a:r>
                      <a:endParaRPr kumimoji="0" lang="en-AU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80010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addi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$s3, $s3, 1</a:t>
                      </a:r>
                      <a:endParaRPr kumimoji="0" lang="en-A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80014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   Loop</a:t>
                      </a:r>
                      <a:endParaRPr kumimoji="0" lang="en-AU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80018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Exit: …</a:t>
                      </a:r>
                      <a:endParaRPr kumimoji="0" lang="en-A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034CF07-B779-4A03-A84C-B4E8855865AD}"/>
              </a:ext>
            </a:extLst>
          </p:cNvPr>
          <p:cNvSpPr txBox="1"/>
          <p:nvPr/>
        </p:nvSpPr>
        <p:spPr>
          <a:xfrm>
            <a:off x="7167564" y="1534435"/>
            <a:ext cx="3140603" cy="5893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Assume that the code is loaded </a:t>
            </a:r>
          </a:p>
          <a:p>
            <a:pPr defTabSz="527517"/>
            <a:r>
              <a:rPr lang="en-US" sz="161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1615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0x00080000</a:t>
            </a:r>
            <a:r>
              <a:rPr lang="en-US" sz="161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memory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53832A1-E5ED-44F1-90A8-BF343E3FFA38}"/>
              </a:ext>
            </a:extLst>
          </p:cNvPr>
          <p:cNvCxnSpPr/>
          <p:nvPr/>
        </p:nvCxnSpPr>
        <p:spPr>
          <a:xfrm flipH="1">
            <a:off x="7678616" y="2138151"/>
            <a:ext cx="156613" cy="3122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29CB981-6DFA-45CB-8A91-DBE14C6D7901}"/>
              </a:ext>
            </a:extLst>
          </p:cNvPr>
          <p:cNvCxnSpPr/>
          <p:nvPr/>
        </p:nvCxnSpPr>
        <p:spPr>
          <a:xfrm>
            <a:off x="7101621" y="2645935"/>
            <a:ext cx="14293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27C5A4-A47E-4C88-A919-554DDB68BCA6}"/>
              </a:ext>
            </a:extLst>
          </p:cNvPr>
          <p:cNvCxnSpPr/>
          <p:nvPr/>
        </p:nvCxnSpPr>
        <p:spPr>
          <a:xfrm>
            <a:off x="7096124" y="3060828"/>
            <a:ext cx="14293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919A81F-2C92-4006-B7A1-1FF37D13D22B}"/>
              </a:ext>
            </a:extLst>
          </p:cNvPr>
          <p:cNvCxnSpPr/>
          <p:nvPr/>
        </p:nvCxnSpPr>
        <p:spPr>
          <a:xfrm>
            <a:off x="7167563" y="2645935"/>
            <a:ext cx="0" cy="41489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53A5296-C4D4-4873-AC58-50BDF826F74A}"/>
              </a:ext>
            </a:extLst>
          </p:cNvPr>
          <p:cNvSpPr txBox="1"/>
          <p:nvPr/>
        </p:nvSpPr>
        <p:spPr>
          <a:xfrm>
            <a:off x="4396743" y="5822790"/>
            <a:ext cx="4974247" cy="5893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instruction is 4-byte long</a:t>
            </a:r>
          </a:p>
          <a:p>
            <a:pPr defTabSz="527517"/>
            <a:r>
              <a:rPr lang="en-US" sz="161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Assembly code line address increases by 4 bytes</a:t>
            </a:r>
            <a:endParaRPr lang="en-US" sz="1615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C004754-C723-4C98-8A33-65FDD489712A}"/>
              </a:ext>
            </a:extLst>
          </p:cNvPr>
          <p:cNvCxnSpPr>
            <a:cxnSpLocks/>
          </p:cNvCxnSpPr>
          <p:nvPr/>
        </p:nvCxnSpPr>
        <p:spPr>
          <a:xfrm flipH="1" flipV="1">
            <a:off x="6901003" y="2853382"/>
            <a:ext cx="1" cy="2928193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DE07E08-2A47-4CF7-86ED-D7BB93D1C2E5}"/>
              </a:ext>
            </a:extLst>
          </p:cNvPr>
          <p:cNvCxnSpPr>
            <a:cxnSpLocks/>
          </p:cNvCxnSpPr>
          <p:nvPr/>
        </p:nvCxnSpPr>
        <p:spPr>
          <a:xfrm>
            <a:off x="6884518" y="2853382"/>
            <a:ext cx="2445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peech Bubble: Oval 23">
            <a:extLst>
              <a:ext uri="{FF2B5EF4-FFF2-40B4-BE49-F238E27FC236}">
                <a16:creationId xmlns:a16="http://schemas.microsoft.com/office/drawing/2014/main" id="{F8EA90DA-6AF3-42D2-9DD0-F95A6D0C3842}"/>
              </a:ext>
            </a:extLst>
          </p:cNvPr>
          <p:cNvSpPr/>
          <p:nvPr/>
        </p:nvSpPr>
        <p:spPr>
          <a:xfrm>
            <a:off x="4060016" y="2695684"/>
            <a:ext cx="2876735" cy="1896347"/>
          </a:xfrm>
          <a:prstGeom prst="wedgeEllipseCallout">
            <a:avLst>
              <a:gd name="adj1" fmla="val 62450"/>
              <a:gd name="adj2" fmla="val 14022"/>
            </a:avLst>
          </a:prstGeom>
          <a:solidFill>
            <a:schemeClr val="accent5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 defTabSz="527517"/>
            <a:r>
              <a:rPr lang="en-US" sz="1615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Branch two lines below from </a:t>
            </a:r>
            <a:r>
              <a:rPr lang="en-US" sz="1615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bne’s</a:t>
            </a:r>
            <a:r>
              <a:rPr lang="en-US" sz="1615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next instruction (</a:t>
            </a:r>
            <a:r>
              <a:rPr lang="en-US" sz="1615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</a:t>
            </a:r>
            <a:r>
              <a:rPr lang="en-US" sz="1615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1615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Immediate field will be filled with </a:t>
            </a:r>
            <a:r>
              <a:rPr lang="en-US" sz="1615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5" name="Speech Bubble: Oval 24">
            <a:extLst>
              <a:ext uri="{FF2B5EF4-FFF2-40B4-BE49-F238E27FC236}">
                <a16:creationId xmlns:a16="http://schemas.microsoft.com/office/drawing/2014/main" id="{4EFE77D3-CD4C-48B3-BD36-E54CA9226F49}"/>
              </a:ext>
            </a:extLst>
          </p:cNvPr>
          <p:cNvSpPr/>
          <p:nvPr/>
        </p:nvSpPr>
        <p:spPr>
          <a:xfrm>
            <a:off x="4060017" y="4689885"/>
            <a:ext cx="3052582" cy="1896347"/>
          </a:xfrm>
          <a:prstGeom prst="wedgeEllipseCallout">
            <a:avLst>
              <a:gd name="adj1" fmla="val 58198"/>
              <a:gd name="adj2" fmla="val -39996"/>
            </a:avLst>
          </a:prstGeom>
          <a:solidFill>
            <a:schemeClr val="accent5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 defTabSz="527517"/>
            <a:r>
              <a:rPr lang="en-US" sz="1615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Branch 6 lines above from b’s next line (Exit)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1615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Immediate field will be filled with </a:t>
            </a:r>
            <a:r>
              <a:rPr lang="en-US" sz="1615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-6</a:t>
            </a:r>
          </a:p>
        </p:txBody>
      </p:sp>
    </p:spTree>
    <p:extLst>
      <p:ext uri="{BB962C8B-B14F-4D97-AF65-F5344CB8AC3E}">
        <p14:creationId xmlns:p14="http://schemas.microsoft.com/office/powerpoint/2010/main" val="12690976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Branch Target Addressing</a:t>
            </a:r>
            <a:endParaRPr lang="en-AU" altLang="en-US" dirty="0"/>
          </a:p>
        </p:txBody>
      </p:sp>
      <p:sp>
        <p:nvSpPr>
          <p:cNvPr id="59396" name="Rectangle 3"/>
          <p:cNvSpPr>
            <a:spLocks noGrp="1" noChangeArrowheads="1"/>
          </p:cNvSpPr>
          <p:nvPr>
            <p:ph sz="quarter" idx="13"/>
          </p:nvPr>
        </p:nvSpPr>
        <p:spPr>
          <a:xfrm>
            <a:off x="111126" y="1160463"/>
            <a:ext cx="7013574" cy="514508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000" b="1" dirty="0"/>
              <a:t>Why branch’s next instruction should be considered?</a:t>
            </a:r>
          </a:p>
          <a:p>
            <a:pPr lvl="1"/>
            <a:r>
              <a:rPr lang="en-US" altLang="en-US" sz="1800" dirty="0"/>
              <a:t>Because MIPS increments program counter (PC) by 4 before executing an instruction</a:t>
            </a:r>
          </a:p>
          <a:p>
            <a:pPr lvl="1"/>
            <a:r>
              <a:rPr lang="en-US" altLang="en-US" sz="1800" dirty="0"/>
              <a:t>This already incremented PC value is used for branch target address calculation</a:t>
            </a:r>
          </a:p>
          <a:p>
            <a:pPr lvl="1"/>
            <a:endParaRPr lang="en-US" altLang="en-US" sz="1800" dirty="0"/>
          </a:p>
          <a:p>
            <a:r>
              <a:rPr lang="en-US" altLang="en-US" sz="2000" b="1" dirty="0"/>
              <a:t>Branch Target Address Calculation</a:t>
            </a:r>
          </a:p>
          <a:p>
            <a:pPr lvl="1"/>
            <a:r>
              <a:rPr lang="en-US" altLang="en-US" sz="1800" b="1" dirty="0"/>
              <a:t>Target address = </a:t>
            </a:r>
          </a:p>
          <a:p>
            <a:pPr marL="457200" lvl="1" indent="0">
              <a:buNone/>
            </a:pPr>
            <a:r>
              <a:rPr lang="en-US" altLang="en-US" sz="1800" b="1" dirty="0"/>
              <a:t>	branch’s next instruction address + offset x 4</a:t>
            </a:r>
          </a:p>
          <a:p>
            <a:pPr lvl="1"/>
            <a:r>
              <a:rPr lang="en-US" altLang="en-US" sz="1800" b="1" dirty="0" err="1"/>
              <a:t>bne</a:t>
            </a:r>
            <a:r>
              <a:rPr lang="en-US" altLang="en-US" sz="1800" b="1" dirty="0"/>
              <a:t> $t0, $s5, Exit</a:t>
            </a:r>
            <a:endParaRPr lang="en-US" altLang="en-US" sz="1800" dirty="0"/>
          </a:p>
          <a:p>
            <a:pPr lvl="2"/>
            <a:r>
              <a:rPr lang="en-US" altLang="en-US" sz="1800" dirty="0"/>
              <a:t>Exit (0x00080018) = </a:t>
            </a:r>
            <a:r>
              <a:rPr lang="en-US" altLang="en-US" sz="1800" dirty="0" err="1"/>
              <a:t>addi</a:t>
            </a:r>
            <a:r>
              <a:rPr lang="en-US" altLang="en-US" sz="1800" dirty="0"/>
              <a:t> address (0x00080010) + distance (2) x 4 byte/</a:t>
            </a:r>
            <a:r>
              <a:rPr lang="en-US" altLang="en-US" sz="1800" dirty="0" err="1"/>
              <a:t>inst</a:t>
            </a:r>
            <a:r>
              <a:rPr lang="en-US" altLang="en-US" sz="1800" dirty="0"/>
              <a:t> </a:t>
            </a:r>
            <a:endParaRPr lang="en-US" altLang="en-US" sz="2000" dirty="0"/>
          </a:p>
          <a:p>
            <a:pPr lvl="1"/>
            <a:r>
              <a:rPr lang="en-US" altLang="en-US" sz="1800" b="1" dirty="0"/>
              <a:t>b Loop</a:t>
            </a:r>
            <a:endParaRPr lang="en-US" altLang="en-US" sz="1800" dirty="0"/>
          </a:p>
          <a:p>
            <a:pPr lvl="2"/>
            <a:r>
              <a:rPr lang="en-US" altLang="en-US" sz="1800" dirty="0"/>
              <a:t>Loop (0x00080000) = Exit address (0x00080018) + distance (-6) x 4 byte/</a:t>
            </a:r>
            <a:r>
              <a:rPr lang="en-US" altLang="en-US" sz="1800" dirty="0" err="1"/>
              <a:t>inst</a:t>
            </a:r>
            <a:r>
              <a:rPr lang="en-US" altLang="en-US" sz="1800" dirty="0"/>
              <a:t> </a:t>
            </a:r>
          </a:p>
          <a:p>
            <a:pPr lvl="1"/>
            <a:endParaRPr lang="en-US" altLang="en-US" sz="2000" dirty="0"/>
          </a:p>
          <a:p>
            <a:pPr lvl="1"/>
            <a:endParaRPr lang="en-US" altLang="en-US" sz="1846" dirty="0"/>
          </a:p>
          <a:p>
            <a:pPr lvl="1"/>
            <a:endParaRPr lang="en-AU" altLang="en-US" sz="2769" dirty="0">
              <a:solidFill>
                <a:schemeClr val="folHlink"/>
              </a:solidFill>
              <a:latin typeface="Lucida Console" panose="020B0609040504020204" pitchFamily="49" charset="0"/>
            </a:endParaRPr>
          </a:p>
        </p:txBody>
      </p:sp>
      <p:graphicFrame>
        <p:nvGraphicFramePr>
          <p:cNvPr id="332877" name="Group 77"/>
          <p:cNvGraphicFramePr>
            <a:graphicFrameLocks noGrp="1"/>
          </p:cNvGraphicFramePr>
          <p:nvPr/>
        </p:nvGraphicFramePr>
        <p:xfrm>
          <a:off x="7244557" y="2450404"/>
          <a:ext cx="4053288" cy="2952751"/>
        </p:xfrm>
        <a:graphic>
          <a:graphicData uri="http://schemas.openxmlformats.org/drawingml/2006/table">
            <a:tbl>
              <a:tblPr/>
              <a:tblGrid>
                <a:gridCol w="1199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3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2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80000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Loop: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sll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$t1, $s3, 2</a:t>
                      </a:r>
                      <a:endParaRPr kumimoji="0" lang="en-A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80004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add  $t1, $t1, $s6</a:t>
                      </a:r>
                      <a:endParaRPr kumimoji="0" lang="en-A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80008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lw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$t0, 0($t1)</a:t>
                      </a:r>
                      <a:endParaRPr kumimoji="0" lang="en-A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8000C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bne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$t0, $s5, Exit</a:t>
                      </a:r>
                      <a:endParaRPr kumimoji="0" lang="en-AU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80010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addi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$s3, $s3, 1</a:t>
                      </a:r>
                      <a:endParaRPr kumimoji="0" lang="en-A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80014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   Loop</a:t>
                      </a:r>
                      <a:endParaRPr kumimoji="0" lang="en-AU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80018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Exit: …</a:t>
                      </a:r>
                      <a:endParaRPr kumimoji="0" lang="en-A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3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3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93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93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3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3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93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939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154" dirty="0"/>
              <a:t>Machine Code of I-Type Instructions</a:t>
            </a:r>
            <a:endParaRPr lang="en-US" altLang="en-US" sz="4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76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sz="quarter" idx="13"/>
          </p:nvPr>
        </p:nvSpPr>
        <p:spPr>
          <a:xfrm>
            <a:off x="111125" y="3665467"/>
            <a:ext cx="11934825" cy="2640083"/>
          </a:xfrm>
        </p:spPr>
        <p:txBody>
          <a:bodyPr>
            <a:normAutofit/>
          </a:bodyPr>
          <a:lstStyle/>
          <a:p>
            <a:r>
              <a:rPr lang="en-US" altLang="en-US" sz="2400" b="1" dirty="0"/>
              <a:t>Branch in I-Type machine code format</a:t>
            </a:r>
          </a:p>
          <a:p>
            <a:pPr lvl="1"/>
            <a:r>
              <a:rPr lang="en-US" altLang="en-US" sz="1800" dirty="0"/>
              <a:t>Example:</a:t>
            </a:r>
          </a:p>
          <a:p>
            <a:pPr lvl="2"/>
            <a:r>
              <a:rPr lang="en-US" altLang="en-US" sz="1600" b="1" dirty="0" err="1"/>
              <a:t>bne</a:t>
            </a:r>
            <a:r>
              <a:rPr lang="en-US" altLang="en-US" sz="1600" b="1" dirty="0"/>
              <a:t>	$t0, $s5, Exit</a:t>
            </a:r>
          </a:p>
          <a:p>
            <a:pPr lvl="2"/>
            <a:r>
              <a:rPr lang="en-US" altLang="en-US" sz="1600" b="1" dirty="0" err="1"/>
              <a:t>beq</a:t>
            </a:r>
            <a:r>
              <a:rPr lang="en-US" altLang="en-US" sz="1600" b="1" dirty="0"/>
              <a:t>	$0, $0, Loop</a:t>
            </a:r>
          </a:p>
          <a:p>
            <a:pPr marL="1055034" lvl="2" indent="0">
              <a:buNone/>
            </a:pPr>
            <a:endParaRPr lang="en-US" altLang="en-US" sz="1600" b="1" dirty="0"/>
          </a:p>
          <a:p>
            <a:pPr lvl="1"/>
            <a:endParaRPr lang="en-US" altLang="en-US" sz="2000" dirty="0"/>
          </a:p>
          <a:p>
            <a:endParaRPr lang="en-US" altLang="en-US" sz="2400" dirty="0"/>
          </a:p>
          <a:p>
            <a:pPr marL="527517" lvl="1" indent="0" algn="ctr">
              <a:buNone/>
            </a:pPr>
            <a:endParaRPr lang="en-US" altLang="en-US" sz="2000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5D4429D-99F6-4FF4-B0B4-C5F3FA3FB76B}"/>
              </a:ext>
            </a:extLst>
          </p:cNvPr>
          <p:cNvGrpSpPr/>
          <p:nvPr/>
        </p:nvGrpSpPr>
        <p:grpSpPr>
          <a:xfrm>
            <a:off x="4786457" y="4445561"/>
            <a:ext cx="4842518" cy="263255"/>
            <a:chOff x="2034458" y="1468499"/>
            <a:chExt cx="4222925" cy="264160"/>
          </a:xfrm>
        </p:grpSpPr>
        <p:sp>
          <p:nvSpPr>
            <p:cNvPr id="34" name="Rectangle 4">
              <a:extLst>
                <a:ext uri="{FF2B5EF4-FFF2-40B4-BE49-F238E27FC236}">
                  <a16:creationId xmlns:a16="http://schemas.microsoft.com/office/drawing/2014/main" id="{47402038-3B9F-4D43-A969-FC98F2823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458" y="1468499"/>
              <a:ext cx="7924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000101</a:t>
              </a:r>
            </a:p>
          </p:txBody>
        </p:sp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29954B3E-BB4B-4F57-A7C0-1D1373B32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9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01000</a:t>
              </a:r>
            </a:p>
          </p:txBody>
        </p:sp>
        <p:sp>
          <p:nvSpPr>
            <p:cNvPr id="39" name="Rectangle 5">
              <a:extLst>
                <a:ext uri="{FF2B5EF4-FFF2-40B4-BE49-F238E27FC236}">
                  <a16:creationId xmlns:a16="http://schemas.microsoft.com/office/drawing/2014/main" id="{8E6ED2E0-07D1-4A6E-8A49-6A9651C3F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73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10101</a:t>
              </a:r>
            </a:p>
          </p:txBody>
        </p:sp>
        <p:sp>
          <p:nvSpPr>
            <p:cNvPr id="41" name="Rectangle 5">
              <a:extLst>
                <a:ext uri="{FF2B5EF4-FFF2-40B4-BE49-F238E27FC236}">
                  <a16:creationId xmlns:a16="http://schemas.microsoft.com/office/drawing/2014/main" id="{3CEE2A0E-F9CB-408F-AB0D-6C9C0550B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7737" y="1468499"/>
              <a:ext cx="2109646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0000000000000010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48586D2-F05F-4461-858D-EC06130FBC3A}"/>
              </a:ext>
            </a:extLst>
          </p:cNvPr>
          <p:cNvGrpSpPr/>
          <p:nvPr/>
        </p:nvGrpSpPr>
        <p:grpSpPr>
          <a:xfrm>
            <a:off x="1545512" y="1346490"/>
            <a:ext cx="6269064" cy="851505"/>
            <a:chOff x="2034458" y="1204339"/>
            <a:chExt cx="4226561" cy="528320"/>
          </a:xfrm>
        </p:grpSpPr>
        <p:sp>
          <p:nvSpPr>
            <p:cNvPr id="44" name="Rectangle 4">
              <a:extLst>
                <a:ext uri="{FF2B5EF4-FFF2-40B4-BE49-F238E27FC236}">
                  <a16:creationId xmlns:a16="http://schemas.microsoft.com/office/drawing/2014/main" id="{A2936024-DE78-435D-A3F6-B3F48E8F5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458" y="1468499"/>
              <a:ext cx="7924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Opcode</a:t>
              </a:r>
            </a:p>
          </p:txBody>
        </p:sp>
        <p:sp>
          <p:nvSpPr>
            <p:cNvPr id="46" name="Rectangle 5">
              <a:extLst>
                <a:ext uri="{FF2B5EF4-FFF2-40B4-BE49-F238E27FC236}">
                  <a16:creationId xmlns:a16="http://schemas.microsoft.com/office/drawing/2014/main" id="{E9532C0E-744B-4550-A4B5-5B673FCE8E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9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Rs</a:t>
              </a:r>
              <a:endPara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Rectangle 12">
              <a:extLst>
                <a:ext uri="{FF2B5EF4-FFF2-40B4-BE49-F238E27FC236}">
                  <a16:creationId xmlns:a16="http://schemas.microsoft.com/office/drawing/2014/main" id="{DEA4F625-9466-47B7-9BD3-17FE27840C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458" y="1204339"/>
              <a:ext cx="79248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 bits</a:t>
              </a:r>
            </a:p>
          </p:txBody>
        </p:sp>
        <p:sp>
          <p:nvSpPr>
            <p:cNvPr id="62" name="Rectangle 13">
              <a:extLst>
                <a:ext uri="{FF2B5EF4-FFF2-40B4-BE49-F238E27FC236}">
                  <a16:creationId xmlns:a16="http://schemas.microsoft.com/office/drawing/2014/main" id="{C21E0A42-0FB6-4175-BDE8-8EBA19BB3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938" y="1204339"/>
              <a:ext cx="66040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bits</a:t>
              </a:r>
            </a:p>
          </p:txBody>
        </p:sp>
        <p:sp>
          <p:nvSpPr>
            <p:cNvPr id="63" name="Rectangle 5">
              <a:extLst>
                <a:ext uri="{FF2B5EF4-FFF2-40B4-BE49-F238E27FC236}">
                  <a16:creationId xmlns:a16="http://schemas.microsoft.com/office/drawing/2014/main" id="{2E719040-72EB-4FCD-B784-D73DCB249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73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Rt</a:t>
              </a:r>
              <a:endPara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Rectangle 13">
              <a:extLst>
                <a:ext uri="{FF2B5EF4-FFF2-40B4-BE49-F238E27FC236}">
                  <a16:creationId xmlns:a16="http://schemas.microsoft.com/office/drawing/2014/main" id="{87ADC971-DE0A-4516-9BD7-811280DFA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7338" y="1204339"/>
              <a:ext cx="66040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bits</a:t>
              </a:r>
            </a:p>
          </p:txBody>
        </p:sp>
        <p:sp>
          <p:nvSpPr>
            <p:cNvPr id="65" name="Rectangle 13">
              <a:extLst>
                <a:ext uri="{FF2B5EF4-FFF2-40B4-BE49-F238E27FC236}">
                  <a16:creationId xmlns:a16="http://schemas.microsoft.com/office/drawing/2014/main" id="{8773FA13-8AE9-4982-AC96-732965999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138" y="1204339"/>
              <a:ext cx="66040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16 bits</a:t>
              </a:r>
            </a:p>
          </p:txBody>
        </p:sp>
        <p:sp>
          <p:nvSpPr>
            <p:cNvPr id="66" name="Rectangle 4">
              <a:extLst>
                <a:ext uri="{FF2B5EF4-FFF2-40B4-BE49-F238E27FC236}">
                  <a16:creationId xmlns:a16="http://schemas.microsoft.com/office/drawing/2014/main" id="{92981954-6047-4F66-9DB0-8376A8DBA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7739" y="1468499"/>
              <a:ext cx="21132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Immediate</a:t>
              </a:r>
            </a:p>
          </p:txBody>
        </p:sp>
      </p:grpSp>
      <p:sp>
        <p:nvSpPr>
          <p:cNvPr id="67" name="Rectangle 12">
            <a:extLst>
              <a:ext uri="{FF2B5EF4-FFF2-40B4-BE49-F238E27FC236}">
                <a16:creationId xmlns:a16="http://schemas.microsoft.com/office/drawing/2014/main" id="{FE348969-DBDD-4598-AFE7-B6B72D36B0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2318" y="2412297"/>
            <a:ext cx="1175450" cy="425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 bits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7940D6D-E130-4F80-BBDF-5F5CB36FE987}"/>
              </a:ext>
            </a:extLst>
          </p:cNvPr>
          <p:cNvCxnSpPr/>
          <p:nvPr/>
        </p:nvCxnSpPr>
        <p:spPr>
          <a:xfrm>
            <a:off x="1545512" y="2412297"/>
            <a:ext cx="622433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B3620A2-7CD9-4303-87DF-A139D61A18A9}"/>
              </a:ext>
            </a:extLst>
          </p:cNvPr>
          <p:cNvGrpSpPr/>
          <p:nvPr/>
        </p:nvGrpSpPr>
        <p:grpSpPr>
          <a:xfrm>
            <a:off x="4786457" y="4741507"/>
            <a:ext cx="4842518" cy="263255"/>
            <a:chOff x="2034458" y="1468499"/>
            <a:chExt cx="4222925" cy="264160"/>
          </a:xfrm>
        </p:grpSpPr>
        <p:sp>
          <p:nvSpPr>
            <p:cNvPr id="70" name="Rectangle 4">
              <a:extLst>
                <a:ext uri="{FF2B5EF4-FFF2-40B4-BE49-F238E27FC236}">
                  <a16:creationId xmlns:a16="http://schemas.microsoft.com/office/drawing/2014/main" id="{B0E8EFF5-80E8-48E5-B1B5-0F863B067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458" y="1468499"/>
              <a:ext cx="7924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000100</a:t>
              </a:r>
            </a:p>
          </p:txBody>
        </p:sp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1F12E4E1-D746-44C0-AF3E-6CFA4AA43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9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00000</a:t>
              </a:r>
            </a:p>
          </p:txBody>
        </p:sp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26491E60-297A-440A-8A2F-361FE2CA8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73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00000</a:t>
              </a:r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53C53D50-A5B8-44A5-8210-1F9E292FC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7737" y="1468499"/>
              <a:ext cx="2109646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1111111111111010</a:t>
              </a:r>
            </a:p>
          </p:txBody>
        </p:sp>
      </p:grpSp>
      <p:sp>
        <p:nvSpPr>
          <p:cNvPr id="43" name="Rectangle 5">
            <a:extLst>
              <a:ext uri="{FF2B5EF4-FFF2-40B4-BE49-F238E27FC236}">
                <a16:creationId xmlns:a16="http://schemas.microsoft.com/office/drawing/2014/main" id="{D14730BC-3AA4-49DD-B690-7347F750C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8162" y="4445257"/>
            <a:ext cx="2419176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5" name="Rectangle 5">
            <a:extLst>
              <a:ext uri="{FF2B5EF4-FFF2-40B4-BE49-F238E27FC236}">
                <a16:creationId xmlns:a16="http://schemas.microsoft.com/office/drawing/2014/main" id="{179D9CFF-05A6-4053-AD3C-275512D61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8162" y="4740408"/>
            <a:ext cx="2419176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-6</a:t>
            </a:r>
          </a:p>
        </p:txBody>
      </p:sp>
      <p:sp>
        <p:nvSpPr>
          <p:cNvPr id="92" name="Rectangle 4">
            <a:extLst>
              <a:ext uri="{FF2B5EF4-FFF2-40B4-BE49-F238E27FC236}">
                <a16:creationId xmlns:a16="http://schemas.microsoft.com/office/drawing/2014/main" id="{E78C135D-0B63-4EE3-8C1E-E2433BE8F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2733" y="4443997"/>
            <a:ext cx="908754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0x5</a:t>
            </a:r>
          </a:p>
        </p:txBody>
      </p:sp>
      <p:sp>
        <p:nvSpPr>
          <p:cNvPr id="93" name="Rectangle 4">
            <a:extLst>
              <a:ext uri="{FF2B5EF4-FFF2-40B4-BE49-F238E27FC236}">
                <a16:creationId xmlns:a16="http://schemas.microsoft.com/office/drawing/2014/main" id="{5774F5B9-809E-4FDC-8FD3-1E6692CC0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9441" y="4744291"/>
            <a:ext cx="908754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0x4</a:t>
            </a:r>
          </a:p>
        </p:txBody>
      </p:sp>
      <p:graphicFrame>
        <p:nvGraphicFramePr>
          <p:cNvPr id="98" name="Group 77">
            <a:extLst>
              <a:ext uri="{FF2B5EF4-FFF2-40B4-BE49-F238E27FC236}">
                <a16:creationId xmlns:a16="http://schemas.microsoft.com/office/drawing/2014/main" id="{45FA1ECA-A3D2-41D8-ACA8-59C8ACAE8A33}"/>
              </a:ext>
            </a:extLst>
          </p:cNvPr>
          <p:cNvGraphicFramePr>
            <a:graphicFrameLocks noGrp="1"/>
          </p:cNvGraphicFramePr>
          <p:nvPr/>
        </p:nvGraphicFramePr>
        <p:xfrm>
          <a:off x="8524462" y="1630709"/>
          <a:ext cx="2877216" cy="2133600"/>
        </p:xfrm>
        <a:graphic>
          <a:graphicData uri="http://schemas.openxmlformats.org/drawingml/2006/table">
            <a:tbl>
              <a:tblPr/>
              <a:tblGrid>
                <a:gridCol w="851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58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00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80000s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Loop: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sll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$t1, $s3, 2</a:t>
                      </a:r>
                      <a:endParaRPr kumimoji="0" lang="en-AU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0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80004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add  $t1, $t1, $s6</a:t>
                      </a:r>
                      <a:endParaRPr kumimoji="0" lang="en-AU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0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80008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lw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$t0, 0($t1)</a:t>
                      </a:r>
                      <a:endParaRPr kumimoji="0" lang="en-AU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1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8000C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</a:t>
                      </a: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bne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$t0, $s5, Exit</a:t>
                      </a:r>
                      <a:endParaRPr kumimoji="0" lang="en-AU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0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80010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addi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$s3, $s3, 1</a:t>
                      </a:r>
                      <a:endParaRPr kumimoji="0" lang="en-AU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0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80014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   Loop</a:t>
                      </a:r>
                      <a:endParaRPr kumimoji="0" lang="en-AU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0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80018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Exit: …</a:t>
                      </a:r>
                      <a:endParaRPr kumimoji="0" lang="en-AU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811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5" grpId="0" animBg="1"/>
      <p:bldP spid="45" grpId="1" animBg="1"/>
      <p:bldP spid="92" grpId="0" animBg="1"/>
      <p:bldP spid="92" grpId="1" animBg="1"/>
      <p:bldP spid="93" grpId="0" animBg="1"/>
      <p:bldP spid="93" grpId="1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Loading an Immediate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77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1987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What if you want to load an immediate value to a register?</a:t>
            </a:r>
          </a:p>
          <a:p>
            <a:r>
              <a:rPr lang="en-US" sz="2000" b="1" dirty="0"/>
              <a:t>If immediate (constant) is 16 bits or less</a:t>
            </a:r>
          </a:p>
          <a:p>
            <a:pPr lvl="1"/>
            <a:r>
              <a:rPr lang="en-US" sz="2000" dirty="0"/>
              <a:t>Use </a:t>
            </a:r>
            <a:r>
              <a:rPr lang="en-US" sz="2000" b="1" dirty="0" err="1"/>
              <a:t>ori</a:t>
            </a:r>
            <a:r>
              <a:rPr lang="en-US" sz="2000" dirty="0"/>
              <a:t> or </a:t>
            </a:r>
            <a:r>
              <a:rPr lang="en-US" sz="2000" b="1" dirty="0" err="1"/>
              <a:t>addi</a:t>
            </a:r>
            <a:r>
              <a:rPr lang="en-US" sz="2000" dirty="0"/>
              <a:t> instruction with $0 register</a:t>
            </a:r>
          </a:p>
          <a:p>
            <a:pPr lvl="1"/>
            <a:r>
              <a:rPr lang="en-US" sz="2000" dirty="0"/>
              <a:t>Examples : You want to load value 1 to $2</a:t>
            </a:r>
            <a:endParaRPr lang="en-US" sz="1600" dirty="0"/>
          </a:p>
          <a:p>
            <a:pPr lvl="2"/>
            <a:r>
              <a:rPr lang="en-US" sz="1800" dirty="0" err="1"/>
              <a:t>addi</a:t>
            </a:r>
            <a:r>
              <a:rPr lang="en-US" sz="1800" dirty="0"/>
              <a:t> 	$2, $0, 1	     	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# R[2] = 0 + 1 = 1</a:t>
            </a:r>
          </a:p>
          <a:p>
            <a:pPr lvl="2"/>
            <a:r>
              <a:rPr lang="en-US" sz="1800" dirty="0" err="1"/>
              <a:t>ori</a:t>
            </a:r>
            <a:r>
              <a:rPr lang="en-US" sz="1800" dirty="0"/>
              <a:t>	$2, $0, 0x1      	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# R[2] = 0 | 1 = 1</a:t>
            </a:r>
          </a:p>
          <a:p>
            <a:endParaRPr lang="en-US" sz="2000" dirty="0"/>
          </a:p>
          <a:p>
            <a:r>
              <a:rPr lang="en-US" sz="2000" b="1" dirty="0"/>
              <a:t>If immediate is more than 16 bits</a:t>
            </a:r>
          </a:p>
          <a:p>
            <a:pPr lvl="1"/>
            <a:r>
              <a:rPr lang="en-US" sz="2000" dirty="0" err="1"/>
              <a:t>Immediates</a:t>
            </a:r>
            <a:r>
              <a:rPr lang="en-US" sz="2000" dirty="0"/>
              <a:t> limited to 16 bits so we must load constant with a 2-instruction sequence using the special </a:t>
            </a:r>
            <a:r>
              <a:rPr lang="en-US" sz="2000" dirty="0">
                <a:solidFill>
                  <a:srgbClr val="0070C0"/>
                </a:solidFill>
              </a:rPr>
              <a:t>LUI (Load Upper Immediate)</a:t>
            </a:r>
            <a:r>
              <a:rPr lang="en-US" sz="2000" dirty="0"/>
              <a:t> instruction</a:t>
            </a:r>
          </a:p>
          <a:p>
            <a:pPr lvl="1"/>
            <a:r>
              <a:rPr lang="en-US" sz="2000" dirty="0"/>
              <a:t>To load $2 with 0x12345678</a:t>
            </a:r>
          </a:p>
          <a:p>
            <a:pPr lvl="2"/>
            <a:r>
              <a:rPr lang="en-US" sz="1800" dirty="0" err="1"/>
              <a:t>lui</a:t>
            </a:r>
            <a:r>
              <a:rPr lang="en-US" sz="1800" dirty="0"/>
              <a:t>		$2, 0x1234</a:t>
            </a:r>
          </a:p>
          <a:p>
            <a:pPr lvl="2"/>
            <a:r>
              <a:rPr lang="en-US" sz="1800" dirty="0" err="1"/>
              <a:t>ori</a:t>
            </a:r>
            <a:r>
              <a:rPr lang="en-US" sz="1800" dirty="0"/>
              <a:t>		$2, $2, 0x5678</a:t>
            </a:r>
          </a:p>
        </p:txBody>
      </p:sp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7027932" y="5056967"/>
            <a:ext cx="1143000" cy="30777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527517">
              <a:spcBef>
                <a:spcPct val="50000"/>
              </a:spcBef>
            </a:pPr>
            <a:r>
              <a:rPr lang="en-US" sz="1400" dirty="0">
                <a:solidFill>
                  <a:prstClr val="black"/>
                </a:solidFill>
                <a:latin typeface="Courier New" pitchFamily="64" charset="0"/>
              </a:rPr>
              <a:t>12340000</a:t>
            </a:r>
          </a:p>
        </p:txBody>
      </p:sp>
      <p:sp>
        <p:nvSpPr>
          <p:cNvPr id="41989" name="Text Box 5"/>
          <p:cNvSpPr txBox="1">
            <a:spLocks noChangeArrowheads="1"/>
          </p:cNvSpPr>
          <p:nvPr/>
        </p:nvSpPr>
        <p:spPr bwMode="auto">
          <a:xfrm>
            <a:off x="6189732" y="5056968"/>
            <a:ext cx="762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defTabSz="527517">
              <a:spcBef>
                <a:spcPct val="50000"/>
              </a:spcBef>
            </a:pPr>
            <a:r>
              <a:rPr lang="en-US" sz="1400" dirty="0">
                <a:solidFill>
                  <a:prstClr val="black"/>
                </a:solidFill>
                <a:latin typeface="Courier New" pitchFamily="64" charset="0"/>
              </a:rPr>
              <a:t>R[2]</a:t>
            </a:r>
          </a:p>
        </p:txBody>
      </p:sp>
      <p:sp>
        <p:nvSpPr>
          <p:cNvPr id="41990" name="Text Box 4"/>
          <p:cNvSpPr txBox="1">
            <a:spLocks noChangeArrowheads="1"/>
          </p:cNvSpPr>
          <p:nvPr/>
        </p:nvSpPr>
        <p:spPr bwMode="auto">
          <a:xfrm>
            <a:off x="7027932" y="5666567"/>
            <a:ext cx="1143000" cy="30777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527517">
              <a:spcBef>
                <a:spcPct val="50000"/>
              </a:spcBef>
            </a:pPr>
            <a:r>
              <a:rPr lang="en-US" sz="1400" dirty="0">
                <a:solidFill>
                  <a:prstClr val="black"/>
                </a:solidFill>
                <a:latin typeface="Courier New" pitchFamily="64" charset="0"/>
              </a:rPr>
              <a:t>12345678</a:t>
            </a:r>
          </a:p>
        </p:txBody>
      </p:sp>
      <p:sp>
        <p:nvSpPr>
          <p:cNvPr id="41991" name="Text Box 5"/>
          <p:cNvSpPr txBox="1">
            <a:spLocks noChangeArrowheads="1"/>
          </p:cNvSpPr>
          <p:nvPr/>
        </p:nvSpPr>
        <p:spPr bwMode="auto">
          <a:xfrm>
            <a:off x="6189732" y="5666568"/>
            <a:ext cx="762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defTabSz="527517">
              <a:spcBef>
                <a:spcPct val="50000"/>
              </a:spcBef>
            </a:pPr>
            <a:r>
              <a:rPr lang="en-US" sz="1400">
                <a:solidFill>
                  <a:prstClr val="black"/>
                </a:solidFill>
                <a:latin typeface="Courier New" pitchFamily="64" charset="0"/>
              </a:rPr>
              <a:t>R[2]</a:t>
            </a:r>
          </a:p>
        </p:txBody>
      </p:sp>
      <p:sp>
        <p:nvSpPr>
          <p:cNvPr id="41992" name="Text Box 4"/>
          <p:cNvSpPr txBox="1">
            <a:spLocks noChangeArrowheads="1"/>
          </p:cNvSpPr>
          <p:nvPr/>
        </p:nvSpPr>
        <p:spPr bwMode="auto">
          <a:xfrm>
            <a:off x="6723132" y="5361767"/>
            <a:ext cx="1447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527517">
              <a:spcBef>
                <a:spcPct val="50000"/>
              </a:spcBef>
            </a:pPr>
            <a:r>
              <a:rPr lang="en-US" sz="1400" u="sng" dirty="0">
                <a:solidFill>
                  <a:prstClr val="black"/>
                </a:solidFill>
                <a:latin typeface="Courier New" pitchFamily="64" charset="0"/>
              </a:rPr>
              <a:t>OR 00005678</a:t>
            </a: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8170932" y="5060142"/>
            <a:ext cx="762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527517">
              <a:spcBef>
                <a:spcPct val="50000"/>
              </a:spcBef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LUI</a:t>
            </a: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8170932" y="5669742"/>
            <a:ext cx="762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527517">
              <a:spcBef>
                <a:spcPct val="50000"/>
              </a:spcBef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ORI</a:t>
            </a:r>
          </a:p>
        </p:txBody>
      </p:sp>
      <p:sp>
        <p:nvSpPr>
          <p:cNvPr id="13" name="Rectangle: Diagonal Corners Rounded 12">
            <a:extLst>
              <a:ext uri="{FF2B5EF4-FFF2-40B4-BE49-F238E27FC236}">
                <a16:creationId xmlns:a16="http://schemas.microsoft.com/office/drawing/2014/main" id="{88CFE879-EF22-4646-86FC-88B9BEC977EE}"/>
              </a:ext>
            </a:extLst>
          </p:cNvPr>
          <p:cNvSpPr/>
          <p:nvPr/>
        </p:nvSpPr>
        <p:spPr>
          <a:xfrm>
            <a:off x="8169414" y="3136325"/>
            <a:ext cx="3078464" cy="936235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tailEnd type="non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b="1" dirty="0">
                <a:solidFill>
                  <a:srgbClr val="00B0F0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LUI</a:t>
            </a:r>
            <a:r>
              <a:rPr lang="en-US" dirty="0">
                <a:solidFill>
                  <a:sysClr val="windowText" lastClr="000000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: the immediate value is loaded to the MSB 16 bits of the target register</a:t>
            </a:r>
          </a:p>
        </p:txBody>
      </p:sp>
    </p:spTree>
    <p:extLst>
      <p:ext uri="{BB962C8B-B14F-4D97-AF65-F5344CB8AC3E}">
        <p14:creationId xmlns:p14="http://schemas.microsoft.com/office/powerpoint/2010/main" val="212193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98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99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19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1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19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1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19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8" grpId="0" uiExpand="1" build="allAtOnce" animBg="1"/>
      <p:bldP spid="41989" grpId="0"/>
      <p:bldP spid="41990" grpId="0" uiExpand="1" build="allAtOnce" animBg="1"/>
      <p:bldP spid="41991" grpId="0"/>
      <p:bldP spid="9" grpId="0"/>
      <p:bldP spid="10" grpId="0"/>
      <p:bldP spid="13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</a:t>
            </a:r>
            <a:r>
              <a:rPr lang="en-US" dirty="0"/>
              <a:t> &amp; </a:t>
            </a:r>
            <a:r>
              <a:rPr lang="en-US" dirty="0" err="1"/>
              <a:t>Div</a:t>
            </a:r>
            <a:r>
              <a:rPr lang="en-US" dirty="0"/>
              <a:t> Instructions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78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D1BB1-91F7-4256-9A41-B8143DB7771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213827" y="904634"/>
            <a:ext cx="1957193" cy="11422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355902" y="1036332"/>
            <a:ext cx="1681167" cy="615767"/>
            <a:chOff x="3805310" y="1047931"/>
            <a:chExt cx="1457011" cy="827313"/>
          </a:xfrm>
          <a:solidFill>
            <a:schemeClr val="bg1">
              <a:lumMod val="65000"/>
            </a:schemeClr>
          </a:solidFill>
        </p:grpSpPr>
        <p:sp>
          <p:nvSpPr>
            <p:cNvPr id="6" name="Rectangle 5"/>
            <p:cNvSpPr/>
            <p:nvPr/>
          </p:nvSpPr>
          <p:spPr>
            <a:xfrm>
              <a:off x="3805310" y="1047931"/>
              <a:ext cx="1457011" cy="261257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27517"/>
              <a:endParaRPr lang="en-US" sz="2077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805310" y="1330959"/>
              <a:ext cx="1457011" cy="261257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27517"/>
              <a:endParaRPr lang="en-US" sz="2077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805310" y="1613987"/>
              <a:ext cx="1457011" cy="261257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27517"/>
              <a:endParaRPr lang="en-US" sz="2077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621890" y="1743800"/>
            <a:ext cx="1025665" cy="376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846" b="1" dirty="0">
                <a:solidFill>
                  <a:prstClr val="black"/>
                </a:solidFill>
                <a:latin typeface="Calibri"/>
              </a:rPr>
              <a:t>Memory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01433" y="2274496"/>
            <a:ext cx="2921648" cy="29109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58916" y="4827538"/>
            <a:ext cx="590226" cy="376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846" b="1" dirty="0">
                <a:solidFill>
                  <a:prstClr val="black"/>
                </a:solidFill>
                <a:latin typeface="Calibri"/>
              </a:rPr>
              <a:t>CPU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89289" y="2435675"/>
            <a:ext cx="393056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dirty="0">
                <a:solidFill>
                  <a:prstClr val="black"/>
                </a:solidFill>
                <a:latin typeface="Calibri"/>
              </a:rPr>
              <a:t>$0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10676" y="2788757"/>
            <a:ext cx="343364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dirty="0">
                <a:solidFill>
                  <a:prstClr val="black"/>
                </a:solidFill>
                <a:latin typeface="Calibri"/>
              </a:rPr>
              <a:t>...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21450" y="3247534"/>
            <a:ext cx="497252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dirty="0">
                <a:solidFill>
                  <a:prstClr val="black"/>
                </a:solidFill>
                <a:latin typeface="Calibri"/>
              </a:rPr>
              <a:t>$31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381721" y="2558236"/>
            <a:ext cx="973971" cy="2305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381721" y="2807966"/>
            <a:ext cx="973971" cy="2305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615" b="1" dirty="0">
                <a:solidFill>
                  <a:prstClr val="white"/>
                </a:solidFill>
                <a:latin typeface="Calibri"/>
              </a:rPr>
              <a:t>Integer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381721" y="3050627"/>
            <a:ext cx="973971" cy="2305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385" b="1" dirty="0">
                <a:solidFill>
                  <a:prstClr val="white"/>
                </a:solidFill>
                <a:latin typeface="Calibri"/>
              </a:rPr>
              <a:t>Registers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421632" y="3970073"/>
            <a:ext cx="1135209" cy="4941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Arithmetic Unit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945797" y="3951859"/>
            <a:ext cx="1135209" cy="4941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Multiply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Divide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30792" y="4840656"/>
            <a:ext cx="493992" cy="2305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Lo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87015" y="4840655"/>
            <a:ext cx="493992" cy="2305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Hi</a:t>
            </a:r>
          </a:p>
        </p:txBody>
      </p:sp>
      <p:cxnSp>
        <p:nvCxnSpPr>
          <p:cNvPr id="32" name="Elbow Connector 31"/>
          <p:cNvCxnSpPr>
            <a:stCxn id="25" idx="1"/>
            <a:endCxn id="27" idx="0"/>
          </p:cNvCxnSpPr>
          <p:nvPr/>
        </p:nvCxnSpPr>
        <p:spPr>
          <a:xfrm rot="10800000" flipV="1">
            <a:off x="2989239" y="3165887"/>
            <a:ext cx="392484" cy="804186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25" idx="3"/>
            <a:endCxn id="28" idx="0"/>
          </p:cNvCxnSpPr>
          <p:nvPr/>
        </p:nvCxnSpPr>
        <p:spPr>
          <a:xfrm>
            <a:off x="4355692" y="3165888"/>
            <a:ext cx="157710" cy="785971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28" idx="2"/>
            <a:endCxn id="29" idx="0"/>
          </p:cNvCxnSpPr>
          <p:nvPr/>
        </p:nvCxnSpPr>
        <p:spPr>
          <a:xfrm rot="5400000">
            <a:off x="4148272" y="4475527"/>
            <a:ext cx="394648" cy="33561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28" idx="2"/>
            <a:endCxn id="30" idx="0"/>
          </p:cNvCxnSpPr>
          <p:nvPr/>
        </p:nvCxnSpPr>
        <p:spPr>
          <a:xfrm rot="16200000" flipH="1">
            <a:off x="4476383" y="4483026"/>
            <a:ext cx="394647" cy="32060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281250" y="2289349"/>
            <a:ext cx="2776597" cy="29109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301837" y="4842391"/>
            <a:ext cx="2150269" cy="376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846" b="1" dirty="0">
                <a:solidFill>
                  <a:prstClr val="black"/>
                </a:solidFill>
                <a:latin typeface="Calibri"/>
              </a:rPr>
              <a:t>Coprocessor 1 (FPU)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824055" y="2450528"/>
            <a:ext cx="393056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dirty="0">
                <a:solidFill>
                  <a:prstClr val="black"/>
                </a:solidFill>
                <a:latin typeface="Calibri"/>
              </a:rPr>
              <a:t>$0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845442" y="2803609"/>
            <a:ext cx="343364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dirty="0">
                <a:solidFill>
                  <a:prstClr val="black"/>
                </a:solidFill>
                <a:latin typeface="Calibri"/>
              </a:rPr>
              <a:t>...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756216" y="3262387"/>
            <a:ext cx="497252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dirty="0">
                <a:solidFill>
                  <a:prstClr val="black"/>
                </a:solidFill>
                <a:latin typeface="Calibri"/>
              </a:rPr>
              <a:t>$31</a:t>
            </a:r>
          </a:p>
        </p:txBody>
      </p:sp>
      <p:sp>
        <p:nvSpPr>
          <p:cNvPr id="48" name="Rectangle 47"/>
          <p:cNvSpPr/>
          <p:nvPr/>
        </p:nvSpPr>
        <p:spPr>
          <a:xfrm>
            <a:off x="8216488" y="2573088"/>
            <a:ext cx="973971" cy="2305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8216488" y="2822818"/>
            <a:ext cx="973971" cy="2305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615" b="1" dirty="0">
                <a:solidFill>
                  <a:prstClr val="white"/>
                </a:solidFill>
                <a:latin typeface="Calibri"/>
              </a:rPr>
              <a:t>Floating</a:t>
            </a:r>
          </a:p>
        </p:txBody>
      </p:sp>
      <p:sp>
        <p:nvSpPr>
          <p:cNvPr id="51" name="Rectangle 50"/>
          <p:cNvSpPr/>
          <p:nvPr/>
        </p:nvSpPr>
        <p:spPr>
          <a:xfrm>
            <a:off x="8216488" y="3065479"/>
            <a:ext cx="973971" cy="2305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615" b="1" dirty="0">
                <a:solidFill>
                  <a:prstClr val="white"/>
                </a:solidFill>
                <a:latin typeface="Calibri"/>
              </a:rPr>
              <a:t>-point</a:t>
            </a:r>
          </a:p>
        </p:txBody>
      </p:sp>
      <p:sp>
        <p:nvSpPr>
          <p:cNvPr id="52" name="Rectangle 51"/>
          <p:cNvSpPr/>
          <p:nvPr/>
        </p:nvSpPr>
        <p:spPr>
          <a:xfrm>
            <a:off x="8135869" y="3905111"/>
            <a:ext cx="1135209" cy="4941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Arithmetic Unit</a:t>
            </a:r>
          </a:p>
        </p:txBody>
      </p:sp>
      <p:cxnSp>
        <p:nvCxnSpPr>
          <p:cNvPr id="63" name="Straight Connector 62"/>
          <p:cNvCxnSpPr>
            <a:cxnSpLocks/>
          </p:cNvCxnSpPr>
          <p:nvPr/>
        </p:nvCxnSpPr>
        <p:spPr>
          <a:xfrm>
            <a:off x="8705025" y="3550427"/>
            <a:ext cx="0" cy="3523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4693998" y="5284244"/>
            <a:ext cx="2921648" cy="13863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606972" y="5992502"/>
            <a:ext cx="2169376" cy="660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846" b="1" dirty="0">
                <a:solidFill>
                  <a:prstClr val="black"/>
                </a:solidFill>
                <a:latin typeface="Calibri"/>
              </a:rPr>
              <a:t>Coprocessor 0 </a:t>
            </a:r>
          </a:p>
          <a:p>
            <a:pPr defTabSz="527517"/>
            <a:r>
              <a:rPr lang="en-US" sz="1846" b="1" dirty="0">
                <a:solidFill>
                  <a:prstClr val="black"/>
                </a:solidFill>
                <a:latin typeface="Calibri"/>
              </a:rPr>
              <a:t>(Traps and Memory)</a:t>
            </a:r>
          </a:p>
        </p:txBody>
      </p:sp>
      <p:grpSp>
        <p:nvGrpSpPr>
          <p:cNvPr id="85" name="Group 84"/>
          <p:cNvGrpSpPr/>
          <p:nvPr/>
        </p:nvGrpSpPr>
        <p:grpSpPr>
          <a:xfrm>
            <a:off x="5028391" y="5430813"/>
            <a:ext cx="2252860" cy="500360"/>
            <a:chOff x="3881264" y="4887055"/>
            <a:chExt cx="997077" cy="433645"/>
          </a:xfrm>
        </p:grpSpPr>
        <p:sp>
          <p:nvSpPr>
            <p:cNvPr id="77" name="Rectangle 76"/>
            <p:cNvSpPr/>
            <p:nvPr/>
          </p:nvSpPr>
          <p:spPr>
            <a:xfrm>
              <a:off x="3881264" y="4887056"/>
              <a:ext cx="428126" cy="19978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527517"/>
              <a:r>
                <a:rPr lang="en-US" sz="1615" dirty="0" err="1">
                  <a:solidFill>
                    <a:prstClr val="white"/>
                  </a:solidFill>
                  <a:latin typeface="Calibri"/>
                </a:rPr>
                <a:t>VAddr</a:t>
              </a:r>
              <a:endParaRPr lang="en-US" sz="1615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4449990" y="4887055"/>
              <a:ext cx="428126" cy="19978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27517"/>
              <a:r>
                <a:rPr lang="en-US" sz="1615" dirty="0">
                  <a:solidFill>
                    <a:prstClr val="white"/>
                  </a:solidFill>
                  <a:latin typeface="Calibri"/>
                </a:rPr>
                <a:t>Cause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3881489" y="5120915"/>
              <a:ext cx="428126" cy="19978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27517"/>
              <a:r>
                <a:rPr lang="en-US" sz="1615" dirty="0">
                  <a:solidFill>
                    <a:prstClr val="white"/>
                  </a:solidFill>
                  <a:latin typeface="Calibri"/>
                </a:rPr>
                <a:t>Status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450215" y="5120914"/>
              <a:ext cx="428126" cy="19978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27517"/>
              <a:r>
                <a:rPr lang="en-US" sz="1615" dirty="0">
                  <a:solidFill>
                    <a:prstClr val="white"/>
                  </a:solidFill>
                  <a:latin typeface="Calibri"/>
                </a:rPr>
                <a:t>EPC</a:t>
              </a:r>
            </a:p>
          </p:txBody>
        </p:sp>
      </p:grpSp>
      <p:cxnSp>
        <p:nvCxnSpPr>
          <p:cNvPr id="87" name="Straight Connector 86"/>
          <p:cNvCxnSpPr>
            <a:cxnSpLocks/>
            <a:stCxn id="5" idx="1"/>
          </p:cNvCxnSpPr>
          <p:nvPr/>
        </p:nvCxnSpPr>
        <p:spPr>
          <a:xfrm flipH="1">
            <a:off x="3891582" y="1475758"/>
            <a:ext cx="1322245" cy="7666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cxnSpLocks/>
            <a:stCxn id="5" idx="3"/>
          </p:cNvCxnSpPr>
          <p:nvPr/>
        </p:nvCxnSpPr>
        <p:spPr>
          <a:xfrm>
            <a:off x="7171021" y="1475758"/>
            <a:ext cx="1498529" cy="7917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15" idx="3"/>
            <a:endCxn id="41" idx="1"/>
          </p:cNvCxnSpPr>
          <p:nvPr/>
        </p:nvCxnSpPr>
        <p:spPr>
          <a:xfrm>
            <a:off x="5223081" y="3729956"/>
            <a:ext cx="2058170" cy="148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endCxn id="64" idx="0"/>
          </p:cNvCxnSpPr>
          <p:nvPr/>
        </p:nvCxnSpPr>
        <p:spPr>
          <a:xfrm flipH="1">
            <a:off x="6154822" y="3744808"/>
            <a:ext cx="5589" cy="15394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8317671" y="2352595"/>
            <a:ext cx="769763" cy="287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269" dirty="0">
                <a:solidFill>
                  <a:prstClr val="black"/>
                </a:solidFill>
                <a:latin typeface="Calibri"/>
              </a:rPr>
              <a:t>32~64bit</a:t>
            </a:r>
          </a:p>
        </p:txBody>
      </p:sp>
      <p:cxnSp>
        <p:nvCxnSpPr>
          <p:cNvPr id="102" name="Straight Arrow Connector 101"/>
          <p:cNvCxnSpPr/>
          <p:nvPr/>
        </p:nvCxnSpPr>
        <p:spPr>
          <a:xfrm>
            <a:off x="8197471" y="2374185"/>
            <a:ext cx="973971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9182653" y="2303470"/>
            <a:ext cx="0" cy="143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8209938" y="2292335"/>
            <a:ext cx="0" cy="143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595457" y="2328112"/>
            <a:ext cx="561372" cy="287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269" dirty="0">
                <a:solidFill>
                  <a:prstClr val="black"/>
                </a:solidFill>
                <a:latin typeface="Calibri"/>
              </a:rPr>
              <a:t>32 bit</a:t>
            </a:r>
          </a:p>
        </p:txBody>
      </p:sp>
      <p:cxnSp>
        <p:nvCxnSpPr>
          <p:cNvPr id="109" name="Straight Arrow Connector 108"/>
          <p:cNvCxnSpPr/>
          <p:nvPr/>
        </p:nvCxnSpPr>
        <p:spPr>
          <a:xfrm>
            <a:off x="3378911" y="2387460"/>
            <a:ext cx="973971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364093" y="2316745"/>
            <a:ext cx="0" cy="143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3391379" y="2305610"/>
            <a:ext cx="0" cy="143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381721" y="3307427"/>
            <a:ext cx="973971" cy="2305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8216488" y="3322279"/>
            <a:ext cx="973971" cy="2305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385" b="1" dirty="0">
                <a:solidFill>
                  <a:prstClr val="white"/>
                </a:solidFill>
                <a:latin typeface="Calibri"/>
              </a:rPr>
              <a:t>Registers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B241298-B47C-45BA-805B-013CCFC64AA9}"/>
              </a:ext>
            </a:extLst>
          </p:cNvPr>
          <p:cNvSpPr/>
          <p:nvPr/>
        </p:nvSpPr>
        <p:spPr>
          <a:xfrm>
            <a:off x="3942106" y="4850721"/>
            <a:ext cx="493992" cy="230521"/>
          </a:xfrm>
          <a:prstGeom prst="rect">
            <a:avLst/>
          </a:prstGeom>
          <a:solidFill>
            <a:schemeClr val="accent5"/>
          </a:solidFill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Lo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D458259-48F7-43B8-8720-3AC32B3CF957}"/>
              </a:ext>
            </a:extLst>
          </p:cNvPr>
          <p:cNvSpPr/>
          <p:nvPr/>
        </p:nvSpPr>
        <p:spPr>
          <a:xfrm>
            <a:off x="4598328" y="4850720"/>
            <a:ext cx="493992" cy="230521"/>
          </a:xfrm>
          <a:prstGeom prst="rect">
            <a:avLst/>
          </a:prstGeom>
          <a:solidFill>
            <a:schemeClr val="accent5"/>
          </a:solidFill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Hi</a:t>
            </a:r>
          </a:p>
        </p:txBody>
      </p:sp>
    </p:spTree>
    <p:extLst>
      <p:ext uri="{BB962C8B-B14F-4D97-AF65-F5344CB8AC3E}">
        <p14:creationId xmlns:p14="http://schemas.microsoft.com/office/powerpoint/2010/main" val="170239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30496-A8EF-431D-A724-AE9E160A5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</a:t>
            </a:r>
            <a:r>
              <a:rPr lang="en-US" dirty="0"/>
              <a:t> &amp; </a:t>
            </a:r>
            <a:r>
              <a:rPr lang="en-US" dirty="0" err="1"/>
              <a:t>Div</a:t>
            </a:r>
            <a:r>
              <a:rPr lang="en-US" dirty="0"/>
              <a:t> Instructions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462776-EFA9-4D5A-AB73-F8C8BDA299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79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FE991-5F2F-499D-B1E6-61597FC65DC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sz="2400" b="1" dirty="0" err="1"/>
              <a:t>Mult</a:t>
            </a:r>
            <a:r>
              <a:rPr lang="en-US" sz="2400" b="1" dirty="0"/>
              <a:t> &amp; </a:t>
            </a:r>
            <a:r>
              <a:rPr lang="en-US" sz="2400" b="1" dirty="0" err="1"/>
              <a:t>Div</a:t>
            </a:r>
            <a:r>
              <a:rPr lang="en-US" sz="2400" b="1" dirty="0"/>
              <a:t> use special registers, lo and hi</a:t>
            </a:r>
          </a:p>
          <a:p>
            <a:pPr lvl="1"/>
            <a:endParaRPr lang="en-US" sz="2000" dirty="0"/>
          </a:p>
          <a:p>
            <a:r>
              <a:rPr lang="en-US" sz="2400" b="1" dirty="0"/>
              <a:t>Multiplication</a:t>
            </a:r>
          </a:p>
          <a:p>
            <a:pPr lvl="1"/>
            <a:r>
              <a:rPr lang="en-US" sz="2000" b="1" dirty="0" err="1"/>
              <a:t>mult</a:t>
            </a:r>
            <a:r>
              <a:rPr lang="en-US" sz="2000" dirty="0"/>
              <a:t>	Rs, Rt		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# lo = lower 32-bit of Rs * Rt</a:t>
            </a:r>
          </a:p>
          <a:p>
            <a:pPr marL="1055035" lvl="2" indent="0">
              <a:buNone/>
            </a:pPr>
            <a:r>
              <a:rPr lang="en-US" sz="1600" dirty="0"/>
              <a:t>			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# hi = higher 32-bit of Rs * Rt</a:t>
            </a:r>
          </a:p>
          <a:p>
            <a:pPr marL="1055035" lvl="2" indent="0">
              <a:buNone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400" b="1" dirty="0"/>
              <a:t>Division</a:t>
            </a:r>
          </a:p>
          <a:p>
            <a:pPr lvl="1"/>
            <a:r>
              <a:rPr lang="en-US" sz="2000" b="1" dirty="0"/>
              <a:t>div</a:t>
            </a:r>
            <a:r>
              <a:rPr lang="en-US" sz="2000" dirty="0"/>
              <a:t> 	Rs, Rt		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# lo = quotient of Rs/Rt</a:t>
            </a:r>
          </a:p>
          <a:p>
            <a:pPr marL="1055035" lvl="2" indent="0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			# hi = remainder of Rs/Rt</a:t>
            </a:r>
          </a:p>
          <a:p>
            <a:endParaRPr lang="en-US" sz="2400" dirty="0"/>
          </a:p>
          <a:p>
            <a:r>
              <a:rPr lang="en-US" sz="2400" b="1" dirty="0"/>
              <a:t>Moves the contents of lo/hi registers to GPR (General Purpose Register)</a:t>
            </a:r>
          </a:p>
          <a:p>
            <a:pPr lvl="1"/>
            <a:r>
              <a:rPr lang="en-US" sz="2000" b="1" dirty="0" err="1"/>
              <a:t>mflo</a:t>
            </a:r>
            <a:r>
              <a:rPr lang="en-US" sz="2000" dirty="0"/>
              <a:t> 	$2			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# $2 = lo</a:t>
            </a:r>
          </a:p>
          <a:p>
            <a:pPr lvl="1"/>
            <a:r>
              <a:rPr lang="en-US" sz="2000" b="1" dirty="0" err="1"/>
              <a:t>mfhi</a:t>
            </a:r>
            <a:r>
              <a:rPr lang="en-US" sz="2000" dirty="0"/>
              <a:t>	$3			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# $3 = hi</a:t>
            </a:r>
          </a:p>
        </p:txBody>
      </p:sp>
    </p:spTree>
    <p:extLst>
      <p:ext uri="{BB962C8B-B14F-4D97-AF65-F5344CB8AC3E}">
        <p14:creationId xmlns:p14="http://schemas.microsoft.com/office/powerpoint/2010/main" val="335075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FF1F7-EAA4-4045-B3A2-1D574BA54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Layout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B54A8F-0122-4043-B9AB-EE63F15FD6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C0990-4075-40C1-AF79-18147554330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8" descr="f02-13-P374493">
            <a:extLst>
              <a:ext uri="{FF2B5EF4-FFF2-40B4-BE49-F238E27FC236}">
                <a16:creationId xmlns:a16="http://schemas.microsoft.com/office/drawing/2014/main" id="{6E7F6C45-D903-4BAF-A46B-B523C6AC9B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6"/>
          <a:stretch/>
        </p:blipFill>
        <p:spPr bwMode="auto">
          <a:xfrm>
            <a:off x="8676143" y="1365832"/>
            <a:ext cx="2188957" cy="3432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AB167F-A67B-44FE-90FA-9B73A8CC4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958"/>
          <a:stretch/>
        </p:blipFill>
        <p:spPr>
          <a:xfrm rot="18913154">
            <a:off x="7936824" y="5573798"/>
            <a:ext cx="1888427" cy="494523"/>
          </a:xfrm>
          <a:prstGeom prst="rect">
            <a:avLst/>
          </a:prstGeom>
        </p:spPr>
      </p:pic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AF694826-CFCD-4EE3-BF23-C2D08DDCD01B}"/>
              </a:ext>
            </a:extLst>
          </p:cNvPr>
          <p:cNvCxnSpPr>
            <a:stCxn id="6" idx="2"/>
          </p:cNvCxnSpPr>
          <p:nvPr/>
        </p:nvCxnSpPr>
        <p:spPr>
          <a:xfrm rot="5400000" flipH="1" flipV="1">
            <a:off x="9048283" y="4805275"/>
            <a:ext cx="1198215" cy="1184368"/>
          </a:xfrm>
          <a:prstGeom prst="curvedConnector3">
            <a:avLst>
              <a:gd name="adj1" fmla="val -3187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BD54510-E4D1-4957-8F11-2D340DD8AFD3}"/>
              </a:ext>
            </a:extLst>
          </p:cNvPr>
          <p:cNvSpPr/>
          <p:nvPr/>
        </p:nvSpPr>
        <p:spPr>
          <a:xfrm>
            <a:off x="1760737" y="1375423"/>
            <a:ext cx="4002082" cy="4532651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string.h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defTabSz="527517"/>
            <a:endParaRPr lang="en-US" sz="1154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27517"/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54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[2];</a:t>
            </a:r>
          </a:p>
          <a:p>
            <a:pPr defTabSz="527517"/>
            <a:endParaRPr lang="en-US" sz="1154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myfunction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(void)</a:t>
            </a: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FILE *</a:t>
            </a:r>
            <a:r>
              <a:rPr lang="en-US" sz="1154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54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2;</a:t>
            </a: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54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pPr defTabSz="527517"/>
            <a:endParaRPr lang="en-US" sz="1154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/* Open file for reading */</a:t>
            </a: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fopen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154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mynumbers.txt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“r");</a:t>
            </a:r>
          </a:p>
          <a:p>
            <a:pPr defTabSz="527517"/>
            <a:endParaRPr lang="en-US" sz="1154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/* Read and display data */</a:t>
            </a: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fread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54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154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fclose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54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54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 + </a:t>
            </a:r>
            <a:r>
              <a:rPr lang="en-US" sz="1154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[1];</a:t>
            </a: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(“Sum = %d\n”, </a:t>
            </a:r>
            <a:r>
              <a:rPr lang="en-US" sz="1154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defTabSz="527517"/>
            <a:endParaRPr lang="en-US" sz="1154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27517"/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 (void) {</a:t>
            </a: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myfunction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return(0);</a:t>
            </a: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8E3B927-803D-485C-BE4C-BD9879ECB1EF}"/>
              </a:ext>
            </a:extLst>
          </p:cNvPr>
          <p:cNvCxnSpPr/>
          <p:nvPr/>
        </p:nvCxnSpPr>
        <p:spPr>
          <a:xfrm>
            <a:off x="1856510" y="2771975"/>
            <a:ext cx="0" cy="546722"/>
          </a:xfrm>
          <a:prstGeom prst="straightConnector1">
            <a:avLst/>
          </a:prstGeom>
          <a:ln>
            <a:solidFill>
              <a:srgbClr val="C0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66B255B2-CC31-4C8A-98DF-7BFC24BB8739}"/>
              </a:ext>
            </a:extLst>
          </p:cNvPr>
          <p:cNvSpPr/>
          <p:nvPr/>
        </p:nvSpPr>
        <p:spPr>
          <a:xfrm>
            <a:off x="1760737" y="2489697"/>
            <a:ext cx="95773" cy="52753"/>
          </a:xfrm>
          <a:prstGeom prst="ellipse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EA90026-19EA-475F-A945-65B1862E1E29}"/>
              </a:ext>
            </a:extLst>
          </p:cNvPr>
          <p:cNvSpPr/>
          <p:nvPr/>
        </p:nvSpPr>
        <p:spPr>
          <a:xfrm>
            <a:off x="1760737" y="5332934"/>
            <a:ext cx="95773" cy="76733"/>
          </a:xfrm>
          <a:prstGeom prst="ellipse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E0568C4E-9CD6-4C66-8EE0-C2833D14E845}"/>
              </a:ext>
            </a:extLst>
          </p:cNvPr>
          <p:cNvCxnSpPr>
            <a:cxnSpLocks/>
            <a:stCxn id="37" idx="2"/>
            <a:endCxn id="36" idx="2"/>
          </p:cNvCxnSpPr>
          <p:nvPr/>
        </p:nvCxnSpPr>
        <p:spPr>
          <a:xfrm rot="10800000">
            <a:off x="1760737" y="2516073"/>
            <a:ext cx="14654" cy="2855227"/>
          </a:xfrm>
          <a:prstGeom prst="curvedConnector3">
            <a:avLst>
              <a:gd name="adj1" fmla="val 4614551"/>
            </a:avLst>
          </a:prstGeom>
          <a:ln>
            <a:solidFill>
              <a:srgbClr val="C0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DF6A227D-5957-4077-AE3A-595DE5034C3B}"/>
              </a:ext>
            </a:extLst>
          </p:cNvPr>
          <p:cNvSpPr/>
          <p:nvPr/>
        </p:nvSpPr>
        <p:spPr>
          <a:xfrm>
            <a:off x="8720007" y="3894075"/>
            <a:ext cx="2136106" cy="26925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Compiled machine code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9E84401-5D1B-4D0E-A122-7F8C44D104D1}"/>
              </a:ext>
            </a:extLst>
          </p:cNvPr>
          <p:cNvSpPr/>
          <p:nvPr/>
        </p:nvSpPr>
        <p:spPr>
          <a:xfrm>
            <a:off x="8738410" y="1425626"/>
            <a:ext cx="2105436" cy="1394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Return address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6230504-BA2B-41F3-8D8D-F77B8EA72C40}"/>
              </a:ext>
            </a:extLst>
          </p:cNvPr>
          <p:cNvSpPr/>
          <p:nvPr/>
        </p:nvSpPr>
        <p:spPr>
          <a:xfrm>
            <a:off x="8738409" y="1576155"/>
            <a:ext cx="2105436" cy="1394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*</a:t>
            </a:r>
            <a:r>
              <a:rPr lang="en-US" sz="1038" b="1" dirty="0" err="1">
                <a:solidFill>
                  <a:prstClr val="black"/>
                </a:solidFill>
                <a:latin typeface="Calibri"/>
              </a:rPr>
              <a:t>fp</a:t>
            </a:r>
            <a:endParaRPr lang="en-US" sz="1038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C8509DB-84F1-4D1E-9C12-78E7CD095A31}"/>
              </a:ext>
            </a:extLst>
          </p:cNvPr>
          <p:cNvSpPr/>
          <p:nvPr/>
        </p:nvSpPr>
        <p:spPr>
          <a:xfrm>
            <a:off x="8738410" y="1728813"/>
            <a:ext cx="2105436" cy="1394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size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E480697-1F88-4CA8-AA4B-7FE0B002FFB3}"/>
              </a:ext>
            </a:extLst>
          </p:cNvPr>
          <p:cNvSpPr/>
          <p:nvPr/>
        </p:nvSpPr>
        <p:spPr>
          <a:xfrm>
            <a:off x="8738409" y="1879342"/>
            <a:ext cx="2105436" cy="1394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sum</a:t>
            </a:r>
          </a:p>
        </p:txBody>
      </p:sp>
      <p:sp>
        <p:nvSpPr>
          <p:cNvPr id="59" name="Left Brace 58">
            <a:extLst>
              <a:ext uri="{FF2B5EF4-FFF2-40B4-BE49-F238E27FC236}">
                <a16:creationId xmlns:a16="http://schemas.microsoft.com/office/drawing/2014/main" id="{464B2E5B-4E2C-4EE3-93EB-E9E730349221}"/>
              </a:ext>
            </a:extLst>
          </p:cNvPr>
          <p:cNvSpPr/>
          <p:nvPr/>
        </p:nvSpPr>
        <p:spPr>
          <a:xfrm>
            <a:off x="8355241" y="1358812"/>
            <a:ext cx="252301" cy="660020"/>
          </a:xfrm>
          <a:prstGeom prst="leftBrace">
            <a:avLst>
              <a:gd name="adj1" fmla="val 49183"/>
              <a:gd name="adj2" fmla="val 50000"/>
            </a:avLst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ED49A62-F33D-4F91-9695-3469250F6819}"/>
              </a:ext>
            </a:extLst>
          </p:cNvPr>
          <p:cNvSpPr txBox="1"/>
          <p:nvPr/>
        </p:nvSpPr>
        <p:spPr>
          <a:xfrm>
            <a:off x="5156213" y="1515736"/>
            <a:ext cx="3171061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77" dirty="0">
                <a:solidFill>
                  <a:srgbClr val="0070C0"/>
                </a:solidFill>
                <a:latin typeface="Calibri"/>
              </a:rPr>
              <a:t>Stack region for </a:t>
            </a:r>
            <a:r>
              <a:rPr lang="en-US" sz="2077" dirty="0" err="1">
                <a:solidFill>
                  <a:srgbClr val="0070C0"/>
                </a:solidFill>
                <a:latin typeface="Calibri"/>
              </a:rPr>
              <a:t>myfunction</a:t>
            </a:r>
            <a:endParaRPr lang="en-US" sz="2077" dirty="0">
              <a:solidFill>
                <a:srgbClr val="0070C0"/>
              </a:solidFill>
              <a:latin typeface="Calibri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CAC2EF4-9861-484A-B00A-6A18E2F1F826}"/>
              </a:ext>
            </a:extLst>
          </p:cNvPr>
          <p:cNvSpPr/>
          <p:nvPr/>
        </p:nvSpPr>
        <p:spPr>
          <a:xfrm>
            <a:off x="8720007" y="3369254"/>
            <a:ext cx="2105436" cy="1394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numbers[1]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094FB53-4DB2-4297-9F70-2EDE8F8B6B03}"/>
              </a:ext>
            </a:extLst>
          </p:cNvPr>
          <p:cNvSpPr/>
          <p:nvPr/>
        </p:nvSpPr>
        <p:spPr>
          <a:xfrm>
            <a:off x="8720006" y="3519784"/>
            <a:ext cx="2105436" cy="1394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numbers[0]</a:t>
            </a:r>
          </a:p>
        </p:txBody>
      </p:sp>
    </p:spTree>
    <p:extLst>
      <p:ext uri="{BB962C8B-B14F-4D97-AF65-F5344CB8AC3E}">
        <p14:creationId xmlns:p14="http://schemas.microsoft.com/office/powerpoint/2010/main" val="52980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 animBg="1"/>
      <p:bldP spid="59" grpId="0" animBg="1"/>
      <p:bldP spid="60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154" dirty="0"/>
              <a:t>Machine Code of </a:t>
            </a:r>
            <a:r>
              <a:rPr lang="en-US" sz="4154" dirty="0" err="1"/>
              <a:t>Mult</a:t>
            </a:r>
            <a:r>
              <a:rPr lang="en-US" sz="4154" dirty="0"/>
              <a:t>/</a:t>
            </a:r>
            <a:r>
              <a:rPr lang="en-US" sz="4154" dirty="0" err="1"/>
              <a:t>Div</a:t>
            </a:r>
            <a:r>
              <a:rPr lang="en-US" sz="4154" dirty="0"/>
              <a:t>/</a:t>
            </a:r>
            <a:r>
              <a:rPr lang="en-US" sz="4154" dirty="0" err="1"/>
              <a:t>Mflo</a:t>
            </a:r>
            <a:r>
              <a:rPr lang="en-US" sz="4154" dirty="0"/>
              <a:t>/</a:t>
            </a:r>
            <a:r>
              <a:rPr lang="en-US" sz="4154" dirty="0" err="1"/>
              <a:t>Mfhi</a:t>
            </a:r>
            <a:endParaRPr lang="en-US" altLang="en-US" sz="4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80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sz="quarter" idx="13"/>
          </p:nvPr>
        </p:nvSpPr>
        <p:spPr>
          <a:xfrm>
            <a:off x="111125" y="2867788"/>
            <a:ext cx="11934825" cy="3437762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400" b="1" dirty="0" err="1"/>
              <a:t>Mult</a:t>
            </a:r>
            <a:r>
              <a:rPr lang="en-US" altLang="en-US" sz="2400" b="1" dirty="0"/>
              <a:t>/</a:t>
            </a:r>
            <a:r>
              <a:rPr lang="en-US" altLang="en-US" sz="2400" b="1" dirty="0" err="1"/>
              <a:t>Div</a:t>
            </a:r>
            <a:r>
              <a:rPr lang="en-US" altLang="en-US" sz="2400" b="1" dirty="0"/>
              <a:t>/</a:t>
            </a:r>
            <a:r>
              <a:rPr lang="en-US" altLang="en-US" sz="2400" b="1" dirty="0" err="1"/>
              <a:t>Mflo</a:t>
            </a:r>
            <a:r>
              <a:rPr lang="en-US" altLang="en-US" sz="2400" b="1" dirty="0"/>
              <a:t>/</a:t>
            </a:r>
            <a:r>
              <a:rPr lang="en-US" altLang="en-US" sz="2400" b="1" dirty="0" err="1"/>
              <a:t>Mfhi</a:t>
            </a:r>
            <a:endParaRPr lang="en-US" altLang="en-US" sz="2400" b="1" dirty="0"/>
          </a:p>
          <a:p>
            <a:pPr lvl="1"/>
            <a:r>
              <a:rPr lang="en-US" altLang="en-US" sz="1800" dirty="0"/>
              <a:t>Example:</a:t>
            </a:r>
          </a:p>
          <a:p>
            <a:pPr lvl="2"/>
            <a:r>
              <a:rPr lang="en-US" altLang="en-US" sz="1600" b="1" dirty="0" err="1"/>
              <a:t>mult</a:t>
            </a:r>
            <a:r>
              <a:rPr lang="en-US" altLang="en-US" sz="1600" b="1" dirty="0"/>
              <a:t>	$5, $4</a:t>
            </a:r>
          </a:p>
          <a:p>
            <a:pPr lvl="2"/>
            <a:r>
              <a:rPr lang="en-US" altLang="en-US" sz="1600" b="1" dirty="0"/>
              <a:t>div	$5, $4</a:t>
            </a:r>
          </a:p>
          <a:p>
            <a:pPr lvl="2"/>
            <a:r>
              <a:rPr lang="en-US" altLang="en-US" sz="1600" b="1" dirty="0" err="1"/>
              <a:t>mflo</a:t>
            </a:r>
            <a:r>
              <a:rPr lang="en-US" altLang="en-US" sz="1600" b="1" dirty="0"/>
              <a:t>	$5</a:t>
            </a:r>
          </a:p>
          <a:p>
            <a:pPr lvl="2"/>
            <a:r>
              <a:rPr lang="en-US" altLang="en-US" sz="1600" b="1" dirty="0" err="1"/>
              <a:t>mfhi</a:t>
            </a:r>
            <a:r>
              <a:rPr lang="en-US" altLang="en-US" sz="1600" b="1" dirty="0"/>
              <a:t>	$4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B4412D3-B254-4719-B25A-7E44DC5D9742}"/>
              </a:ext>
            </a:extLst>
          </p:cNvPr>
          <p:cNvGrpSpPr/>
          <p:nvPr/>
        </p:nvGrpSpPr>
        <p:grpSpPr>
          <a:xfrm>
            <a:off x="2937013" y="1202464"/>
            <a:ext cx="6269063" cy="851505"/>
            <a:chOff x="2034458" y="1204339"/>
            <a:chExt cx="4226560" cy="528320"/>
          </a:xfrm>
        </p:grpSpPr>
        <p:sp>
          <p:nvSpPr>
            <p:cNvPr id="20" name="Rectangle 4">
              <a:extLst>
                <a:ext uri="{FF2B5EF4-FFF2-40B4-BE49-F238E27FC236}">
                  <a16:creationId xmlns:a16="http://schemas.microsoft.com/office/drawing/2014/main" id="{272EDD45-F68C-458F-8F58-3E484FFD1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458" y="1468499"/>
              <a:ext cx="7924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Opcode</a:t>
              </a:r>
            </a:p>
          </p:txBody>
        </p:sp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1583493-7727-49AC-980D-F7EAD62BF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9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Rs</a:t>
              </a:r>
              <a:endPara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12">
              <a:extLst>
                <a:ext uri="{FF2B5EF4-FFF2-40B4-BE49-F238E27FC236}">
                  <a16:creationId xmlns:a16="http://schemas.microsoft.com/office/drawing/2014/main" id="{E8809EEE-1CC6-42B6-A3C6-98AD02A0F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458" y="1204339"/>
              <a:ext cx="79248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 bits</a:t>
              </a:r>
            </a:p>
          </p:txBody>
        </p:sp>
        <p:sp>
          <p:nvSpPr>
            <p:cNvPr id="23" name="Rectangle 13">
              <a:extLst>
                <a:ext uri="{FF2B5EF4-FFF2-40B4-BE49-F238E27FC236}">
                  <a16:creationId xmlns:a16="http://schemas.microsoft.com/office/drawing/2014/main" id="{292545E0-214F-4D0F-AE6F-FB359A6E9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938" y="1204339"/>
              <a:ext cx="66040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bits</a:t>
              </a:r>
            </a:p>
          </p:txBody>
        </p:sp>
        <p:sp>
          <p:nvSpPr>
            <p:cNvPr id="24" name="Rectangle 5">
              <a:extLst>
                <a:ext uri="{FF2B5EF4-FFF2-40B4-BE49-F238E27FC236}">
                  <a16:creationId xmlns:a16="http://schemas.microsoft.com/office/drawing/2014/main" id="{969606CF-247F-4BC1-A74A-DF9365A1EB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73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Rt</a:t>
              </a:r>
              <a:endPara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ctangle 13">
              <a:extLst>
                <a:ext uri="{FF2B5EF4-FFF2-40B4-BE49-F238E27FC236}">
                  <a16:creationId xmlns:a16="http://schemas.microsoft.com/office/drawing/2014/main" id="{56A0DF70-1A50-44D0-8040-12D15FF34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7338" y="1204339"/>
              <a:ext cx="66040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bits</a:t>
              </a:r>
            </a:p>
          </p:txBody>
        </p:sp>
        <p:sp>
          <p:nvSpPr>
            <p:cNvPr id="26" name="Rectangle 5">
              <a:extLst>
                <a:ext uri="{FF2B5EF4-FFF2-40B4-BE49-F238E27FC236}">
                  <a16:creationId xmlns:a16="http://schemas.microsoft.com/office/drawing/2014/main" id="{3C45C2D4-3DB3-4019-A9E8-485B4CEB1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77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Rd</a:t>
              </a:r>
            </a:p>
          </p:txBody>
        </p:sp>
        <p:sp>
          <p:nvSpPr>
            <p:cNvPr id="27" name="Rectangle 13">
              <a:extLst>
                <a:ext uri="{FF2B5EF4-FFF2-40B4-BE49-F238E27FC236}">
                  <a16:creationId xmlns:a16="http://schemas.microsoft.com/office/drawing/2014/main" id="{83576AA5-2FA1-421B-AA11-DBE504239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7738" y="1204339"/>
              <a:ext cx="66040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bits</a:t>
              </a: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7ECF3A8E-7C04-43B3-8F94-98BD32C77F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1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Shamt</a:t>
              </a:r>
              <a:endPara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ectangle 13">
              <a:extLst>
                <a:ext uri="{FF2B5EF4-FFF2-40B4-BE49-F238E27FC236}">
                  <a16:creationId xmlns:a16="http://schemas.microsoft.com/office/drawing/2014/main" id="{73BAA9E7-48FD-4F24-B1FB-E7BB26C04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138" y="1204339"/>
              <a:ext cx="66040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bits</a:t>
              </a:r>
            </a:p>
          </p:txBody>
        </p:sp>
        <p:sp>
          <p:nvSpPr>
            <p:cNvPr id="30" name="Rectangle 4">
              <a:extLst>
                <a:ext uri="{FF2B5EF4-FFF2-40B4-BE49-F238E27FC236}">
                  <a16:creationId xmlns:a16="http://schemas.microsoft.com/office/drawing/2014/main" id="{1E003754-2575-4F7F-98C2-16B7137D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538" y="1468499"/>
              <a:ext cx="7924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Function</a:t>
              </a:r>
            </a:p>
          </p:txBody>
        </p:sp>
        <p:sp>
          <p:nvSpPr>
            <p:cNvPr id="31" name="Rectangle 12">
              <a:extLst>
                <a:ext uri="{FF2B5EF4-FFF2-40B4-BE49-F238E27FC236}">
                  <a16:creationId xmlns:a16="http://schemas.microsoft.com/office/drawing/2014/main" id="{1E801821-492D-455F-8B21-F48C36172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538" y="1204339"/>
              <a:ext cx="79248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 bits</a:t>
              </a:r>
            </a:p>
          </p:txBody>
        </p:sp>
      </p:grpSp>
      <p:sp>
        <p:nvSpPr>
          <p:cNvPr id="32" name="Rectangle 12">
            <a:extLst>
              <a:ext uri="{FF2B5EF4-FFF2-40B4-BE49-F238E27FC236}">
                <a16:creationId xmlns:a16="http://schemas.microsoft.com/office/drawing/2014/main" id="{90C89D7F-E470-412F-8983-0EC9ECC65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3819" y="2268271"/>
            <a:ext cx="1175450" cy="425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 bits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FF6012B-290C-4D78-A8CA-EB7605DD74DB}"/>
              </a:ext>
            </a:extLst>
          </p:cNvPr>
          <p:cNvCxnSpPr/>
          <p:nvPr/>
        </p:nvCxnSpPr>
        <p:spPr>
          <a:xfrm>
            <a:off x="2937013" y="2268271"/>
            <a:ext cx="622433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4">
            <a:extLst>
              <a:ext uri="{FF2B5EF4-FFF2-40B4-BE49-F238E27FC236}">
                <a16:creationId xmlns:a16="http://schemas.microsoft.com/office/drawing/2014/main" id="{47402038-3B9F-4D43-A969-FC98F2823B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3242" y="3612589"/>
            <a:ext cx="908754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000000</a:t>
            </a:r>
          </a:p>
        </p:txBody>
      </p:sp>
      <p:sp>
        <p:nvSpPr>
          <p:cNvPr id="35" name="Rectangle 5">
            <a:extLst>
              <a:ext uri="{FF2B5EF4-FFF2-40B4-BE49-F238E27FC236}">
                <a16:creationId xmlns:a16="http://schemas.microsoft.com/office/drawing/2014/main" id="{29954B3E-BB4B-4F57-A7C0-1D1373B32F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1996" y="3612589"/>
            <a:ext cx="757295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00101</a:t>
            </a:r>
          </a:p>
        </p:txBody>
      </p:sp>
      <p:sp>
        <p:nvSpPr>
          <p:cNvPr id="39" name="Rectangle 5">
            <a:extLst>
              <a:ext uri="{FF2B5EF4-FFF2-40B4-BE49-F238E27FC236}">
                <a16:creationId xmlns:a16="http://schemas.microsoft.com/office/drawing/2014/main" id="{8E6ED2E0-07D1-4A6E-8A49-6A9651C3F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9290" y="3612589"/>
            <a:ext cx="757295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00100</a:t>
            </a:r>
          </a:p>
        </p:txBody>
      </p:sp>
      <p:sp>
        <p:nvSpPr>
          <p:cNvPr id="41" name="Rectangle 5">
            <a:extLst>
              <a:ext uri="{FF2B5EF4-FFF2-40B4-BE49-F238E27FC236}">
                <a16:creationId xmlns:a16="http://schemas.microsoft.com/office/drawing/2014/main" id="{3CEE2A0E-F9CB-408F-AB0D-6C9C0550B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6585" y="3612589"/>
            <a:ext cx="757295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00000</a:t>
            </a:r>
          </a:p>
        </p:txBody>
      </p:sp>
      <p:sp>
        <p:nvSpPr>
          <p:cNvPr id="43" name="Rectangle 5">
            <a:extLst>
              <a:ext uri="{FF2B5EF4-FFF2-40B4-BE49-F238E27FC236}">
                <a16:creationId xmlns:a16="http://schemas.microsoft.com/office/drawing/2014/main" id="{D4EB8EC0-39E4-4E57-BF07-482A9294F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3880" y="3612589"/>
            <a:ext cx="757295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00000</a:t>
            </a:r>
          </a:p>
        </p:txBody>
      </p:sp>
      <p:sp>
        <p:nvSpPr>
          <p:cNvPr id="45" name="Rectangle 4">
            <a:extLst>
              <a:ext uri="{FF2B5EF4-FFF2-40B4-BE49-F238E27FC236}">
                <a16:creationId xmlns:a16="http://schemas.microsoft.com/office/drawing/2014/main" id="{ABEB8A17-D8D6-486A-853D-B260CBEBB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1175" y="3612589"/>
            <a:ext cx="908754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0x18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FCF1153-137D-4A08-B82D-2975C0245E31}"/>
              </a:ext>
            </a:extLst>
          </p:cNvPr>
          <p:cNvGrpSpPr/>
          <p:nvPr/>
        </p:nvGrpSpPr>
        <p:grpSpPr>
          <a:xfrm>
            <a:off x="4788035" y="3914346"/>
            <a:ext cx="4846687" cy="263255"/>
            <a:chOff x="2034458" y="1468499"/>
            <a:chExt cx="4226560" cy="264160"/>
          </a:xfrm>
        </p:grpSpPr>
        <p:sp>
          <p:nvSpPr>
            <p:cNvPr id="48" name="Rectangle 4">
              <a:extLst>
                <a:ext uri="{FF2B5EF4-FFF2-40B4-BE49-F238E27FC236}">
                  <a16:creationId xmlns:a16="http://schemas.microsoft.com/office/drawing/2014/main" id="{C773EA04-D294-454B-88A4-DCCCA1208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458" y="1468499"/>
              <a:ext cx="7924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000000</a:t>
              </a:r>
            </a:p>
          </p:txBody>
        </p:sp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444A9C8B-31EA-4776-B69F-2046B7B2E2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9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00101</a:t>
              </a:r>
            </a:p>
          </p:txBody>
        </p:sp>
        <p:sp>
          <p:nvSpPr>
            <p:cNvPr id="50" name="Rectangle 5">
              <a:extLst>
                <a:ext uri="{FF2B5EF4-FFF2-40B4-BE49-F238E27FC236}">
                  <a16:creationId xmlns:a16="http://schemas.microsoft.com/office/drawing/2014/main" id="{7E194C31-06A0-4721-A491-D3CF53C77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73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00100</a:t>
              </a:r>
            </a:p>
          </p:txBody>
        </p:sp>
        <p:sp>
          <p:nvSpPr>
            <p:cNvPr id="51" name="Rectangle 5">
              <a:extLst>
                <a:ext uri="{FF2B5EF4-FFF2-40B4-BE49-F238E27FC236}">
                  <a16:creationId xmlns:a16="http://schemas.microsoft.com/office/drawing/2014/main" id="{4F1C35F4-2CEA-4C47-95F0-28DC71E19F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77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00000</a:t>
              </a:r>
            </a:p>
          </p:txBody>
        </p:sp>
        <p:sp>
          <p:nvSpPr>
            <p:cNvPr id="52" name="Rectangle 5">
              <a:extLst>
                <a:ext uri="{FF2B5EF4-FFF2-40B4-BE49-F238E27FC236}">
                  <a16:creationId xmlns:a16="http://schemas.microsoft.com/office/drawing/2014/main" id="{1F16910C-731F-4CE7-BFAE-F7C7201BB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1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00000</a:t>
              </a:r>
            </a:p>
          </p:txBody>
        </p:sp>
        <p:sp>
          <p:nvSpPr>
            <p:cNvPr id="53" name="Rectangle 4">
              <a:extLst>
                <a:ext uri="{FF2B5EF4-FFF2-40B4-BE49-F238E27FC236}">
                  <a16:creationId xmlns:a16="http://schemas.microsoft.com/office/drawing/2014/main" id="{84531F1B-86EA-469A-9252-D48621C7A9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538" y="1468499"/>
              <a:ext cx="7924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0x1a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F72A62B-71AA-4755-B5D5-97650DDC45A8}"/>
              </a:ext>
            </a:extLst>
          </p:cNvPr>
          <p:cNvGrpSpPr/>
          <p:nvPr/>
        </p:nvGrpSpPr>
        <p:grpSpPr>
          <a:xfrm>
            <a:off x="4788035" y="4226471"/>
            <a:ext cx="4846687" cy="263255"/>
            <a:chOff x="2034458" y="1468499"/>
            <a:chExt cx="4226560" cy="264160"/>
          </a:xfrm>
        </p:grpSpPr>
        <p:sp>
          <p:nvSpPr>
            <p:cNvPr id="78" name="Rectangle 4">
              <a:extLst>
                <a:ext uri="{FF2B5EF4-FFF2-40B4-BE49-F238E27FC236}">
                  <a16:creationId xmlns:a16="http://schemas.microsoft.com/office/drawing/2014/main" id="{640A0648-16EF-4160-84FA-764BE5643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458" y="1468499"/>
              <a:ext cx="7924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000000</a:t>
              </a:r>
            </a:p>
          </p:txBody>
        </p:sp>
        <p:sp>
          <p:nvSpPr>
            <p:cNvPr id="79" name="Rectangle 5">
              <a:extLst>
                <a:ext uri="{FF2B5EF4-FFF2-40B4-BE49-F238E27FC236}">
                  <a16:creationId xmlns:a16="http://schemas.microsoft.com/office/drawing/2014/main" id="{0113DC9D-9124-476A-8DD4-CE54937158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9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00000</a:t>
              </a:r>
            </a:p>
          </p:txBody>
        </p:sp>
        <p:sp>
          <p:nvSpPr>
            <p:cNvPr id="80" name="Rectangle 5">
              <a:extLst>
                <a:ext uri="{FF2B5EF4-FFF2-40B4-BE49-F238E27FC236}">
                  <a16:creationId xmlns:a16="http://schemas.microsoft.com/office/drawing/2014/main" id="{AC239D2A-5240-491A-ABD1-2DA6E9993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73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00000</a:t>
              </a:r>
            </a:p>
          </p:txBody>
        </p:sp>
        <p:sp>
          <p:nvSpPr>
            <p:cNvPr id="81" name="Rectangle 5">
              <a:extLst>
                <a:ext uri="{FF2B5EF4-FFF2-40B4-BE49-F238E27FC236}">
                  <a16:creationId xmlns:a16="http://schemas.microsoft.com/office/drawing/2014/main" id="{98946529-CF34-47CA-BCE3-83F0F8142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77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00101</a:t>
              </a:r>
            </a:p>
          </p:txBody>
        </p:sp>
        <p:sp>
          <p:nvSpPr>
            <p:cNvPr id="82" name="Rectangle 5">
              <a:extLst>
                <a:ext uri="{FF2B5EF4-FFF2-40B4-BE49-F238E27FC236}">
                  <a16:creationId xmlns:a16="http://schemas.microsoft.com/office/drawing/2014/main" id="{5C68BF9A-86BF-4B2E-8E59-D9BA3FC6C7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1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00000</a:t>
              </a:r>
            </a:p>
          </p:txBody>
        </p:sp>
        <p:sp>
          <p:nvSpPr>
            <p:cNvPr id="83" name="Rectangle 4">
              <a:extLst>
                <a:ext uri="{FF2B5EF4-FFF2-40B4-BE49-F238E27FC236}">
                  <a16:creationId xmlns:a16="http://schemas.microsoft.com/office/drawing/2014/main" id="{471E04C4-798B-42AA-945C-5B0CC32D7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538" y="1468499"/>
              <a:ext cx="7924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0x12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AC03941-3E8C-432F-A32B-8BAD6F72679A}"/>
              </a:ext>
            </a:extLst>
          </p:cNvPr>
          <p:cNvGrpSpPr/>
          <p:nvPr/>
        </p:nvGrpSpPr>
        <p:grpSpPr>
          <a:xfrm>
            <a:off x="4788035" y="4542124"/>
            <a:ext cx="4846687" cy="263255"/>
            <a:chOff x="2034458" y="1468499"/>
            <a:chExt cx="4226560" cy="264160"/>
          </a:xfrm>
        </p:grpSpPr>
        <p:sp>
          <p:nvSpPr>
            <p:cNvPr id="46" name="Rectangle 4">
              <a:extLst>
                <a:ext uri="{FF2B5EF4-FFF2-40B4-BE49-F238E27FC236}">
                  <a16:creationId xmlns:a16="http://schemas.microsoft.com/office/drawing/2014/main" id="{08B19E27-04CD-4ED8-B9E5-38DCF508D7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458" y="1468499"/>
              <a:ext cx="7924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000000</a:t>
              </a:r>
            </a:p>
          </p:txBody>
        </p:sp>
        <p:sp>
          <p:nvSpPr>
            <p:cNvPr id="54" name="Rectangle 5">
              <a:extLst>
                <a:ext uri="{FF2B5EF4-FFF2-40B4-BE49-F238E27FC236}">
                  <a16:creationId xmlns:a16="http://schemas.microsoft.com/office/drawing/2014/main" id="{DC009FD6-96AD-40DC-8834-E0D1BF1FCE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9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00000</a:t>
              </a:r>
            </a:p>
          </p:txBody>
        </p:sp>
        <p:sp>
          <p:nvSpPr>
            <p:cNvPr id="55" name="Rectangle 5">
              <a:extLst>
                <a:ext uri="{FF2B5EF4-FFF2-40B4-BE49-F238E27FC236}">
                  <a16:creationId xmlns:a16="http://schemas.microsoft.com/office/drawing/2014/main" id="{B93C929D-0431-48B1-90A8-34C51DB0F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73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00000</a:t>
              </a:r>
            </a:p>
          </p:txBody>
        </p:sp>
        <p:sp>
          <p:nvSpPr>
            <p:cNvPr id="56" name="Rectangle 5">
              <a:extLst>
                <a:ext uri="{FF2B5EF4-FFF2-40B4-BE49-F238E27FC236}">
                  <a16:creationId xmlns:a16="http://schemas.microsoft.com/office/drawing/2014/main" id="{2CA9731F-552A-4090-90D6-CED87CB0C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77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00100</a:t>
              </a:r>
            </a:p>
          </p:txBody>
        </p:sp>
        <p:sp>
          <p:nvSpPr>
            <p:cNvPr id="57" name="Rectangle 5">
              <a:extLst>
                <a:ext uri="{FF2B5EF4-FFF2-40B4-BE49-F238E27FC236}">
                  <a16:creationId xmlns:a16="http://schemas.microsoft.com/office/drawing/2014/main" id="{54559985-E0B2-4F52-A7FD-F00EFF06D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138" y="1468499"/>
              <a:ext cx="66040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00000</a:t>
              </a:r>
            </a:p>
          </p:txBody>
        </p:sp>
        <p:sp>
          <p:nvSpPr>
            <p:cNvPr id="58" name="Rectangle 4">
              <a:extLst>
                <a:ext uri="{FF2B5EF4-FFF2-40B4-BE49-F238E27FC236}">
                  <a16:creationId xmlns:a16="http://schemas.microsoft.com/office/drawing/2014/main" id="{A929CC93-7DBB-45EC-892B-024156FF7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538" y="1468499"/>
              <a:ext cx="7924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0x10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362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9" grpId="0" animBg="1"/>
      <p:bldP spid="41" grpId="0" animBg="1"/>
      <p:bldP spid="43" grpId="0" animBg="1"/>
      <p:bldP spid="4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56B46-9C6B-43F6-8D31-B109B4629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J-Type Instruction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471D7-013A-412B-87D7-D508416DDD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81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50516-8B50-4FD0-B234-9B1316C30EB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There is another type, J, in MIPS for Jump instruction</a:t>
            </a:r>
          </a:p>
          <a:p>
            <a:pPr lvl="1"/>
            <a:r>
              <a:rPr lang="en-US" sz="2000" dirty="0"/>
              <a:t>Similar to unconditional branch</a:t>
            </a:r>
          </a:p>
          <a:p>
            <a:endParaRPr lang="en-US" sz="2400" dirty="0"/>
          </a:p>
          <a:p>
            <a:pPr marL="527517" lvl="1" indent="0" algn="ctr">
              <a:buNone/>
            </a:pPr>
            <a:r>
              <a:rPr lang="en-US" altLang="en-US" sz="3600" dirty="0">
                <a:solidFill>
                  <a:prstClr val="black"/>
                </a:solidFill>
              </a:rPr>
              <a:t>j 	target   # Jump to target</a:t>
            </a:r>
          </a:p>
          <a:p>
            <a:endParaRPr lang="en-US" sz="2400" dirty="0"/>
          </a:p>
          <a:p>
            <a:endParaRPr lang="en-US" sz="36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8C5CC34-7A95-4649-95D3-F0AD6EF736AB}"/>
              </a:ext>
            </a:extLst>
          </p:cNvPr>
          <p:cNvGrpSpPr/>
          <p:nvPr/>
        </p:nvGrpSpPr>
        <p:grpSpPr>
          <a:xfrm>
            <a:off x="2777978" y="3908483"/>
            <a:ext cx="6224330" cy="852930"/>
            <a:chOff x="2034458" y="1203455"/>
            <a:chExt cx="4196401" cy="529204"/>
          </a:xfrm>
        </p:grpSpPr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506D48D3-066D-4DC2-BD54-A4F464DEAA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458" y="1468499"/>
              <a:ext cx="7924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Opcode</a:t>
              </a: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DB8D6192-06E1-4FE9-8988-0DB3BB362E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938" y="1468499"/>
              <a:ext cx="3403921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29" name="Rectangle 12">
              <a:extLst>
                <a:ext uri="{FF2B5EF4-FFF2-40B4-BE49-F238E27FC236}">
                  <a16:creationId xmlns:a16="http://schemas.microsoft.com/office/drawing/2014/main" id="{EE3955D4-04B2-40B7-80F4-BB5F244328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458" y="1204339"/>
              <a:ext cx="79248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 bits</a:t>
              </a:r>
            </a:p>
          </p:txBody>
        </p:sp>
        <p:sp>
          <p:nvSpPr>
            <p:cNvPr id="32" name="Rectangle 13">
              <a:extLst>
                <a:ext uri="{FF2B5EF4-FFF2-40B4-BE49-F238E27FC236}">
                  <a16:creationId xmlns:a16="http://schemas.microsoft.com/office/drawing/2014/main" id="{1E56A86B-85B7-4EE3-8906-106AAC4EDC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7901" y="1203455"/>
              <a:ext cx="66040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26 bits</a:t>
              </a:r>
            </a:p>
          </p:txBody>
        </p:sp>
      </p:grpSp>
      <p:sp>
        <p:nvSpPr>
          <p:cNvPr id="35" name="Rectangle 12">
            <a:extLst>
              <a:ext uri="{FF2B5EF4-FFF2-40B4-BE49-F238E27FC236}">
                <a16:creationId xmlns:a16="http://schemas.microsoft.com/office/drawing/2014/main" id="{CBFAAD9F-9D5C-40D0-A866-507331D85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4784" y="4975715"/>
            <a:ext cx="1175450" cy="425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 bits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0575478-2734-487A-B45A-0EE017792125}"/>
              </a:ext>
            </a:extLst>
          </p:cNvPr>
          <p:cNvCxnSpPr/>
          <p:nvPr/>
        </p:nvCxnSpPr>
        <p:spPr>
          <a:xfrm>
            <a:off x="2777978" y="4975715"/>
            <a:ext cx="622433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Arrow: Down 36">
            <a:extLst>
              <a:ext uri="{FF2B5EF4-FFF2-40B4-BE49-F238E27FC236}">
                <a16:creationId xmlns:a16="http://schemas.microsoft.com/office/drawing/2014/main" id="{1471BAC0-4BA5-4454-9395-8D02CA9FA779}"/>
              </a:ext>
            </a:extLst>
          </p:cNvPr>
          <p:cNvSpPr/>
          <p:nvPr/>
        </p:nvSpPr>
        <p:spPr>
          <a:xfrm>
            <a:off x="5556139" y="3556500"/>
            <a:ext cx="561875" cy="353407"/>
          </a:xfrm>
          <a:prstGeom prst="downArrow">
            <a:avLst/>
          </a:prstGeom>
          <a:solidFill>
            <a:srgbClr val="0070C0"/>
          </a:solidFill>
          <a:ln>
            <a:solidFill>
              <a:srgbClr val="036DB7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0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966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Jump Target Addressing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82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6627" name="Content Placeholder 2"/>
          <p:cNvSpPr>
            <a:spLocks noGrp="1"/>
          </p:cNvSpPr>
          <p:nvPr>
            <p:ph sz="quarter" idx="13"/>
          </p:nvPr>
        </p:nvSpPr>
        <p:spPr>
          <a:xfrm>
            <a:off x="111125" y="1160463"/>
            <a:ext cx="7489273" cy="5145087"/>
          </a:xfrm>
        </p:spPr>
        <p:txBody>
          <a:bodyPr>
            <a:noAutofit/>
          </a:bodyPr>
          <a:lstStyle/>
          <a:p>
            <a:r>
              <a:rPr lang="en-US" altLang="en-US" sz="2000" b="1" dirty="0"/>
              <a:t>Jump instruction provides larger scale jump than branch</a:t>
            </a:r>
          </a:p>
          <a:p>
            <a:endParaRPr lang="en-US" altLang="en-US" sz="2000" b="1" dirty="0"/>
          </a:p>
          <a:p>
            <a:r>
              <a:rPr lang="en-US" altLang="en-US" sz="2000" b="1" dirty="0"/>
              <a:t>Target address = First 4 bits of jump’s next instruction address : Last 28 bits of (target x 4)</a:t>
            </a:r>
          </a:p>
          <a:p>
            <a:endParaRPr lang="en-US" altLang="en-US" sz="2000" b="1" dirty="0"/>
          </a:p>
          <a:p>
            <a:r>
              <a:rPr lang="en-US" altLang="en-US" sz="2000" b="1" dirty="0"/>
              <a:t>Example: j Loop (0x00080000)</a:t>
            </a:r>
          </a:p>
          <a:p>
            <a:pPr lvl="1"/>
            <a:r>
              <a:rPr lang="en-US" altLang="en-US" sz="1800" b="1" dirty="0"/>
              <a:t>The first 4 bits of Exit = 0x0</a:t>
            </a:r>
          </a:p>
          <a:p>
            <a:pPr lvl="1"/>
            <a:endParaRPr lang="en-US" altLang="en-US" sz="1800" b="1" dirty="0"/>
          </a:p>
          <a:p>
            <a:pPr lvl="1"/>
            <a:r>
              <a:rPr lang="en-US" altLang="en-US" sz="1800" b="1" dirty="0"/>
              <a:t>Last 28 bits of target x 4 = 0080000</a:t>
            </a:r>
          </a:p>
          <a:p>
            <a:pPr lvl="1"/>
            <a:endParaRPr lang="en-US" altLang="en-US" sz="1800" b="1" dirty="0"/>
          </a:p>
          <a:p>
            <a:pPr lvl="1"/>
            <a:r>
              <a:rPr lang="en-US" altLang="en-US" sz="1800" b="1" dirty="0"/>
              <a:t>target field = 0x0020000</a:t>
            </a:r>
            <a:endParaRPr lang="en-US" altLang="en-US" sz="1800" dirty="0"/>
          </a:p>
          <a:p>
            <a:endParaRPr lang="en-US" altLang="en-US" sz="1800" dirty="0"/>
          </a:p>
          <a:p>
            <a:endParaRPr lang="en-US" altLang="en-US" sz="2000" dirty="0"/>
          </a:p>
        </p:txBody>
      </p:sp>
      <p:graphicFrame>
        <p:nvGraphicFramePr>
          <p:cNvPr id="24" name="Group 77">
            <a:extLst>
              <a:ext uri="{FF2B5EF4-FFF2-40B4-BE49-F238E27FC236}">
                <a16:creationId xmlns:a16="http://schemas.microsoft.com/office/drawing/2014/main" id="{D1DCAF7F-BE47-4137-9287-757DCCEE21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513450"/>
              </p:ext>
            </p:extLst>
          </p:nvPr>
        </p:nvGraphicFramePr>
        <p:xfrm>
          <a:off x="7402507" y="3080219"/>
          <a:ext cx="4441451" cy="2952751"/>
        </p:xfrm>
        <a:graphic>
          <a:graphicData uri="http://schemas.openxmlformats.org/drawingml/2006/table">
            <a:tbl>
              <a:tblPr/>
              <a:tblGrid>
                <a:gridCol w="13142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27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2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00080000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Loop: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sll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$t1, $s3, 2</a:t>
                      </a:r>
                      <a:endParaRPr kumimoji="0" lang="en-A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00080004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add  $t1, $t1, $s6</a:t>
                      </a:r>
                      <a:endParaRPr kumimoji="0" lang="en-A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00080008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lw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$t0, 0($t1)</a:t>
                      </a:r>
                      <a:endParaRPr kumimoji="0" lang="en-A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0008000C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bne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$t0, $s5, Exit</a:t>
                      </a:r>
                      <a:endParaRPr kumimoji="0" lang="en-A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00080010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addi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$s3, $s3, 1</a:t>
                      </a:r>
                      <a:endParaRPr kumimoji="0" lang="en-A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00080014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    Loop</a:t>
                      </a:r>
                      <a:endParaRPr kumimoji="0" lang="en-AU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00080018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Exit: …</a:t>
                      </a:r>
                      <a:endParaRPr kumimoji="0" lang="en-A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ectangle 5">
            <a:extLst>
              <a:ext uri="{FF2B5EF4-FFF2-40B4-BE49-F238E27FC236}">
                <a16:creationId xmlns:a16="http://schemas.microsoft.com/office/drawing/2014/main" id="{D342CA7B-F0FE-46A2-A2CC-1C2D47EB6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10558" y="1806821"/>
            <a:ext cx="381000" cy="6096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527517">
              <a:defRPr/>
            </a:pPr>
            <a:r>
              <a:rPr lang="en-US" sz="1400" dirty="0">
                <a:solidFill>
                  <a:prstClr val="black"/>
                </a:solidFill>
                <a:latin typeface="Arial" charset="0"/>
                <a:cs typeface="Arial" charset="0"/>
              </a:rPr>
              <a:t>00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4FC6C2C-8CBA-4C8C-9153-530C97D50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3558" y="1806821"/>
            <a:ext cx="2667000" cy="609600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400" dirty="0">
                <a:solidFill>
                  <a:prstClr val="white"/>
                </a:solidFill>
              </a:rPr>
              <a:t>Target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C502C1E6-7806-4358-B221-27BE298E67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7758" y="1806821"/>
            <a:ext cx="685800" cy="6096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527517">
              <a:defRPr/>
            </a:pPr>
            <a:r>
              <a:rPr lang="en-US" sz="1200" dirty="0">
                <a:solidFill>
                  <a:prstClr val="black"/>
                </a:solidFill>
                <a:latin typeface="Arial" charset="0"/>
                <a:cs typeface="Arial" charset="0"/>
              </a:rPr>
              <a:t>PC [31:28]</a:t>
            </a:r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438C3127-3B2B-4A69-8873-FCEBE2825D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9073" y="1184304"/>
            <a:ext cx="277101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400" b="1" dirty="0">
                <a:solidFill>
                  <a:prstClr val="black"/>
                </a:solidFill>
              </a:rPr>
              <a:t>Target address of Jump</a:t>
            </a:r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EE1F60B6-D1C6-42F0-AD5E-B97882EFD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7758" y="1502021"/>
            <a:ext cx="685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/>
            <a:r>
              <a:rPr lang="en-US" altLang="en-US" sz="1400">
                <a:solidFill>
                  <a:prstClr val="black"/>
                </a:solidFill>
              </a:rPr>
              <a:t>4-bits</a:t>
            </a:r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AB5ED400-A253-4568-8BC0-9342E139A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3558" y="1502021"/>
            <a:ext cx="2514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400" dirty="0">
                <a:solidFill>
                  <a:prstClr val="black"/>
                </a:solidFill>
              </a:rPr>
              <a:t>26-bits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057453-7610-4B9D-B927-26973A5B7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8158" y="1502021"/>
            <a:ext cx="685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/>
            <a:r>
              <a:rPr lang="en-US" altLang="en-US" sz="1400">
                <a:solidFill>
                  <a:prstClr val="black"/>
                </a:solidFill>
              </a:rPr>
              <a:t>2-bits</a:t>
            </a:r>
          </a:p>
        </p:txBody>
      </p:sp>
      <p:sp>
        <p:nvSpPr>
          <p:cNvPr id="29" name="Rectangle 12">
            <a:extLst>
              <a:ext uri="{FF2B5EF4-FFF2-40B4-BE49-F238E27FC236}">
                <a16:creationId xmlns:a16="http://schemas.microsoft.com/office/drawing/2014/main" id="{4E5C0381-2307-4BA5-A6EE-0EAEE5F28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6382" y="2487564"/>
            <a:ext cx="1175450" cy="425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 bits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82D3BF7-3A5F-48F2-B5E9-D9A8E9139D4B}"/>
              </a:ext>
            </a:extLst>
          </p:cNvPr>
          <p:cNvCxnSpPr>
            <a:cxnSpLocks/>
          </p:cNvCxnSpPr>
          <p:nvPr/>
        </p:nvCxnSpPr>
        <p:spPr>
          <a:xfrm>
            <a:off x="7937606" y="2548559"/>
            <a:ext cx="375395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ED3FAA7-4E6F-454B-991B-951F63DF61E7}"/>
              </a:ext>
            </a:extLst>
          </p:cNvPr>
          <p:cNvSpPr txBox="1"/>
          <p:nvPr/>
        </p:nvSpPr>
        <p:spPr>
          <a:xfrm>
            <a:off x="355483" y="5954238"/>
            <a:ext cx="74235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good, detailed explanation:</a:t>
            </a:r>
          </a:p>
          <a:p>
            <a:r>
              <a:rPr lang="en-US" dirty="0"/>
              <a:t>https://chortle.ccsu.edu/assemblytutorial/Chapter-17/ass17_5.html</a:t>
            </a:r>
          </a:p>
        </p:txBody>
      </p:sp>
    </p:spTree>
    <p:extLst>
      <p:ext uri="{BB962C8B-B14F-4D97-AF65-F5344CB8AC3E}">
        <p14:creationId xmlns:p14="http://schemas.microsoft.com/office/powerpoint/2010/main" val="292195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6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6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  <p:bldP spid="29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154" dirty="0"/>
              <a:t>Machine Code of J-Type Instructions</a:t>
            </a:r>
            <a:endParaRPr lang="en-US" altLang="en-US" sz="4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83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sz="quarter" idx="13"/>
          </p:nvPr>
        </p:nvSpPr>
        <p:spPr>
          <a:xfrm>
            <a:off x="111125" y="3352801"/>
            <a:ext cx="11934825" cy="2952749"/>
          </a:xfrm>
        </p:spPr>
        <p:txBody>
          <a:bodyPr>
            <a:normAutofit/>
          </a:bodyPr>
          <a:lstStyle/>
          <a:p>
            <a:r>
              <a:rPr lang="en-US" altLang="en-US" sz="2400" b="1" dirty="0"/>
              <a:t>Jump in J-Type machine code format</a:t>
            </a:r>
          </a:p>
          <a:p>
            <a:pPr lvl="1"/>
            <a:r>
              <a:rPr lang="en-US" altLang="en-US" sz="1800" dirty="0"/>
              <a:t>Example:</a:t>
            </a:r>
          </a:p>
          <a:p>
            <a:pPr lvl="2"/>
            <a:r>
              <a:rPr lang="en-US" altLang="en-US" sz="1600" b="1" dirty="0"/>
              <a:t>j	Loop</a:t>
            </a:r>
          </a:p>
          <a:p>
            <a:pPr marL="1055034" lvl="2" indent="0">
              <a:buNone/>
            </a:pPr>
            <a:endParaRPr lang="en-US" altLang="en-US" sz="1600" b="1" dirty="0"/>
          </a:p>
          <a:p>
            <a:pPr lvl="1"/>
            <a:endParaRPr lang="en-US" altLang="en-US" sz="2000" dirty="0"/>
          </a:p>
          <a:p>
            <a:endParaRPr lang="en-US" altLang="en-US" sz="2400" dirty="0"/>
          </a:p>
          <a:p>
            <a:pPr marL="527517" lvl="1" indent="0" algn="ctr">
              <a:buNone/>
            </a:pPr>
            <a:endParaRPr lang="en-US" altLang="en-US" sz="2000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5D4429D-99F6-4FF4-B0B4-C5F3FA3FB76B}"/>
              </a:ext>
            </a:extLst>
          </p:cNvPr>
          <p:cNvGrpSpPr/>
          <p:nvPr/>
        </p:nvGrpSpPr>
        <p:grpSpPr>
          <a:xfrm>
            <a:off x="3896336" y="4146157"/>
            <a:ext cx="5550861" cy="263255"/>
            <a:chOff x="2034458" y="1468499"/>
            <a:chExt cx="4840636" cy="264160"/>
          </a:xfrm>
        </p:grpSpPr>
        <p:sp>
          <p:nvSpPr>
            <p:cNvPr id="34" name="Rectangle 4">
              <a:extLst>
                <a:ext uri="{FF2B5EF4-FFF2-40B4-BE49-F238E27FC236}">
                  <a16:creationId xmlns:a16="http://schemas.microsoft.com/office/drawing/2014/main" id="{47402038-3B9F-4D43-A969-FC98F2823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458" y="1468499"/>
              <a:ext cx="7924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000010</a:t>
              </a:r>
            </a:p>
          </p:txBody>
        </p:sp>
        <p:sp>
          <p:nvSpPr>
            <p:cNvPr id="41" name="Rectangle 5">
              <a:extLst>
                <a:ext uri="{FF2B5EF4-FFF2-40B4-BE49-F238E27FC236}">
                  <a16:creationId xmlns:a16="http://schemas.microsoft.com/office/drawing/2014/main" id="{3CEE2A0E-F9CB-408F-AB0D-6C9C0550B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3691" y="1468499"/>
              <a:ext cx="4051403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00000000000000100000000000000000</a:t>
              </a:r>
            </a:p>
          </p:txBody>
        </p:sp>
      </p:grpSp>
      <p:sp>
        <p:nvSpPr>
          <p:cNvPr id="43" name="Rectangle 5">
            <a:extLst>
              <a:ext uri="{FF2B5EF4-FFF2-40B4-BE49-F238E27FC236}">
                <a16:creationId xmlns:a16="http://schemas.microsoft.com/office/drawing/2014/main" id="{D14730BC-3AA4-49DD-B690-7347F750C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1367" y="4146157"/>
            <a:ext cx="4645830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0x0020000</a:t>
            </a:r>
          </a:p>
        </p:txBody>
      </p:sp>
      <p:sp>
        <p:nvSpPr>
          <p:cNvPr id="92" name="Rectangle 4">
            <a:extLst>
              <a:ext uri="{FF2B5EF4-FFF2-40B4-BE49-F238E27FC236}">
                <a16:creationId xmlns:a16="http://schemas.microsoft.com/office/drawing/2014/main" id="{E78C135D-0B63-4EE3-8C1E-E2433BE8F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2613" y="4148429"/>
            <a:ext cx="908754" cy="2632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0x2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2A935F1-2B7E-4D8E-A1C2-058F95822BDB}"/>
              </a:ext>
            </a:extLst>
          </p:cNvPr>
          <p:cNvGrpSpPr/>
          <p:nvPr/>
        </p:nvGrpSpPr>
        <p:grpSpPr>
          <a:xfrm>
            <a:off x="3067532" y="1227546"/>
            <a:ext cx="6224330" cy="852930"/>
            <a:chOff x="2034458" y="1203455"/>
            <a:chExt cx="4196401" cy="529204"/>
          </a:xfrm>
        </p:grpSpPr>
        <p:sp>
          <p:nvSpPr>
            <p:cNvPr id="37" name="Rectangle 4">
              <a:extLst>
                <a:ext uri="{FF2B5EF4-FFF2-40B4-BE49-F238E27FC236}">
                  <a16:creationId xmlns:a16="http://schemas.microsoft.com/office/drawing/2014/main" id="{8F5D7DF6-BDAF-4438-A7D2-13B0F723B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458" y="1468499"/>
              <a:ext cx="792480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Opcode</a:t>
              </a:r>
            </a:p>
          </p:txBody>
        </p:sp>
        <p:sp>
          <p:nvSpPr>
            <p:cNvPr id="38" name="Rectangle 5">
              <a:extLst>
                <a:ext uri="{FF2B5EF4-FFF2-40B4-BE49-F238E27FC236}">
                  <a16:creationId xmlns:a16="http://schemas.microsoft.com/office/drawing/2014/main" id="{F79B63DC-26CE-4E3F-A532-2BE07344E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938" y="1468499"/>
              <a:ext cx="3403921" cy="26416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40" name="Rectangle 12">
              <a:extLst>
                <a:ext uri="{FF2B5EF4-FFF2-40B4-BE49-F238E27FC236}">
                  <a16:creationId xmlns:a16="http://schemas.microsoft.com/office/drawing/2014/main" id="{A57D8CCA-167E-4E0E-BAEF-F55D0BC36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458" y="1204339"/>
              <a:ext cx="79248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 bits</a:t>
              </a:r>
            </a:p>
          </p:txBody>
        </p:sp>
        <p:sp>
          <p:nvSpPr>
            <p:cNvPr id="47" name="Rectangle 13">
              <a:extLst>
                <a:ext uri="{FF2B5EF4-FFF2-40B4-BE49-F238E27FC236}">
                  <a16:creationId xmlns:a16="http://schemas.microsoft.com/office/drawing/2014/main" id="{0AD79CDC-F33F-4029-9C89-F85F5C562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7901" y="1203455"/>
              <a:ext cx="66040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527517"/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26 bits</a:t>
              </a:r>
            </a:p>
          </p:txBody>
        </p:sp>
      </p:grpSp>
      <p:sp>
        <p:nvSpPr>
          <p:cNvPr id="48" name="Rectangle 12">
            <a:extLst>
              <a:ext uri="{FF2B5EF4-FFF2-40B4-BE49-F238E27FC236}">
                <a16:creationId xmlns:a16="http://schemas.microsoft.com/office/drawing/2014/main" id="{8BBE1318-0232-45D6-9E36-A6C7C86F7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4338" y="2294777"/>
            <a:ext cx="1175450" cy="425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527517"/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 bits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C0E1BDF-2B20-4D94-8DFF-8E7B16175358}"/>
              </a:ext>
            </a:extLst>
          </p:cNvPr>
          <p:cNvCxnSpPr/>
          <p:nvPr/>
        </p:nvCxnSpPr>
        <p:spPr>
          <a:xfrm>
            <a:off x="3067532" y="2294777"/>
            <a:ext cx="622433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9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92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9EF24-B855-44A2-AE33-82157A3A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MIPS: While Loops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B735F-C733-4F21-84A4-8F8BD62DCC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84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FC518-3166-4A54-A512-EB6062564C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Loop code consists of  </a:t>
            </a:r>
          </a:p>
          <a:p>
            <a:pPr lvl="1"/>
            <a:r>
              <a:rPr lang="en-US" sz="1800" dirty="0"/>
              <a:t>Condition check code </a:t>
            </a:r>
          </a:p>
          <a:p>
            <a:pPr lvl="2"/>
            <a:r>
              <a:rPr lang="en-US" sz="1600" dirty="0"/>
              <a:t>To decide to continue the loop iteration or exit</a:t>
            </a:r>
            <a:endParaRPr lang="en-US" sz="1600" dirty="0">
              <a:sym typeface="Wingdings" panose="05000000000000000000" pitchFamily="2" charset="2"/>
            </a:endParaRPr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Jump to the loop entry to run the next iteration</a:t>
            </a:r>
          </a:p>
          <a:p>
            <a:pPr marL="527517" lvl="1" indent="0">
              <a:buNone/>
            </a:pPr>
            <a:endParaRPr lang="en-US" sz="1800" dirty="0">
              <a:sym typeface="Wingdings" panose="05000000000000000000" pitchFamily="2" charset="2"/>
            </a:endParaRPr>
          </a:p>
          <a:p>
            <a:pPr marL="527517" lvl="1" indent="0">
              <a:buNone/>
            </a:pPr>
            <a:r>
              <a:rPr lang="en-US" sz="1800" b="1" dirty="0">
                <a:sym typeface="Wingdings" panose="05000000000000000000" pitchFamily="2" charset="2"/>
              </a:rPr>
              <a:t>Example: Find </a:t>
            </a:r>
            <a:r>
              <a:rPr lang="en-US" sz="1800" b="1" i="1" dirty="0">
                <a:sym typeface="Wingdings" panose="05000000000000000000" pitchFamily="2" charset="2"/>
              </a:rPr>
              <a:t>x</a:t>
            </a:r>
            <a:r>
              <a:rPr lang="en-US" sz="1800" b="1" dirty="0">
                <a:sym typeface="Wingdings" panose="05000000000000000000" pitchFamily="2" charset="2"/>
              </a:rPr>
              <a:t> where 2</a:t>
            </a:r>
            <a:r>
              <a:rPr lang="en-US" sz="1800" b="1" i="1" baseline="30000" dirty="0">
                <a:sym typeface="Wingdings" panose="05000000000000000000" pitchFamily="2" charset="2"/>
              </a:rPr>
              <a:t>x</a:t>
            </a:r>
            <a:r>
              <a:rPr lang="en-US" sz="1800" b="1" dirty="0">
                <a:sym typeface="Wingdings" panose="05000000000000000000" pitchFamily="2" charset="2"/>
              </a:rPr>
              <a:t> = 128 </a:t>
            </a:r>
            <a:endParaRPr 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43392-3CE0-4AEA-BF86-B4855B66B1F5}"/>
              </a:ext>
            </a:extLst>
          </p:cNvPr>
          <p:cNvSpPr txBox="1"/>
          <p:nvPr/>
        </p:nvSpPr>
        <p:spPr>
          <a:xfrm>
            <a:off x="1829802" y="3718038"/>
            <a:ext cx="3549075" cy="2649443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defTabSz="527517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int pow = 1;</a:t>
            </a:r>
          </a:p>
          <a:p>
            <a:pPr defTabSz="527517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int x = 0;</a:t>
            </a:r>
          </a:p>
          <a:p>
            <a:pPr defTabSz="527517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prstClr val="black"/>
              </a:solidFill>
              <a:latin typeface="Arial" panose="020B0604020202020204" pitchFamily="34" charset="0"/>
              <a:ea typeface="Times New Roman" pitchFamily="64" charset="0"/>
              <a:cs typeface="Arial" panose="020B0604020202020204" pitchFamily="34" charset="0"/>
            </a:endParaRPr>
          </a:p>
          <a:p>
            <a:pPr defTabSz="527517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while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 (pow != 128)</a:t>
            </a:r>
          </a:p>
          <a:p>
            <a:pPr defTabSz="527517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{</a:t>
            </a:r>
          </a:p>
          <a:p>
            <a:pPr defTabSz="527517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	pow = pow * 2;</a:t>
            </a:r>
          </a:p>
          <a:p>
            <a:pPr defTabSz="527517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	x = x + 1;</a:t>
            </a:r>
          </a:p>
          <a:p>
            <a:pPr defTabSz="527517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9A7DB88-2791-4504-9D9E-4117F247BCAF}"/>
              </a:ext>
            </a:extLst>
          </p:cNvPr>
          <p:cNvSpPr txBox="1">
            <a:spLocks/>
          </p:cNvSpPr>
          <p:nvPr/>
        </p:nvSpPr>
        <p:spPr>
          <a:xfrm>
            <a:off x="6483411" y="3088051"/>
            <a:ext cx="4484077" cy="325241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105508" tIns="52754" rIns="105508" bIns="52754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# $s0 = pow, $s1 = x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$s0, $0, 1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add		$s1, $0, $0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$t0, $0, 128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while: 	</a:t>
            </a:r>
            <a:r>
              <a:rPr lang="en-US" sz="2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beq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$s0, $t0,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done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sll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	$s0, $s0, 1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$s1, $s1, 1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		while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done: 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4460EF-F279-431E-BDD3-13FD7174E22E}"/>
              </a:ext>
            </a:extLst>
          </p:cNvPr>
          <p:cNvSpPr txBox="1"/>
          <p:nvPr/>
        </p:nvSpPr>
        <p:spPr>
          <a:xfrm>
            <a:off x="8099689" y="2663123"/>
            <a:ext cx="835485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8DFBD9-75DB-415D-B73A-14252F327189}"/>
              </a:ext>
            </a:extLst>
          </p:cNvPr>
          <p:cNvSpPr txBox="1"/>
          <p:nvPr/>
        </p:nvSpPr>
        <p:spPr>
          <a:xfrm>
            <a:off x="2056665" y="3222411"/>
            <a:ext cx="2531462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High-level language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2DD18F7A-088E-43FA-916B-6B211E0A1E86}"/>
              </a:ext>
            </a:extLst>
          </p:cNvPr>
          <p:cNvSpPr txBox="1">
            <a:spLocks/>
          </p:cNvSpPr>
          <p:nvPr/>
        </p:nvSpPr>
        <p:spPr>
          <a:xfrm>
            <a:off x="6511279" y="4655314"/>
            <a:ext cx="890220" cy="42615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105508" tIns="52754" rIns="105508" bIns="52754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2308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39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9EF24-B855-44A2-AE33-82157A3A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MIPS: For Loop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B735F-C733-4F21-84A4-8F8BD62DCC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85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FC518-3166-4A54-A512-EB6062564C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Loop code consists of  </a:t>
            </a:r>
          </a:p>
          <a:p>
            <a:pPr lvl="1"/>
            <a:r>
              <a:rPr lang="en-US" sz="1800" dirty="0"/>
              <a:t>Condition check code </a:t>
            </a:r>
          </a:p>
          <a:p>
            <a:pPr lvl="2"/>
            <a:r>
              <a:rPr lang="en-US" sz="1600" dirty="0"/>
              <a:t>To decide to continue the loop iteration or exit</a:t>
            </a:r>
            <a:endParaRPr lang="en-US" sz="1600" dirty="0">
              <a:sym typeface="Wingdings" panose="05000000000000000000" pitchFamily="2" charset="2"/>
            </a:endParaRPr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Jump to the loop entry to run the next iteration</a:t>
            </a:r>
          </a:p>
          <a:p>
            <a:pPr marL="527517" lvl="1" indent="0">
              <a:buNone/>
            </a:pPr>
            <a:endParaRPr lang="en-US" sz="1800" dirty="0">
              <a:sym typeface="Wingdings" panose="05000000000000000000" pitchFamily="2" charset="2"/>
            </a:endParaRPr>
          </a:p>
          <a:p>
            <a:pPr marL="527517" lvl="1" indent="0">
              <a:buNone/>
            </a:pPr>
            <a:r>
              <a:rPr lang="en-US" sz="1800" b="1" dirty="0">
                <a:sym typeface="Wingdings" panose="05000000000000000000" pitchFamily="2" charset="2"/>
              </a:rPr>
              <a:t>Example: Add numbers from 0 to 9 </a:t>
            </a:r>
            <a:endParaRPr 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43392-3CE0-4AEA-BF86-B4855B66B1F5}"/>
              </a:ext>
            </a:extLst>
          </p:cNvPr>
          <p:cNvSpPr txBox="1"/>
          <p:nvPr/>
        </p:nvSpPr>
        <p:spPr>
          <a:xfrm>
            <a:off x="1829802" y="3718038"/>
            <a:ext cx="3549075" cy="2329805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defTabSz="527517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int sum = 0;</a:t>
            </a:r>
          </a:p>
          <a:p>
            <a:pPr defTabSz="527517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int </a:t>
            </a: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;</a:t>
            </a:r>
          </a:p>
          <a:p>
            <a:pPr defTabSz="527517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prstClr val="black"/>
              </a:solidFill>
              <a:latin typeface="Arial" panose="020B0604020202020204" pitchFamily="34" charset="0"/>
              <a:ea typeface="Times New Roman" pitchFamily="64" charset="0"/>
              <a:cs typeface="Arial" panose="020B0604020202020204" pitchFamily="34" charset="0"/>
            </a:endParaRPr>
          </a:p>
          <a:p>
            <a:pPr defTabSz="527517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for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 (</a:t>
            </a: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 = 0; </a:t>
            </a: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 != 10; </a:t>
            </a: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++)</a:t>
            </a:r>
          </a:p>
          <a:p>
            <a:pPr defTabSz="527517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{</a:t>
            </a:r>
          </a:p>
          <a:p>
            <a:pPr defTabSz="527517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	sum = sum + </a:t>
            </a: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;</a:t>
            </a:r>
          </a:p>
          <a:p>
            <a:pPr defTabSz="527517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9A7DB88-2791-4504-9D9E-4117F247BCAF}"/>
              </a:ext>
            </a:extLst>
          </p:cNvPr>
          <p:cNvSpPr txBox="1">
            <a:spLocks/>
          </p:cNvSpPr>
          <p:nvPr/>
        </p:nvSpPr>
        <p:spPr>
          <a:xfrm>
            <a:off x="6483411" y="3088051"/>
            <a:ext cx="4497410" cy="325241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105508" tIns="52754" rIns="105508" bIns="52754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# $s0 = </a:t>
            </a: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, $s1 = sum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add		$s0, $0, $0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add		$s1, $0, $0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$t0, $0, 10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for: 		</a:t>
            </a:r>
            <a:r>
              <a:rPr lang="en-US" sz="2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beq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$s0, $t0,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done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add 		$s1, $s1, $s0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$s0, $s0, 1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		for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done: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4460EF-F279-431E-BDD3-13FD7174E22E}"/>
              </a:ext>
            </a:extLst>
          </p:cNvPr>
          <p:cNvSpPr txBox="1"/>
          <p:nvPr/>
        </p:nvSpPr>
        <p:spPr>
          <a:xfrm>
            <a:off x="8099689" y="2663123"/>
            <a:ext cx="835485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8DFBD9-75DB-415D-B73A-14252F327189}"/>
              </a:ext>
            </a:extLst>
          </p:cNvPr>
          <p:cNvSpPr txBox="1"/>
          <p:nvPr/>
        </p:nvSpPr>
        <p:spPr>
          <a:xfrm>
            <a:off x="2056665" y="3222411"/>
            <a:ext cx="2531462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High-level language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2DD18F7A-088E-43FA-916B-6B211E0A1E86}"/>
              </a:ext>
            </a:extLst>
          </p:cNvPr>
          <p:cNvSpPr txBox="1">
            <a:spLocks/>
          </p:cNvSpPr>
          <p:nvPr/>
        </p:nvSpPr>
        <p:spPr>
          <a:xfrm>
            <a:off x="6483411" y="4625262"/>
            <a:ext cx="890220" cy="42615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105508" tIns="52754" rIns="105508" bIns="52754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2308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68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9EF24-B855-44A2-AE33-82157A3A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 Than Comparisons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B735F-C733-4F21-84A4-8F8BD62DCC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86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FC518-3166-4A54-A512-EB6062564C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The previous for loop can be rewritten by using “less than” operation like below</a:t>
            </a:r>
            <a:endParaRPr lang="en-US" sz="1800" b="1" dirty="0">
              <a:sym typeface="Wingdings" panose="05000000000000000000" pitchFamily="2" charset="2"/>
            </a:endParaRPr>
          </a:p>
          <a:p>
            <a:pPr marL="527517" lvl="1" indent="0">
              <a:buNone/>
            </a:pPr>
            <a:endParaRPr lang="en-US" sz="1800" dirty="0">
              <a:sym typeface="Wingdings" panose="05000000000000000000" pitchFamily="2" charset="2"/>
            </a:endParaRPr>
          </a:p>
          <a:p>
            <a:pPr marL="527517" lvl="1" indent="0">
              <a:buNone/>
            </a:pPr>
            <a:r>
              <a:rPr lang="en-US" sz="1800" b="1" dirty="0">
                <a:sym typeface="Wingdings" panose="05000000000000000000" pitchFamily="2" charset="2"/>
              </a:rPr>
              <a:t>Example: Add numbers from 0 to 9 </a:t>
            </a:r>
            <a:endParaRPr 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43392-3CE0-4AEA-BF86-B4855B66B1F5}"/>
              </a:ext>
            </a:extLst>
          </p:cNvPr>
          <p:cNvSpPr txBox="1"/>
          <p:nvPr/>
        </p:nvSpPr>
        <p:spPr>
          <a:xfrm>
            <a:off x="1829802" y="3222411"/>
            <a:ext cx="3549075" cy="2329805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defTabSz="527517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int sum = 0;</a:t>
            </a:r>
          </a:p>
          <a:p>
            <a:pPr defTabSz="527517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int </a:t>
            </a: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;</a:t>
            </a:r>
          </a:p>
          <a:p>
            <a:pPr defTabSz="527517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prstClr val="black"/>
              </a:solidFill>
              <a:latin typeface="Arial" panose="020B0604020202020204" pitchFamily="34" charset="0"/>
              <a:ea typeface="Times New Roman" pitchFamily="64" charset="0"/>
              <a:cs typeface="Arial" panose="020B0604020202020204" pitchFamily="34" charset="0"/>
            </a:endParaRPr>
          </a:p>
          <a:p>
            <a:pPr defTabSz="527517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for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 (</a:t>
            </a: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 = 0; </a:t>
            </a: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&lt;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 10; </a:t>
            </a: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++)</a:t>
            </a:r>
          </a:p>
          <a:p>
            <a:pPr defTabSz="527517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{</a:t>
            </a:r>
          </a:p>
          <a:p>
            <a:pPr defTabSz="527517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	sum = sum + </a:t>
            </a: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;</a:t>
            </a:r>
          </a:p>
          <a:p>
            <a:pPr defTabSz="527517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9A7DB88-2791-4504-9D9E-4117F247BCAF}"/>
              </a:ext>
            </a:extLst>
          </p:cNvPr>
          <p:cNvSpPr txBox="1">
            <a:spLocks/>
          </p:cNvSpPr>
          <p:nvPr/>
        </p:nvSpPr>
        <p:spPr>
          <a:xfrm>
            <a:off x="6483411" y="2742127"/>
            <a:ext cx="4484077" cy="34902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105508" tIns="52754" rIns="105508" bIns="52754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# $s0 = </a:t>
            </a: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, $s1 = sum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add		$s0, $0, $0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add		$s1, $0, $0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$t0, $0, 10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for: 		</a:t>
            </a:r>
            <a:r>
              <a:rPr lang="en-US" sz="2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slt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$t1, $s0, $t0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beq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$t1, $0,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done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add 		$s1, $s1, $s0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$s0, $s0, 1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		for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done: 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4460EF-F279-431E-BDD3-13FD7174E22E}"/>
              </a:ext>
            </a:extLst>
          </p:cNvPr>
          <p:cNvSpPr txBox="1"/>
          <p:nvPr/>
        </p:nvSpPr>
        <p:spPr>
          <a:xfrm>
            <a:off x="8099689" y="2317200"/>
            <a:ext cx="835485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8DFBD9-75DB-415D-B73A-14252F327189}"/>
              </a:ext>
            </a:extLst>
          </p:cNvPr>
          <p:cNvSpPr txBox="1"/>
          <p:nvPr/>
        </p:nvSpPr>
        <p:spPr>
          <a:xfrm>
            <a:off x="2056665" y="2726784"/>
            <a:ext cx="2531462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High-level language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BD56F51-F10E-4594-A229-57E6DBFDC18D}"/>
              </a:ext>
            </a:extLst>
          </p:cNvPr>
          <p:cNvSpPr/>
          <p:nvPr/>
        </p:nvSpPr>
        <p:spPr>
          <a:xfrm>
            <a:off x="2951203" y="4151577"/>
            <a:ext cx="778335" cy="39781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0A24B465-E668-4206-B7D2-F0A2763D61A6}"/>
              </a:ext>
            </a:extLst>
          </p:cNvPr>
          <p:cNvSpPr txBox="1">
            <a:spLocks/>
          </p:cNvSpPr>
          <p:nvPr/>
        </p:nvSpPr>
        <p:spPr>
          <a:xfrm>
            <a:off x="6483411" y="2742127"/>
            <a:ext cx="4484077" cy="350557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105508" tIns="52754" rIns="105508" bIns="52754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# $s0 = </a:t>
            </a: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, $s1 = sum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add		$s0, $0, $0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add		$s1, $0, $0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$t0, $0, 10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for: 		</a:t>
            </a:r>
            <a:r>
              <a:rPr lang="en-US" sz="2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beq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$s0, $t0,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done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add 		$s1, $s1, $s0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$s0, $s0, 1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		for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done: </a:t>
            </a:r>
            <a:endParaRPr lang="en-US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026D66F-E5D3-45A6-9671-DDF66A567109}"/>
              </a:ext>
            </a:extLst>
          </p:cNvPr>
          <p:cNvSpPr/>
          <p:nvPr/>
        </p:nvSpPr>
        <p:spPr>
          <a:xfrm>
            <a:off x="7521907" y="4329378"/>
            <a:ext cx="3097967" cy="59554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82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9EF24-B855-44A2-AE33-82157A3A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 Than Comparisons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B735F-C733-4F21-84A4-8F8BD62DCC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87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FC518-3166-4A54-A512-EB6062564C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To reduce the number of instructions, you can also use </a:t>
            </a:r>
            <a:r>
              <a:rPr lang="en-US" sz="2000" b="1" dirty="0" err="1">
                <a:solidFill>
                  <a:srgbClr val="0070C0"/>
                </a:solidFill>
              </a:rPr>
              <a:t>slti</a:t>
            </a:r>
            <a:r>
              <a:rPr lang="en-US" sz="2000" b="1" dirty="0">
                <a:solidFill>
                  <a:srgbClr val="0070C0"/>
                </a:solidFill>
              </a:rPr>
              <a:t> or </a:t>
            </a:r>
            <a:r>
              <a:rPr lang="en-US" sz="2000" b="1" dirty="0" err="1">
                <a:solidFill>
                  <a:srgbClr val="0070C0"/>
                </a:solidFill>
              </a:rPr>
              <a:t>sltui</a:t>
            </a:r>
            <a:r>
              <a:rPr lang="en-US" sz="2000" b="1" dirty="0">
                <a:solidFill>
                  <a:srgbClr val="0070C0"/>
                </a:solidFill>
              </a:rPr>
              <a:t> instead of </a:t>
            </a:r>
            <a:r>
              <a:rPr lang="en-US" sz="2000" b="1" dirty="0" err="1">
                <a:solidFill>
                  <a:srgbClr val="0070C0"/>
                </a:solidFill>
              </a:rPr>
              <a:t>slt</a:t>
            </a:r>
            <a:endParaRPr lang="en-US" sz="1800" b="1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527517" lvl="1" indent="0">
              <a:buNone/>
            </a:pPr>
            <a:endParaRPr lang="en-US" sz="1800" dirty="0">
              <a:sym typeface="Wingdings" panose="05000000000000000000" pitchFamily="2" charset="2"/>
            </a:endParaRPr>
          </a:p>
          <a:p>
            <a:pPr marL="527517" lvl="1" indent="0">
              <a:buNone/>
            </a:pPr>
            <a:r>
              <a:rPr lang="en-US" sz="1800" b="1" dirty="0">
                <a:sym typeface="Wingdings" panose="05000000000000000000" pitchFamily="2" charset="2"/>
              </a:rPr>
              <a:t>Example: Add numbers from 0 to 9 </a:t>
            </a:r>
            <a:endParaRPr 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43392-3CE0-4AEA-BF86-B4855B66B1F5}"/>
              </a:ext>
            </a:extLst>
          </p:cNvPr>
          <p:cNvSpPr txBox="1"/>
          <p:nvPr/>
        </p:nvSpPr>
        <p:spPr>
          <a:xfrm>
            <a:off x="1829802" y="3222411"/>
            <a:ext cx="3549075" cy="2329805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defTabSz="527517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int sum = 0;</a:t>
            </a:r>
          </a:p>
          <a:p>
            <a:pPr defTabSz="527517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int </a:t>
            </a: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;</a:t>
            </a:r>
          </a:p>
          <a:p>
            <a:pPr defTabSz="527517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prstClr val="black"/>
              </a:solidFill>
              <a:latin typeface="Arial" panose="020B0604020202020204" pitchFamily="34" charset="0"/>
              <a:ea typeface="Times New Roman" pitchFamily="64" charset="0"/>
              <a:cs typeface="Arial" panose="020B0604020202020204" pitchFamily="34" charset="0"/>
            </a:endParaRPr>
          </a:p>
          <a:p>
            <a:pPr defTabSz="527517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for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 (</a:t>
            </a: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 = 0; </a:t>
            </a: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&lt;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 10; </a:t>
            </a: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++)</a:t>
            </a:r>
          </a:p>
          <a:p>
            <a:pPr defTabSz="527517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{</a:t>
            </a:r>
          </a:p>
          <a:p>
            <a:pPr defTabSz="527517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	sum = sum + </a:t>
            </a: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;</a:t>
            </a:r>
          </a:p>
          <a:p>
            <a:pPr defTabSz="527517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9A7DB88-2791-4504-9D9E-4117F247BCAF}"/>
              </a:ext>
            </a:extLst>
          </p:cNvPr>
          <p:cNvSpPr txBox="1">
            <a:spLocks/>
          </p:cNvSpPr>
          <p:nvPr/>
        </p:nvSpPr>
        <p:spPr>
          <a:xfrm>
            <a:off x="6483411" y="2742127"/>
            <a:ext cx="4484077" cy="34822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105508" tIns="52754" rIns="105508" bIns="52754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# $s0 = </a:t>
            </a: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, $s1 = sum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add		$s0, $0, $0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add		$s1, $0, $0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$t0, $0, 10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for: 		</a:t>
            </a:r>
            <a:r>
              <a:rPr lang="en-US" sz="2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slt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$t1, $s0, $t0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beq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$t1, $0,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done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add 		$s1, $s1, $s0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$s0, $s0, 1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		for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done: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4460EF-F279-431E-BDD3-13FD7174E22E}"/>
              </a:ext>
            </a:extLst>
          </p:cNvPr>
          <p:cNvSpPr txBox="1"/>
          <p:nvPr/>
        </p:nvSpPr>
        <p:spPr>
          <a:xfrm>
            <a:off x="8099689" y="2317200"/>
            <a:ext cx="835485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8DFBD9-75DB-415D-B73A-14252F327189}"/>
              </a:ext>
            </a:extLst>
          </p:cNvPr>
          <p:cNvSpPr txBox="1"/>
          <p:nvPr/>
        </p:nvSpPr>
        <p:spPr>
          <a:xfrm>
            <a:off x="2056665" y="2726784"/>
            <a:ext cx="2531462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High-level language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BD56F51-F10E-4594-A229-57E6DBFDC18D}"/>
              </a:ext>
            </a:extLst>
          </p:cNvPr>
          <p:cNvSpPr/>
          <p:nvPr/>
        </p:nvSpPr>
        <p:spPr>
          <a:xfrm>
            <a:off x="2951203" y="4151577"/>
            <a:ext cx="778335" cy="39781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026D66F-E5D3-45A6-9671-DDF66A567109}"/>
              </a:ext>
            </a:extLst>
          </p:cNvPr>
          <p:cNvSpPr/>
          <p:nvPr/>
        </p:nvSpPr>
        <p:spPr>
          <a:xfrm>
            <a:off x="7563145" y="4021966"/>
            <a:ext cx="3063414" cy="9180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49B79081-A03E-410E-B2F0-FABEA457E3E5}"/>
              </a:ext>
            </a:extLst>
          </p:cNvPr>
          <p:cNvSpPr txBox="1">
            <a:spLocks/>
          </p:cNvSpPr>
          <p:nvPr/>
        </p:nvSpPr>
        <p:spPr>
          <a:xfrm>
            <a:off x="6483410" y="2741479"/>
            <a:ext cx="4484077" cy="347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105508" tIns="52754" rIns="105508" bIns="52754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# $s0 = </a:t>
            </a: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itchFamily="64" charset="0"/>
                <a:cs typeface="Arial" panose="020B0604020202020204" pitchFamily="34" charset="0"/>
              </a:rPr>
              <a:t>, $s1 = sum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add		$s0, $0, $0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add		$s1, $0, $0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for: 		</a:t>
            </a:r>
            <a:r>
              <a:rPr lang="en-US" sz="2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slti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$t1, $s0, 10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beq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$t1, $0,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done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add 		$s1, $s1, $s0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$s0, $s0, 1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		for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done: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A08D392-2170-43F3-A27C-9CEF88AA095C}"/>
              </a:ext>
            </a:extLst>
          </p:cNvPr>
          <p:cNvSpPr/>
          <p:nvPr/>
        </p:nvSpPr>
        <p:spPr>
          <a:xfrm>
            <a:off x="7563145" y="4021966"/>
            <a:ext cx="3104652" cy="6302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01E81E-A203-4399-B6F6-1EB72F439065}"/>
              </a:ext>
            </a:extLst>
          </p:cNvPr>
          <p:cNvSpPr txBox="1"/>
          <p:nvPr/>
        </p:nvSpPr>
        <p:spPr>
          <a:xfrm>
            <a:off x="6078537" y="205618"/>
            <a:ext cx="6162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en-US" sz="1800" b="1" dirty="0" err="1">
                <a:solidFill>
                  <a:schemeClr val="accent1">
                    <a:lumMod val="50000"/>
                  </a:schemeClr>
                </a:solidFill>
              </a:rPr>
              <a:t>slti</a:t>
            </a:r>
            <a:r>
              <a:rPr lang="en-US" altLang="en-US" sz="1800" dirty="0">
                <a:solidFill>
                  <a:schemeClr val="accent1">
                    <a:lumMod val="50000"/>
                  </a:schemeClr>
                </a:solidFill>
              </a:rPr>
              <a:t>	Rt, Rs, </a:t>
            </a:r>
            <a:r>
              <a:rPr lang="en-US" altLang="en-US" sz="1800" dirty="0" err="1">
                <a:solidFill>
                  <a:schemeClr val="accent1">
                    <a:lumMod val="50000"/>
                  </a:schemeClr>
                </a:solidFill>
              </a:rPr>
              <a:t>imm</a:t>
            </a:r>
            <a:r>
              <a:rPr lang="en-US" altLang="en-US" sz="1800" dirty="0">
                <a:solidFill>
                  <a:schemeClr val="accent1">
                    <a:lumMod val="50000"/>
                  </a:schemeClr>
                </a:solidFill>
              </a:rPr>
              <a:t>	</a:t>
            </a:r>
            <a:r>
              <a:rPr lang="en-US" altLang="en-US" sz="18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en-US" altLang="en-US" sz="1800" b="1" dirty="0">
                <a:solidFill>
                  <a:schemeClr val="accent6">
                    <a:lumMod val="75000"/>
                  </a:schemeClr>
                </a:solidFill>
              </a:rPr>
              <a:t>if</a:t>
            </a:r>
            <a:r>
              <a:rPr lang="en-US" altLang="en-US" sz="1800" dirty="0">
                <a:solidFill>
                  <a:schemeClr val="accent6">
                    <a:lumMod val="75000"/>
                  </a:schemeClr>
                </a:solidFill>
              </a:rPr>
              <a:t> (Rs </a:t>
            </a:r>
            <a:r>
              <a:rPr lang="en-US" altLang="en-US" sz="1800" b="1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en-US" alt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en-US" sz="1800" dirty="0" err="1">
                <a:solidFill>
                  <a:schemeClr val="accent6">
                    <a:lumMod val="75000"/>
                  </a:schemeClr>
                </a:solidFill>
              </a:rPr>
              <a:t>imm</a:t>
            </a:r>
            <a:r>
              <a:rPr lang="en-US" altLang="en-US" sz="1800" dirty="0">
                <a:solidFill>
                  <a:schemeClr val="accent6">
                    <a:lumMod val="75000"/>
                  </a:schemeClr>
                </a:solidFill>
              </a:rPr>
              <a:t>) Rt </a:t>
            </a:r>
            <a:r>
              <a:rPr lang="en-US" altLang="en-US" sz="1800" b="1" dirty="0">
                <a:solidFill>
                  <a:schemeClr val="accent6">
                    <a:lumMod val="75000"/>
                  </a:schemeClr>
                </a:solidFill>
              </a:rPr>
              <a:t>= 1</a:t>
            </a:r>
            <a:r>
              <a:rPr lang="en-US" altLang="en-US" sz="1800" dirty="0">
                <a:solidFill>
                  <a:schemeClr val="accent6">
                    <a:lumMod val="75000"/>
                  </a:schemeClr>
                </a:solidFill>
              </a:rPr>
              <a:t>; </a:t>
            </a:r>
            <a:r>
              <a:rPr lang="en-US" altLang="en-US" sz="1800" b="1" dirty="0">
                <a:solidFill>
                  <a:schemeClr val="accent6">
                    <a:lumMod val="75000"/>
                  </a:schemeClr>
                </a:solidFill>
              </a:rPr>
              <a:t>else</a:t>
            </a:r>
            <a:r>
              <a:rPr lang="en-US" altLang="en-US" sz="1800" dirty="0">
                <a:solidFill>
                  <a:schemeClr val="accent6">
                    <a:lumMod val="75000"/>
                  </a:schemeClr>
                </a:solidFill>
              </a:rPr>
              <a:t> Rt </a:t>
            </a:r>
            <a:r>
              <a:rPr lang="en-US" altLang="en-US" sz="1800" b="1" dirty="0">
                <a:solidFill>
                  <a:schemeClr val="accent6">
                    <a:lumMod val="75000"/>
                  </a:schemeClr>
                </a:solidFill>
              </a:rPr>
              <a:t>= 0</a:t>
            </a:r>
            <a:r>
              <a:rPr lang="en-US" altLang="en-US" sz="1800" dirty="0">
                <a:solidFill>
                  <a:schemeClr val="accent6">
                    <a:lumMod val="75000"/>
                  </a:schemeClr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03622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82249-6D95-47C5-925B-883C8D9E3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a Subroutine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AE3D5-701E-48E8-9916-98778F9CAE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88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BB2BA-0C73-4101-B318-513512F7299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How are subroutines executed?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A5B2D07-9D5F-48D4-8F37-0C0C6110EAE1}"/>
              </a:ext>
            </a:extLst>
          </p:cNvPr>
          <p:cNvGraphicFramePr>
            <a:graphicFrameLocks noGrp="1"/>
          </p:cNvGraphicFramePr>
          <p:nvPr/>
        </p:nvGraphicFramePr>
        <p:xfrm>
          <a:off x="1903047" y="2381465"/>
          <a:ext cx="2762463" cy="2708031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27624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0803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int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sub_func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(void)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{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…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}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int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main ()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{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a = 1;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b =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sub_func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();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a += b;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}</a:t>
                      </a:r>
                    </a:p>
                  </a:txBody>
                  <a:tcPr marL="68580" marR="68580" marT="0" marB="0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BDF9D8-FFE7-4A43-A9FB-076E4C8521AD}"/>
              </a:ext>
            </a:extLst>
          </p:cNvPr>
          <p:cNvCxnSpPr/>
          <p:nvPr/>
        </p:nvCxnSpPr>
        <p:spPr>
          <a:xfrm>
            <a:off x="1716946" y="4188699"/>
            <a:ext cx="0" cy="329712"/>
          </a:xfrm>
          <a:prstGeom prst="straightConnector1">
            <a:avLst/>
          </a:prstGeom>
          <a:ln>
            <a:solidFill>
              <a:srgbClr val="0070C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1FA60DC-4330-486B-B07E-9C03F73425E1}"/>
              </a:ext>
            </a:extLst>
          </p:cNvPr>
          <p:cNvSpPr/>
          <p:nvPr/>
        </p:nvSpPr>
        <p:spPr>
          <a:xfrm>
            <a:off x="1707524" y="2845362"/>
            <a:ext cx="52753" cy="52753"/>
          </a:xfrm>
          <a:prstGeom prst="ellipse">
            <a:avLst/>
          </a:prstGeom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474037-4F09-4832-AE38-9E8D30D9A6F6}"/>
              </a:ext>
            </a:extLst>
          </p:cNvPr>
          <p:cNvSpPr/>
          <p:nvPr/>
        </p:nvSpPr>
        <p:spPr>
          <a:xfrm>
            <a:off x="1723225" y="4490782"/>
            <a:ext cx="52753" cy="52753"/>
          </a:xfrm>
          <a:prstGeom prst="ellipse">
            <a:avLst/>
          </a:prstGeom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BFB8883F-5DF3-4C0A-AF3B-6C617445E486}"/>
              </a:ext>
            </a:extLst>
          </p:cNvPr>
          <p:cNvCxnSpPr>
            <a:cxnSpLocks/>
            <a:stCxn id="9" idx="2"/>
            <a:endCxn id="8" idx="2"/>
          </p:cNvCxnSpPr>
          <p:nvPr/>
        </p:nvCxnSpPr>
        <p:spPr>
          <a:xfrm rot="10800000">
            <a:off x="1707523" y="2871740"/>
            <a:ext cx="15702" cy="1645420"/>
          </a:xfrm>
          <a:prstGeom prst="curvedConnector3">
            <a:avLst>
              <a:gd name="adj1" fmla="val 3819760"/>
            </a:avLst>
          </a:prstGeom>
          <a:ln>
            <a:solidFill>
              <a:srgbClr val="0070C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222E4FA-38D9-424C-BF99-1660E643D42E}"/>
              </a:ext>
            </a:extLst>
          </p:cNvPr>
          <p:cNvCxnSpPr/>
          <p:nvPr/>
        </p:nvCxnSpPr>
        <p:spPr>
          <a:xfrm>
            <a:off x="1707523" y="2871739"/>
            <a:ext cx="0" cy="329712"/>
          </a:xfrm>
          <a:prstGeom prst="straightConnector1">
            <a:avLst/>
          </a:prstGeom>
          <a:ln>
            <a:solidFill>
              <a:srgbClr val="0070C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D8691BB2-C33D-4D8C-B34A-907DCFFCF51E}"/>
              </a:ext>
            </a:extLst>
          </p:cNvPr>
          <p:cNvSpPr/>
          <p:nvPr/>
        </p:nvSpPr>
        <p:spPr>
          <a:xfrm>
            <a:off x="1711292" y="3175073"/>
            <a:ext cx="52753" cy="52753"/>
          </a:xfrm>
          <a:prstGeom prst="ellipse">
            <a:avLst/>
          </a:prstGeom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17189E-B494-490E-BE17-B250BFBCE74C}"/>
              </a:ext>
            </a:extLst>
          </p:cNvPr>
          <p:cNvSpPr/>
          <p:nvPr/>
        </p:nvSpPr>
        <p:spPr>
          <a:xfrm>
            <a:off x="1743632" y="4641508"/>
            <a:ext cx="52753" cy="52753"/>
          </a:xfrm>
          <a:prstGeom prst="ellipse">
            <a:avLst/>
          </a:prstGeom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69776DB2-8A67-4D20-BA83-9A4B802B7C6F}"/>
              </a:ext>
            </a:extLst>
          </p:cNvPr>
          <p:cNvCxnSpPr>
            <a:cxnSpLocks/>
            <a:stCxn id="19" idx="2"/>
            <a:endCxn id="18" idx="2"/>
          </p:cNvCxnSpPr>
          <p:nvPr/>
        </p:nvCxnSpPr>
        <p:spPr>
          <a:xfrm rot="10800000">
            <a:off x="1711292" y="3201450"/>
            <a:ext cx="32340" cy="1466435"/>
          </a:xfrm>
          <a:prstGeom prst="curvedConnector3">
            <a:avLst>
              <a:gd name="adj1" fmla="val 1713872"/>
            </a:avLst>
          </a:prstGeom>
          <a:ln>
            <a:solidFill>
              <a:srgbClr val="0070C0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4120C5D-66BE-436F-9484-4890F6281EC7}"/>
              </a:ext>
            </a:extLst>
          </p:cNvPr>
          <p:cNvCxnSpPr/>
          <p:nvPr/>
        </p:nvCxnSpPr>
        <p:spPr>
          <a:xfrm>
            <a:off x="1733742" y="4671811"/>
            <a:ext cx="0" cy="329712"/>
          </a:xfrm>
          <a:prstGeom prst="straightConnector1">
            <a:avLst/>
          </a:prstGeom>
          <a:ln>
            <a:solidFill>
              <a:srgbClr val="0070C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22EA07F-8336-4A42-8D66-F9757B565D69}"/>
              </a:ext>
            </a:extLst>
          </p:cNvPr>
          <p:cNvSpPr txBox="1"/>
          <p:nvPr/>
        </p:nvSpPr>
        <p:spPr>
          <a:xfrm>
            <a:off x="5157552" y="2785414"/>
            <a:ext cx="5719194" cy="20101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we jump back to the Caller function,</a:t>
            </a:r>
          </a:p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resume the execution from the immediate </a:t>
            </a:r>
          </a:p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following line of the subroutine calling line?</a:t>
            </a:r>
          </a:p>
          <a:p>
            <a:pPr defTabSz="527517"/>
            <a:endParaRPr lang="en-US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29698" indent="-329698" defTabSz="527517">
              <a:buFont typeface="Wingdings" panose="05000000000000000000" pitchFamily="2" charset="2"/>
              <a:buChar char="à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 should record the return address before </a:t>
            </a:r>
          </a:p>
          <a:p>
            <a:pPr defTabSz="527517"/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jumping to the subroutine</a:t>
            </a: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5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A0174-C195-41B2-BFE3-381F26476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154" dirty="0"/>
              <a:t>Special Registers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04E3A9-0689-41BD-BFDB-8AAABA7A2A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89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017DB-364C-41A6-ADFB-C8200236A34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2F48F2B-27BC-4153-B135-D58E6BF02E0B}"/>
              </a:ext>
            </a:extLst>
          </p:cNvPr>
          <p:cNvGraphicFramePr>
            <a:graphicFrameLocks/>
          </p:cNvGraphicFramePr>
          <p:nvPr/>
        </p:nvGraphicFramePr>
        <p:xfrm>
          <a:off x="1348154" y="1161317"/>
          <a:ext cx="8444433" cy="4785364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8148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4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48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93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Assembler Name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Register Number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3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$zero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$0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Constant 0</a:t>
                      </a:r>
                      <a:r>
                        <a:rPr lang="en-US" sz="16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value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3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$at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$1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Assembler temporary</a:t>
                      </a:r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3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$v0-$v1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$2-$3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Function return values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3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$a0-$a3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$4-$7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Function Arguments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3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$t0-$t7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$8-$15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Temporaries</a:t>
                      </a:r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3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$s0-$s7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$16-$23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Saved Temporaries</a:t>
                      </a:r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3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$t8-$t9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$24-$25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Temporaries</a:t>
                      </a:r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3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$k0-$k1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$26-$27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Reserved for OS kernel</a:t>
                      </a:r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8440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gp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$28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Global Pointer (Global and static variables/data)</a:t>
                      </a:r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93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$29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Stack</a:t>
                      </a:r>
                      <a:r>
                        <a:rPr lang="en-US" sz="16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Pointer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93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fp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$30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Frame Pointer</a:t>
                      </a:r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93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$31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Return Address</a:t>
                      </a:r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188A673-FF1B-4D01-876F-DECA67EFA7A2}"/>
              </a:ext>
            </a:extLst>
          </p:cNvPr>
          <p:cNvSpPr/>
          <p:nvPr/>
        </p:nvSpPr>
        <p:spPr>
          <a:xfrm>
            <a:off x="2017349" y="5559589"/>
            <a:ext cx="7523909" cy="39781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FE0BD5-B1F5-4E24-BB52-A23009FB12D0}"/>
              </a:ext>
            </a:extLst>
          </p:cNvPr>
          <p:cNvSpPr txBox="1"/>
          <p:nvPr/>
        </p:nvSpPr>
        <p:spPr>
          <a:xfrm>
            <a:off x="1348154" y="5957405"/>
            <a:ext cx="4134786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77" b="1" dirty="0">
                <a:solidFill>
                  <a:srgbClr val="FF0000"/>
                </a:solidFill>
                <a:latin typeface="Calibri"/>
              </a:rPr>
              <a:t>$ra</a:t>
            </a:r>
            <a:r>
              <a:rPr lang="en-US" sz="2077" dirty="0">
                <a:solidFill>
                  <a:srgbClr val="FF0000"/>
                </a:solidFill>
                <a:latin typeface="Calibri"/>
              </a:rPr>
              <a:t> register holds the return address</a:t>
            </a:r>
          </a:p>
        </p:txBody>
      </p:sp>
    </p:spTree>
    <p:extLst>
      <p:ext uri="{BB962C8B-B14F-4D97-AF65-F5344CB8AC3E}">
        <p14:creationId xmlns:p14="http://schemas.microsoft.com/office/powerpoint/2010/main" val="417220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FF1F7-EAA4-4045-B3A2-1D574BA54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Layout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B54A8F-0122-4043-B9AB-EE63F15FD6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04777-178F-4B55-9283-C3125B242E1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8" descr="f02-13-P374493">
            <a:extLst>
              <a:ext uri="{FF2B5EF4-FFF2-40B4-BE49-F238E27FC236}">
                <a16:creationId xmlns:a16="http://schemas.microsoft.com/office/drawing/2014/main" id="{6E7F6C45-D903-4BAF-A46B-B523C6AC9B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6"/>
          <a:stretch/>
        </p:blipFill>
        <p:spPr bwMode="auto">
          <a:xfrm>
            <a:off x="8676143" y="1365832"/>
            <a:ext cx="2188957" cy="3432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AB167F-A67B-44FE-90FA-9B73A8CC4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958"/>
          <a:stretch/>
        </p:blipFill>
        <p:spPr>
          <a:xfrm rot="18913154">
            <a:off x="7936824" y="5573798"/>
            <a:ext cx="1888427" cy="494523"/>
          </a:xfrm>
          <a:prstGeom prst="rect">
            <a:avLst/>
          </a:prstGeom>
        </p:spPr>
      </p:pic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AF694826-CFCD-4EE3-BF23-C2D08DDCD01B}"/>
              </a:ext>
            </a:extLst>
          </p:cNvPr>
          <p:cNvCxnSpPr>
            <a:stCxn id="6" idx="2"/>
          </p:cNvCxnSpPr>
          <p:nvPr/>
        </p:nvCxnSpPr>
        <p:spPr>
          <a:xfrm rot="5400000" flipH="1" flipV="1">
            <a:off x="9048283" y="4805275"/>
            <a:ext cx="1198215" cy="1184368"/>
          </a:xfrm>
          <a:prstGeom prst="curvedConnector3">
            <a:avLst>
              <a:gd name="adj1" fmla="val -3187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BD54510-E4D1-4957-8F11-2D340DD8AFD3}"/>
              </a:ext>
            </a:extLst>
          </p:cNvPr>
          <p:cNvSpPr/>
          <p:nvPr/>
        </p:nvSpPr>
        <p:spPr>
          <a:xfrm>
            <a:off x="1760737" y="1375423"/>
            <a:ext cx="4002082" cy="4532651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string.h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defTabSz="527517"/>
            <a:endParaRPr lang="en-US" sz="1154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27517"/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54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[2];</a:t>
            </a:r>
          </a:p>
          <a:p>
            <a:pPr defTabSz="527517"/>
            <a:endParaRPr lang="en-US" sz="1154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myfunction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(void)</a:t>
            </a: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FILE *</a:t>
            </a:r>
            <a:r>
              <a:rPr lang="en-US" sz="1154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54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2;</a:t>
            </a: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54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pPr defTabSz="527517"/>
            <a:endParaRPr lang="en-US" sz="1154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/* Open file for reading */</a:t>
            </a: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fopen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154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mynumbers.txt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“r");</a:t>
            </a:r>
          </a:p>
          <a:p>
            <a:pPr defTabSz="527517"/>
            <a:endParaRPr lang="en-US" sz="1154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/* Read and display data */</a:t>
            </a: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fread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54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154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fclose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54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54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 + </a:t>
            </a:r>
            <a:r>
              <a:rPr lang="en-US" sz="1154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[1];</a:t>
            </a: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(“Sum = %d\n”, </a:t>
            </a:r>
            <a:r>
              <a:rPr lang="en-US" sz="1154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defTabSz="527517"/>
            <a:endParaRPr lang="en-US" sz="1154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27517"/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 (void) {</a:t>
            </a: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54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myfunction</a:t>
            </a:r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return(0);</a:t>
            </a:r>
          </a:p>
          <a:p>
            <a:pPr defTabSz="527517"/>
            <a:r>
              <a:rPr lang="en-US" sz="1154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6E979A6-ED8A-4077-87F0-7E4A70DFE1EC}"/>
              </a:ext>
            </a:extLst>
          </p:cNvPr>
          <p:cNvSpPr/>
          <p:nvPr/>
        </p:nvSpPr>
        <p:spPr>
          <a:xfrm>
            <a:off x="1879033" y="4737332"/>
            <a:ext cx="95773" cy="52753"/>
          </a:xfrm>
          <a:prstGeom prst="ellipse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CC9773B-018F-45F9-BC3E-8640AD6B1E82}"/>
              </a:ext>
            </a:extLst>
          </p:cNvPr>
          <p:cNvSpPr/>
          <p:nvPr/>
        </p:nvSpPr>
        <p:spPr>
          <a:xfrm>
            <a:off x="1879033" y="5508782"/>
            <a:ext cx="95773" cy="76733"/>
          </a:xfrm>
          <a:prstGeom prst="ellipse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3FDD8CBB-2B49-46B7-9B2B-5528F249A651}"/>
              </a:ext>
            </a:extLst>
          </p:cNvPr>
          <p:cNvCxnSpPr>
            <a:cxnSpLocks/>
            <a:stCxn id="35" idx="2"/>
            <a:endCxn id="34" idx="2"/>
          </p:cNvCxnSpPr>
          <p:nvPr/>
        </p:nvCxnSpPr>
        <p:spPr>
          <a:xfrm rot="10800000">
            <a:off x="1879033" y="4763708"/>
            <a:ext cx="14654" cy="783441"/>
          </a:xfrm>
          <a:prstGeom prst="curvedConnector3">
            <a:avLst>
              <a:gd name="adj1" fmla="val 1800000"/>
            </a:avLst>
          </a:prstGeom>
          <a:ln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2A044812-5835-4924-82E7-F8C2E1F98CCA}"/>
              </a:ext>
            </a:extLst>
          </p:cNvPr>
          <p:cNvSpPr/>
          <p:nvPr/>
        </p:nvSpPr>
        <p:spPr>
          <a:xfrm>
            <a:off x="8720007" y="3894075"/>
            <a:ext cx="2136106" cy="26925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Compiled machine code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2616F86-C80F-4027-B174-4CED462E2AA9}"/>
              </a:ext>
            </a:extLst>
          </p:cNvPr>
          <p:cNvSpPr/>
          <p:nvPr/>
        </p:nvSpPr>
        <p:spPr>
          <a:xfrm>
            <a:off x="8738410" y="1425626"/>
            <a:ext cx="2105436" cy="1394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Return address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6D06580-63FB-4C38-A65F-A399E39C0D08}"/>
              </a:ext>
            </a:extLst>
          </p:cNvPr>
          <p:cNvSpPr/>
          <p:nvPr/>
        </p:nvSpPr>
        <p:spPr>
          <a:xfrm>
            <a:off x="8738409" y="1576155"/>
            <a:ext cx="2105436" cy="1394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*</a:t>
            </a:r>
            <a:r>
              <a:rPr lang="en-US" sz="1038" b="1" dirty="0" err="1">
                <a:solidFill>
                  <a:prstClr val="black"/>
                </a:solidFill>
                <a:latin typeface="Calibri"/>
              </a:rPr>
              <a:t>fp</a:t>
            </a:r>
            <a:endParaRPr lang="en-US" sz="1038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A737B80-C260-4B0F-9CEE-9F2E307AAAF0}"/>
              </a:ext>
            </a:extLst>
          </p:cNvPr>
          <p:cNvSpPr/>
          <p:nvPr/>
        </p:nvSpPr>
        <p:spPr>
          <a:xfrm>
            <a:off x="8738410" y="1728813"/>
            <a:ext cx="2105436" cy="1394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size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3A1A11B-A84B-44BC-ADBE-11484DFE01B1}"/>
              </a:ext>
            </a:extLst>
          </p:cNvPr>
          <p:cNvSpPr/>
          <p:nvPr/>
        </p:nvSpPr>
        <p:spPr>
          <a:xfrm>
            <a:off x="8738409" y="1879342"/>
            <a:ext cx="2105436" cy="1394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sum</a:t>
            </a:r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A136CD61-975D-4682-805D-B69A33C90A53}"/>
              </a:ext>
            </a:extLst>
          </p:cNvPr>
          <p:cNvSpPr/>
          <p:nvPr/>
        </p:nvSpPr>
        <p:spPr>
          <a:xfrm>
            <a:off x="8355241" y="1358812"/>
            <a:ext cx="252301" cy="660020"/>
          </a:xfrm>
          <a:prstGeom prst="leftBrace">
            <a:avLst>
              <a:gd name="adj1" fmla="val 49183"/>
              <a:gd name="adj2" fmla="val 50000"/>
            </a:avLst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4FBD701-CBA3-4D7E-912E-2989DF254E0B}"/>
              </a:ext>
            </a:extLst>
          </p:cNvPr>
          <p:cNvSpPr txBox="1"/>
          <p:nvPr/>
        </p:nvSpPr>
        <p:spPr>
          <a:xfrm>
            <a:off x="5156213" y="1515736"/>
            <a:ext cx="3171061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77" dirty="0">
                <a:solidFill>
                  <a:srgbClr val="0070C0"/>
                </a:solidFill>
                <a:latin typeface="Calibri"/>
              </a:rPr>
              <a:t>Stack region for </a:t>
            </a:r>
            <a:r>
              <a:rPr lang="en-US" sz="2077" dirty="0" err="1">
                <a:solidFill>
                  <a:srgbClr val="0070C0"/>
                </a:solidFill>
                <a:latin typeface="Calibri"/>
              </a:rPr>
              <a:t>myfunction</a:t>
            </a:r>
            <a:endParaRPr lang="en-US" sz="2077" dirty="0">
              <a:solidFill>
                <a:srgbClr val="0070C0"/>
              </a:solidFill>
              <a:latin typeface="Calibri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E3CB052-D546-404E-AA26-C37694B33865}"/>
              </a:ext>
            </a:extLst>
          </p:cNvPr>
          <p:cNvSpPr/>
          <p:nvPr/>
        </p:nvSpPr>
        <p:spPr>
          <a:xfrm>
            <a:off x="8720007" y="3369254"/>
            <a:ext cx="2105436" cy="1394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numbers[1]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259D41-8A0F-4BAD-A86D-750963B70A68}"/>
              </a:ext>
            </a:extLst>
          </p:cNvPr>
          <p:cNvSpPr/>
          <p:nvPr/>
        </p:nvSpPr>
        <p:spPr>
          <a:xfrm>
            <a:off x="8720006" y="3519784"/>
            <a:ext cx="2105436" cy="1394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numbers[0]</a:t>
            </a:r>
          </a:p>
        </p:txBody>
      </p:sp>
    </p:spTree>
    <p:extLst>
      <p:ext uri="{BB962C8B-B14F-4D97-AF65-F5344CB8AC3E}">
        <p14:creationId xmlns:p14="http://schemas.microsoft.com/office/powerpoint/2010/main" val="24181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5" grpId="0" animBg="1"/>
      <p:bldP spid="56" grpId="0" animBg="1"/>
      <p:bldP spid="5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125F-E894-40B9-90C2-822C4D738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Jump and Link Instruction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39EB5-189C-4A19-9926-FE215010EF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90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2198C-DF62-428A-9833-80024B0092F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Most of assembly languages provide a special jump (or branch) instruction that </a:t>
            </a:r>
            <a:r>
              <a:rPr lang="en-US" sz="2400" b="1" dirty="0">
                <a:solidFill>
                  <a:srgbClr val="0070C0"/>
                </a:solidFill>
              </a:rPr>
              <a:t>Jump + Update Return Address Register</a:t>
            </a:r>
          </a:p>
          <a:p>
            <a:pPr marL="527517" lvl="1" indent="0">
              <a:buNone/>
            </a:pPr>
            <a:endParaRPr lang="en-US" altLang="en-US" sz="4800" dirty="0">
              <a:solidFill>
                <a:prstClr val="black"/>
              </a:solidFill>
            </a:endParaRPr>
          </a:p>
          <a:p>
            <a:pPr marL="527517" lvl="1" indent="0">
              <a:buNone/>
            </a:pPr>
            <a:r>
              <a:rPr lang="en-US" altLang="en-US" sz="4800" dirty="0">
                <a:solidFill>
                  <a:prstClr val="black"/>
                </a:solidFill>
              </a:rPr>
              <a:t>	JA</a:t>
            </a:r>
            <a:r>
              <a:rPr lang="en-US" altLang="en-US" sz="4800" dirty="0">
                <a:solidFill>
                  <a:srgbClr val="0070C0"/>
                </a:solidFill>
              </a:rPr>
              <a:t>L</a:t>
            </a:r>
            <a:r>
              <a:rPr lang="en-US" altLang="en-US" sz="4800" dirty="0">
                <a:solidFill>
                  <a:prstClr val="black"/>
                </a:solidFill>
              </a:rPr>
              <a:t>  	Label</a:t>
            </a:r>
            <a:r>
              <a:rPr lang="en-US" altLang="en-US" sz="3200" dirty="0">
                <a:solidFill>
                  <a:prstClr val="black"/>
                </a:solidFill>
              </a:rPr>
              <a:t>   		</a:t>
            </a:r>
            <a:r>
              <a:rPr lang="en-US" altLang="en-US" sz="2400" dirty="0">
                <a:solidFill>
                  <a:prstClr val="black"/>
                </a:solidFill>
              </a:rPr>
              <a:t>1. Jump to Label and  </a:t>
            </a:r>
          </a:p>
          <a:p>
            <a:pPr marL="527517" lvl="1" indent="0">
              <a:buNone/>
            </a:pPr>
            <a:r>
              <a:rPr lang="en-US" altLang="en-US" sz="2400" dirty="0">
                <a:solidFill>
                  <a:prstClr val="black"/>
                </a:solidFill>
              </a:rPr>
              <a:t>						2. Update $ra with return address</a:t>
            </a:r>
          </a:p>
          <a:p>
            <a:pPr marL="527517" lvl="1" indent="0">
              <a:buNone/>
            </a:pPr>
            <a:r>
              <a:rPr lang="en-US" altLang="en-US" sz="2400" dirty="0">
                <a:solidFill>
                  <a:prstClr val="black"/>
                </a:solidFill>
              </a:rPr>
              <a:t>							(</a:t>
            </a:r>
            <a:r>
              <a:rPr lang="en-US" altLang="en-US" sz="2400" dirty="0">
                <a:solidFill>
                  <a:prstClr val="black"/>
                </a:solidFill>
                <a:sym typeface="Wingdings" panose="05000000000000000000" pitchFamily="2" charset="2"/>
              </a:rPr>
              <a:t>JAL’s next instruction address)</a:t>
            </a:r>
            <a:endParaRPr lang="en-US" altLang="en-US" sz="2400" dirty="0">
              <a:solidFill>
                <a:prstClr val="black"/>
              </a:solidFill>
            </a:endParaRPr>
          </a:p>
          <a:p>
            <a:pPr marL="527517" lvl="1" indent="0">
              <a:buNone/>
            </a:pPr>
            <a:r>
              <a:rPr lang="en-US" altLang="en-US" sz="2400" dirty="0">
                <a:solidFill>
                  <a:prstClr val="black"/>
                </a:solidFill>
              </a:rPr>
              <a:t>							</a:t>
            </a:r>
          </a:p>
          <a:p>
            <a:pPr marL="527517" lvl="1" indent="0">
              <a:buNone/>
            </a:pPr>
            <a:r>
              <a:rPr lang="en-US" altLang="en-US" sz="2400" dirty="0">
                <a:solidFill>
                  <a:prstClr val="black"/>
                </a:solidFill>
              </a:rPr>
              <a:t>							</a:t>
            </a:r>
            <a:r>
              <a:rPr lang="en-US" altLang="en-US" sz="2000" dirty="0">
                <a:solidFill>
                  <a:prstClr val="black"/>
                </a:solidFill>
              </a:rPr>
              <a:t>      	</a:t>
            </a:r>
            <a:endParaRPr lang="en-US" sz="2400" dirty="0"/>
          </a:p>
          <a:p>
            <a:endParaRPr lang="en-US" sz="2400" dirty="0">
              <a:solidFill>
                <a:srgbClr val="0070C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97C355-B502-4614-A601-2277F567FD37}"/>
              </a:ext>
            </a:extLst>
          </p:cNvPr>
          <p:cNvCxnSpPr>
            <a:cxnSpLocks/>
          </p:cNvCxnSpPr>
          <p:nvPr/>
        </p:nvCxnSpPr>
        <p:spPr>
          <a:xfrm>
            <a:off x="1289301" y="3683130"/>
            <a:ext cx="1072606" cy="1747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F3CA85-9D40-4A65-BF7F-7787E52DF653}"/>
              </a:ext>
            </a:extLst>
          </p:cNvPr>
          <p:cNvSpPr txBox="1"/>
          <p:nvPr/>
        </p:nvSpPr>
        <p:spPr>
          <a:xfrm>
            <a:off x="426837" y="4227020"/>
            <a:ext cx="1911101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Jump and Link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DF08A6-F497-4AE4-B066-DB1EF29D89C6}"/>
              </a:ext>
            </a:extLst>
          </p:cNvPr>
          <p:cNvCxnSpPr>
            <a:cxnSpLocks/>
          </p:cNvCxnSpPr>
          <p:nvPr/>
        </p:nvCxnSpPr>
        <p:spPr>
          <a:xfrm flipH="1">
            <a:off x="1262810" y="3684877"/>
            <a:ext cx="375745" cy="505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A9604C-C1EB-48DB-8CF4-987DA1E11D7B}"/>
              </a:ext>
            </a:extLst>
          </p:cNvPr>
          <p:cNvCxnSpPr>
            <a:cxnSpLocks/>
          </p:cNvCxnSpPr>
          <p:nvPr/>
        </p:nvCxnSpPr>
        <p:spPr>
          <a:xfrm>
            <a:off x="2925622" y="3684877"/>
            <a:ext cx="146341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37D09E-CB25-438A-8BD7-A644EFACC47D}"/>
              </a:ext>
            </a:extLst>
          </p:cNvPr>
          <p:cNvCxnSpPr>
            <a:cxnSpLocks/>
          </p:cNvCxnSpPr>
          <p:nvPr/>
        </p:nvCxnSpPr>
        <p:spPr>
          <a:xfrm>
            <a:off x="3454844" y="3683130"/>
            <a:ext cx="0" cy="10938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919EA28-344D-4F39-AA2A-AA0BFCD180D1}"/>
              </a:ext>
            </a:extLst>
          </p:cNvPr>
          <p:cNvSpPr txBox="1"/>
          <p:nvPr/>
        </p:nvSpPr>
        <p:spPr>
          <a:xfrm>
            <a:off x="1946171" y="4870399"/>
            <a:ext cx="3424925" cy="41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code line to jump</a:t>
            </a:r>
          </a:p>
        </p:txBody>
      </p:sp>
    </p:spTree>
    <p:extLst>
      <p:ext uri="{BB962C8B-B14F-4D97-AF65-F5344CB8AC3E}">
        <p14:creationId xmlns:p14="http://schemas.microsoft.com/office/powerpoint/2010/main" val="365726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82249-6D95-47C5-925B-883C8D9E3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a Subroutine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AE3D5-701E-48E8-9916-98778F9CAE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91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BB2BA-0C73-4101-B318-513512F7299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How can we jump back to address in $ra?</a:t>
            </a:r>
          </a:p>
          <a:p>
            <a:endParaRPr lang="en-US" sz="2400" b="1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A5B2D07-9D5F-48D4-8F37-0C0C6110EAE1}"/>
              </a:ext>
            </a:extLst>
          </p:cNvPr>
          <p:cNvGraphicFramePr>
            <a:graphicFrameLocks noGrp="1"/>
          </p:cNvGraphicFramePr>
          <p:nvPr/>
        </p:nvGraphicFramePr>
        <p:xfrm>
          <a:off x="1911068" y="2303489"/>
          <a:ext cx="2762463" cy="2708031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27624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0803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int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sub_func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(void)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{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…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}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int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main ()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{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a = 1;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b =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sub_func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();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a += b;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}</a:t>
                      </a:r>
                    </a:p>
                  </a:txBody>
                  <a:tcPr marL="68580" marR="68580" marT="0" marB="0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BDF9D8-FFE7-4A43-A9FB-076E4C8521AD}"/>
              </a:ext>
            </a:extLst>
          </p:cNvPr>
          <p:cNvCxnSpPr/>
          <p:nvPr/>
        </p:nvCxnSpPr>
        <p:spPr>
          <a:xfrm>
            <a:off x="1724967" y="4110723"/>
            <a:ext cx="0" cy="329712"/>
          </a:xfrm>
          <a:prstGeom prst="straightConnector1">
            <a:avLst/>
          </a:prstGeom>
          <a:ln>
            <a:solidFill>
              <a:srgbClr val="0070C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1FA60DC-4330-486B-B07E-9C03F73425E1}"/>
              </a:ext>
            </a:extLst>
          </p:cNvPr>
          <p:cNvSpPr/>
          <p:nvPr/>
        </p:nvSpPr>
        <p:spPr>
          <a:xfrm>
            <a:off x="1715545" y="2767386"/>
            <a:ext cx="52753" cy="52753"/>
          </a:xfrm>
          <a:prstGeom prst="ellipse">
            <a:avLst/>
          </a:prstGeom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474037-4F09-4832-AE38-9E8D30D9A6F6}"/>
              </a:ext>
            </a:extLst>
          </p:cNvPr>
          <p:cNvSpPr/>
          <p:nvPr/>
        </p:nvSpPr>
        <p:spPr>
          <a:xfrm>
            <a:off x="1731246" y="4412806"/>
            <a:ext cx="52753" cy="52753"/>
          </a:xfrm>
          <a:prstGeom prst="ellipse">
            <a:avLst/>
          </a:prstGeom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BFB8883F-5DF3-4C0A-AF3B-6C617445E486}"/>
              </a:ext>
            </a:extLst>
          </p:cNvPr>
          <p:cNvCxnSpPr>
            <a:cxnSpLocks/>
            <a:stCxn id="9" idx="2"/>
            <a:endCxn id="8" idx="2"/>
          </p:cNvCxnSpPr>
          <p:nvPr/>
        </p:nvCxnSpPr>
        <p:spPr>
          <a:xfrm rot="10800000">
            <a:off x="1715544" y="2793764"/>
            <a:ext cx="15702" cy="1645420"/>
          </a:xfrm>
          <a:prstGeom prst="curvedConnector3">
            <a:avLst>
              <a:gd name="adj1" fmla="val 3819760"/>
            </a:avLst>
          </a:prstGeom>
          <a:ln>
            <a:solidFill>
              <a:srgbClr val="0070C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222E4FA-38D9-424C-BF99-1660E643D42E}"/>
              </a:ext>
            </a:extLst>
          </p:cNvPr>
          <p:cNvCxnSpPr/>
          <p:nvPr/>
        </p:nvCxnSpPr>
        <p:spPr>
          <a:xfrm>
            <a:off x="1715544" y="2793763"/>
            <a:ext cx="0" cy="329712"/>
          </a:xfrm>
          <a:prstGeom prst="straightConnector1">
            <a:avLst/>
          </a:prstGeom>
          <a:ln>
            <a:solidFill>
              <a:srgbClr val="0070C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D8691BB2-C33D-4D8C-B34A-907DCFFCF51E}"/>
              </a:ext>
            </a:extLst>
          </p:cNvPr>
          <p:cNvSpPr/>
          <p:nvPr/>
        </p:nvSpPr>
        <p:spPr>
          <a:xfrm>
            <a:off x="1719313" y="3097097"/>
            <a:ext cx="52753" cy="52753"/>
          </a:xfrm>
          <a:prstGeom prst="ellipse">
            <a:avLst/>
          </a:prstGeom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17189E-B494-490E-BE17-B250BFBCE74C}"/>
              </a:ext>
            </a:extLst>
          </p:cNvPr>
          <p:cNvSpPr/>
          <p:nvPr/>
        </p:nvSpPr>
        <p:spPr>
          <a:xfrm>
            <a:off x="1751653" y="4563532"/>
            <a:ext cx="52753" cy="52753"/>
          </a:xfrm>
          <a:prstGeom prst="ellipse">
            <a:avLst/>
          </a:prstGeom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69776DB2-8A67-4D20-BA83-9A4B802B7C6F}"/>
              </a:ext>
            </a:extLst>
          </p:cNvPr>
          <p:cNvCxnSpPr>
            <a:cxnSpLocks/>
            <a:stCxn id="19" idx="2"/>
            <a:endCxn id="18" idx="2"/>
          </p:cNvCxnSpPr>
          <p:nvPr/>
        </p:nvCxnSpPr>
        <p:spPr>
          <a:xfrm rot="10800000">
            <a:off x="1719313" y="3123474"/>
            <a:ext cx="32340" cy="1466435"/>
          </a:xfrm>
          <a:prstGeom prst="curvedConnector3">
            <a:avLst>
              <a:gd name="adj1" fmla="val 1713872"/>
            </a:avLst>
          </a:prstGeom>
          <a:ln>
            <a:solidFill>
              <a:srgbClr val="0070C0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4120C5D-66BE-436F-9484-4890F6281EC7}"/>
              </a:ext>
            </a:extLst>
          </p:cNvPr>
          <p:cNvCxnSpPr/>
          <p:nvPr/>
        </p:nvCxnSpPr>
        <p:spPr>
          <a:xfrm>
            <a:off x="1741763" y="4593835"/>
            <a:ext cx="0" cy="329712"/>
          </a:xfrm>
          <a:prstGeom prst="straightConnector1">
            <a:avLst/>
          </a:prstGeom>
          <a:ln>
            <a:solidFill>
              <a:srgbClr val="0070C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5341EF5-7E76-4686-B725-4CFF16D9E1FE}"/>
              </a:ext>
            </a:extLst>
          </p:cNvPr>
          <p:cNvSpPr txBox="1"/>
          <p:nvPr/>
        </p:nvSpPr>
        <p:spPr>
          <a:xfrm>
            <a:off x="4909497" y="4190132"/>
            <a:ext cx="2428550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jal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sub_func</a:t>
            </a:r>
            <a:endParaRPr lang="en-US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CD6C83-5A06-4BF4-8F3F-FD9614F0A56C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4397275" y="4396118"/>
            <a:ext cx="512222" cy="7090"/>
          </a:xfrm>
          <a:prstGeom prst="straightConnector1">
            <a:avLst/>
          </a:prstGeom>
          <a:ln>
            <a:solidFill>
              <a:srgbClr val="0070C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264F75A-D850-40D9-925D-9E955479736A}"/>
              </a:ext>
            </a:extLst>
          </p:cNvPr>
          <p:cNvSpPr txBox="1"/>
          <p:nvPr/>
        </p:nvSpPr>
        <p:spPr>
          <a:xfrm>
            <a:off x="5144301" y="4593835"/>
            <a:ext cx="4724370" cy="731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$pc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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address of first line of </a:t>
            </a: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sub_func</a:t>
            </a:r>
            <a:endParaRPr lang="en-US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527517"/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$ra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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address of a += b;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251565-61FE-4E30-88BB-DA9E1A247869}"/>
              </a:ext>
            </a:extLst>
          </p:cNvPr>
          <p:cNvCxnSpPr/>
          <p:nvPr/>
        </p:nvCxnSpPr>
        <p:spPr>
          <a:xfrm>
            <a:off x="5029216" y="4616285"/>
            <a:ext cx="0" cy="179431"/>
          </a:xfrm>
          <a:prstGeom prst="line">
            <a:avLst/>
          </a:prstGeom>
          <a:ln>
            <a:solidFill>
              <a:srgbClr val="0070C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A503775-6885-4BFC-A19F-4B284B2408C9}"/>
              </a:ext>
            </a:extLst>
          </p:cNvPr>
          <p:cNvCxnSpPr>
            <a:cxnSpLocks/>
          </p:cNvCxnSpPr>
          <p:nvPr/>
        </p:nvCxnSpPr>
        <p:spPr>
          <a:xfrm>
            <a:off x="5018450" y="4792131"/>
            <a:ext cx="125851" cy="3585"/>
          </a:xfrm>
          <a:prstGeom prst="line">
            <a:avLst/>
          </a:prstGeom>
          <a:ln>
            <a:solidFill>
              <a:srgbClr val="0070C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A5170E3-6D9D-450F-89F1-0A2ED095108F}"/>
              </a:ext>
            </a:extLst>
          </p:cNvPr>
          <p:cNvCxnSpPr>
            <a:cxnSpLocks/>
          </p:cNvCxnSpPr>
          <p:nvPr/>
        </p:nvCxnSpPr>
        <p:spPr>
          <a:xfrm>
            <a:off x="5026452" y="4758691"/>
            <a:ext cx="0" cy="331297"/>
          </a:xfrm>
          <a:prstGeom prst="line">
            <a:avLst/>
          </a:prstGeom>
          <a:ln>
            <a:solidFill>
              <a:srgbClr val="0070C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0C0D239-382D-40FB-AE06-F1176596AECE}"/>
              </a:ext>
            </a:extLst>
          </p:cNvPr>
          <p:cNvCxnSpPr>
            <a:cxnSpLocks/>
          </p:cNvCxnSpPr>
          <p:nvPr/>
        </p:nvCxnSpPr>
        <p:spPr>
          <a:xfrm>
            <a:off x="5022036" y="5080053"/>
            <a:ext cx="125851" cy="3585"/>
          </a:xfrm>
          <a:prstGeom prst="line">
            <a:avLst/>
          </a:prstGeom>
          <a:ln>
            <a:solidFill>
              <a:srgbClr val="0070C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447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125F-E894-40B9-90C2-822C4D738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Jump with Register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39EB5-189C-4A19-9926-FE215010EF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92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2198C-DF62-428A-9833-80024B0092F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We can return to the Caller by running Jump with Register instruction with $ra as an operand </a:t>
            </a:r>
          </a:p>
          <a:p>
            <a:pPr lvl="1"/>
            <a:endParaRPr lang="en-US" altLang="en-US" sz="4000" dirty="0">
              <a:solidFill>
                <a:prstClr val="black"/>
              </a:solidFill>
            </a:endParaRPr>
          </a:p>
          <a:p>
            <a:pPr marL="527517" lvl="1" indent="0">
              <a:buNone/>
            </a:pPr>
            <a:r>
              <a:rPr lang="en-US" altLang="en-US" sz="4800" dirty="0">
                <a:solidFill>
                  <a:prstClr val="black"/>
                </a:solidFill>
              </a:rPr>
              <a:t>	J</a:t>
            </a:r>
            <a:r>
              <a:rPr lang="en-US" altLang="en-US" sz="4800" dirty="0">
                <a:solidFill>
                  <a:srgbClr val="0070C0"/>
                </a:solidFill>
              </a:rPr>
              <a:t>R</a:t>
            </a:r>
            <a:r>
              <a:rPr lang="en-US" altLang="en-US" sz="4800" dirty="0">
                <a:solidFill>
                  <a:prstClr val="black"/>
                </a:solidFill>
              </a:rPr>
              <a:t>  	$ra</a:t>
            </a:r>
            <a:r>
              <a:rPr lang="en-US" altLang="en-US" sz="3200" dirty="0">
                <a:solidFill>
                  <a:prstClr val="black"/>
                </a:solidFill>
              </a:rPr>
              <a:t>   		</a:t>
            </a:r>
            <a:r>
              <a:rPr lang="en-US" altLang="en-US" dirty="0">
                <a:solidFill>
                  <a:prstClr val="black"/>
                </a:solidFill>
              </a:rPr>
              <a:t># </a:t>
            </a:r>
            <a:r>
              <a:rPr lang="en-US" altLang="en-US" sz="2400" dirty="0">
                <a:solidFill>
                  <a:prstClr val="black"/>
                </a:solidFill>
              </a:rPr>
              <a:t>Jump to address in $ra </a:t>
            </a:r>
          </a:p>
          <a:p>
            <a:pPr marL="527517" lvl="1" indent="0">
              <a:buNone/>
            </a:pPr>
            <a:r>
              <a:rPr lang="en-US" altLang="en-US" sz="2400" dirty="0">
                <a:solidFill>
                  <a:prstClr val="black"/>
                </a:solidFill>
              </a:rPr>
              <a:t>						# ($pc = $ra)</a:t>
            </a:r>
          </a:p>
          <a:p>
            <a:pPr marL="527517" lvl="1" indent="0">
              <a:buNone/>
            </a:pPr>
            <a:r>
              <a:rPr lang="en-US" altLang="en-US" sz="2400" dirty="0">
                <a:solidFill>
                  <a:prstClr val="black"/>
                </a:solidFill>
              </a:rPr>
              <a:t>							</a:t>
            </a:r>
          </a:p>
          <a:p>
            <a:pPr marL="527517" lvl="1" indent="0">
              <a:buNone/>
            </a:pPr>
            <a:r>
              <a:rPr lang="en-US" altLang="en-US" sz="2400" dirty="0">
                <a:solidFill>
                  <a:prstClr val="black"/>
                </a:solidFill>
              </a:rPr>
              <a:t>														</a:t>
            </a:r>
            <a:r>
              <a:rPr lang="en-US" altLang="en-US" sz="2000" dirty="0">
                <a:solidFill>
                  <a:prstClr val="black"/>
                </a:solidFill>
              </a:rPr>
              <a:t>      	</a:t>
            </a:r>
            <a:endParaRPr lang="en-US" sz="2400" dirty="0"/>
          </a:p>
          <a:p>
            <a:endParaRPr lang="en-US" sz="2400" dirty="0">
              <a:solidFill>
                <a:srgbClr val="0070C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97C355-B502-4614-A601-2277F567FD37}"/>
              </a:ext>
            </a:extLst>
          </p:cNvPr>
          <p:cNvCxnSpPr>
            <a:cxnSpLocks/>
          </p:cNvCxnSpPr>
          <p:nvPr/>
        </p:nvCxnSpPr>
        <p:spPr>
          <a:xfrm>
            <a:off x="1142158" y="3552986"/>
            <a:ext cx="1006873" cy="1747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F3CA85-9D40-4A65-BF7F-7787E52DF653}"/>
              </a:ext>
            </a:extLst>
          </p:cNvPr>
          <p:cNvSpPr txBox="1"/>
          <p:nvPr/>
        </p:nvSpPr>
        <p:spPr>
          <a:xfrm>
            <a:off x="295735" y="4096876"/>
            <a:ext cx="2443298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Jump with Register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DF08A6-F497-4AE4-B066-DB1EF29D89C6}"/>
              </a:ext>
            </a:extLst>
          </p:cNvPr>
          <p:cNvCxnSpPr>
            <a:cxnSpLocks/>
          </p:cNvCxnSpPr>
          <p:nvPr/>
        </p:nvCxnSpPr>
        <p:spPr>
          <a:xfrm flipH="1">
            <a:off x="1131708" y="3552986"/>
            <a:ext cx="691018" cy="5074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A9604C-C1EB-48DB-8CF4-987DA1E11D7B}"/>
              </a:ext>
            </a:extLst>
          </p:cNvPr>
          <p:cNvCxnSpPr>
            <a:cxnSpLocks/>
          </p:cNvCxnSpPr>
          <p:nvPr/>
        </p:nvCxnSpPr>
        <p:spPr>
          <a:xfrm flipV="1">
            <a:off x="2826604" y="3552986"/>
            <a:ext cx="1001935" cy="1747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37D09E-CB25-438A-8BD7-A644EFACC47D}"/>
              </a:ext>
            </a:extLst>
          </p:cNvPr>
          <p:cNvCxnSpPr>
            <a:cxnSpLocks/>
          </p:cNvCxnSpPr>
          <p:nvPr/>
        </p:nvCxnSpPr>
        <p:spPr>
          <a:xfrm>
            <a:off x="3323742" y="3552986"/>
            <a:ext cx="0" cy="12765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919EA28-344D-4F39-AA2A-AA0BFCD180D1}"/>
              </a:ext>
            </a:extLst>
          </p:cNvPr>
          <p:cNvSpPr txBox="1"/>
          <p:nvPr/>
        </p:nvSpPr>
        <p:spPr>
          <a:xfrm>
            <a:off x="1711803" y="4829583"/>
            <a:ext cx="3424925" cy="731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 holding the jump target address</a:t>
            </a:r>
          </a:p>
        </p:txBody>
      </p:sp>
    </p:spTree>
    <p:extLst>
      <p:ext uri="{BB962C8B-B14F-4D97-AF65-F5344CB8AC3E}">
        <p14:creationId xmlns:p14="http://schemas.microsoft.com/office/powerpoint/2010/main" val="77567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82249-6D95-47C5-925B-883C8D9E3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Jump with Register</a:t>
            </a:r>
            <a:endParaRPr lang="en-US" sz="5538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AE3D5-701E-48E8-9916-98778F9CAE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93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BB2BA-0C73-4101-B318-513512F7299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Assume that the addresses in the previous example are like below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A5B2D07-9D5F-48D4-8F37-0C0C6110EAE1}"/>
              </a:ext>
            </a:extLst>
          </p:cNvPr>
          <p:cNvGraphicFramePr>
            <a:graphicFrameLocks noGrp="1"/>
          </p:cNvGraphicFramePr>
          <p:nvPr/>
        </p:nvGraphicFramePr>
        <p:xfrm>
          <a:off x="2385424" y="2686263"/>
          <a:ext cx="2762463" cy="2708031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27624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0803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int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sub_func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(void)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{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…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}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int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main ()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{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a = 1;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b =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sub_func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();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a += b;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}</a:t>
                      </a:r>
                    </a:p>
                  </a:txBody>
                  <a:tcPr marL="68580" marR="68580" marT="0" marB="0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5341EF5-7E76-4686-B725-4CFF16D9E1FE}"/>
              </a:ext>
            </a:extLst>
          </p:cNvPr>
          <p:cNvSpPr txBox="1"/>
          <p:nvPr/>
        </p:nvSpPr>
        <p:spPr>
          <a:xfrm>
            <a:off x="5327707" y="4572906"/>
            <a:ext cx="1895712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jal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sub_func</a:t>
            </a:r>
            <a:endParaRPr lang="en-US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CD6C83-5A06-4BF4-8F3F-FD9614F0A56C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4815485" y="4778892"/>
            <a:ext cx="512222" cy="7090"/>
          </a:xfrm>
          <a:prstGeom prst="straightConnector1">
            <a:avLst/>
          </a:prstGeom>
          <a:ln>
            <a:solidFill>
              <a:srgbClr val="0070C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264F75A-D850-40D9-925D-9E955479736A}"/>
              </a:ext>
            </a:extLst>
          </p:cNvPr>
          <p:cNvSpPr txBox="1"/>
          <p:nvPr/>
        </p:nvSpPr>
        <p:spPr>
          <a:xfrm>
            <a:off x="5618657" y="4976609"/>
            <a:ext cx="4724370" cy="731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$pc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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address of first line of </a:t>
            </a: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sub_func</a:t>
            </a:r>
            <a:endParaRPr lang="en-US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527517"/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$ra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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address of a += 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251565-61FE-4E30-88BB-DA9E1A247869}"/>
              </a:ext>
            </a:extLst>
          </p:cNvPr>
          <p:cNvCxnSpPr/>
          <p:nvPr/>
        </p:nvCxnSpPr>
        <p:spPr>
          <a:xfrm>
            <a:off x="5503573" y="4999059"/>
            <a:ext cx="0" cy="179431"/>
          </a:xfrm>
          <a:prstGeom prst="line">
            <a:avLst/>
          </a:prstGeom>
          <a:ln>
            <a:solidFill>
              <a:srgbClr val="0070C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A503775-6885-4BFC-A19F-4B284B2408C9}"/>
              </a:ext>
            </a:extLst>
          </p:cNvPr>
          <p:cNvCxnSpPr>
            <a:cxnSpLocks/>
          </p:cNvCxnSpPr>
          <p:nvPr/>
        </p:nvCxnSpPr>
        <p:spPr>
          <a:xfrm>
            <a:off x="5492807" y="5174905"/>
            <a:ext cx="125851" cy="3585"/>
          </a:xfrm>
          <a:prstGeom prst="line">
            <a:avLst/>
          </a:prstGeom>
          <a:ln>
            <a:solidFill>
              <a:srgbClr val="0070C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A5170E3-6D9D-450F-89F1-0A2ED095108F}"/>
              </a:ext>
            </a:extLst>
          </p:cNvPr>
          <p:cNvCxnSpPr>
            <a:cxnSpLocks/>
          </p:cNvCxnSpPr>
          <p:nvPr/>
        </p:nvCxnSpPr>
        <p:spPr>
          <a:xfrm>
            <a:off x="5507159" y="5141465"/>
            <a:ext cx="0" cy="331297"/>
          </a:xfrm>
          <a:prstGeom prst="line">
            <a:avLst/>
          </a:prstGeom>
          <a:ln>
            <a:solidFill>
              <a:srgbClr val="0070C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0C0D239-382D-40FB-AE06-F1176596AECE}"/>
              </a:ext>
            </a:extLst>
          </p:cNvPr>
          <p:cNvCxnSpPr>
            <a:cxnSpLocks/>
          </p:cNvCxnSpPr>
          <p:nvPr/>
        </p:nvCxnSpPr>
        <p:spPr>
          <a:xfrm>
            <a:off x="5496393" y="5469177"/>
            <a:ext cx="125851" cy="3585"/>
          </a:xfrm>
          <a:prstGeom prst="line">
            <a:avLst/>
          </a:prstGeom>
          <a:ln>
            <a:solidFill>
              <a:srgbClr val="0070C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E2926C-02D0-4528-8D0B-CA62A14858AF}"/>
              </a:ext>
            </a:extLst>
          </p:cNvPr>
          <p:cNvSpPr txBox="1"/>
          <p:nvPr/>
        </p:nvSpPr>
        <p:spPr>
          <a:xfrm>
            <a:off x="885215" y="3144669"/>
            <a:ext cx="1435008" cy="2080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0x00000160</a:t>
            </a:r>
          </a:p>
          <a:p>
            <a:pPr defTabSz="527517"/>
            <a:endParaRPr lang="en-US" sz="16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27517"/>
            <a:endParaRPr lang="en-US" sz="16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27517"/>
            <a:endParaRPr lang="en-US" sz="16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27517"/>
            <a:endParaRPr lang="en-US" sz="16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27517"/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0x00000200</a:t>
            </a:r>
          </a:p>
          <a:p>
            <a:pPr defTabSz="527517"/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0x00000204</a:t>
            </a:r>
          </a:p>
          <a:p>
            <a:pPr defTabSz="527517"/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0x00000208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FBC5B-EB17-4834-B48C-7D0D61D54067}"/>
              </a:ext>
            </a:extLst>
          </p:cNvPr>
          <p:cNvSpPr txBox="1"/>
          <p:nvPr/>
        </p:nvSpPr>
        <p:spPr>
          <a:xfrm>
            <a:off x="6481808" y="5312846"/>
            <a:ext cx="4017273" cy="41197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0x00000208     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B6B4F1-0312-40DA-8762-130A7ED03BD6}"/>
              </a:ext>
            </a:extLst>
          </p:cNvPr>
          <p:cNvSpPr txBox="1"/>
          <p:nvPr/>
        </p:nvSpPr>
        <p:spPr>
          <a:xfrm>
            <a:off x="6481807" y="4989927"/>
            <a:ext cx="3799733" cy="41197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0x00000160</a:t>
            </a:r>
            <a:r>
              <a:rPr lang="en-US" sz="20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0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AEC1B626-174E-48A7-ACBC-94815BDF093B}"/>
              </a:ext>
            </a:extLst>
          </p:cNvPr>
          <p:cNvCxnSpPr>
            <a:cxnSpLocks/>
          </p:cNvCxnSpPr>
          <p:nvPr/>
        </p:nvCxnSpPr>
        <p:spPr>
          <a:xfrm rot="10800000">
            <a:off x="2688511" y="3187305"/>
            <a:ext cx="15702" cy="1645420"/>
          </a:xfrm>
          <a:prstGeom prst="curvedConnector3">
            <a:avLst>
              <a:gd name="adj1" fmla="val 3819760"/>
            </a:avLst>
          </a:prstGeom>
          <a:ln>
            <a:solidFill>
              <a:srgbClr val="0070C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227F8C2-E476-4ADD-B177-06B9CAC6C33B}"/>
              </a:ext>
            </a:extLst>
          </p:cNvPr>
          <p:cNvSpPr txBox="1"/>
          <p:nvPr/>
        </p:nvSpPr>
        <p:spPr>
          <a:xfrm>
            <a:off x="5327707" y="3096894"/>
            <a:ext cx="1116652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jr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$ra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14C56F6-FB4C-4242-84BB-FE286BDC2036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4815485" y="3302880"/>
            <a:ext cx="512222" cy="7090"/>
          </a:xfrm>
          <a:prstGeom prst="straightConnector1">
            <a:avLst/>
          </a:prstGeom>
          <a:ln>
            <a:solidFill>
              <a:srgbClr val="0070C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7F60FEF-D8DA-463F-9438-BF2518844374}"/>
              </a:ext>
            </a:extLst>
          </p:cNvPr>
          <p:cNvSpPr txBox="1"/>
          <p:nvPr/>
        </p:nvSpPr>
        <p:spPr>
          <a:xfrm>
            <a:off x="5660677" y="3440850"/>
            <a:ext cx="1449436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$pc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 </a:t>
            </a:r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$ra</a:t>
            </a:r>
            <a:endParaRPr lang="en-US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57AEE62-4102-4463-A075-039EC7D07C2C}"/>
              </a:ext>
            </a:extLst>
          </p:cNvPr>
          <p:cNvCxnSpPr/>
          <p:nvPr/>
        </p:nvCxnSpPr>
        <p:spPr>
          <a:xfrm>
            <a:off x="5545592" y="3463300"/>
            <a:ext cx="0" cy="179431"/>
          </a:xfrm>
          <a:prstGeom prst="line">
            <a:avLst/>
          </a:prstGeom>
          <a:ln>
            <a:solidFill>
              <a:srgbClr val="0070C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6BAF231-EED9-4C3B-890E-DFA29543D0F5}"/>
              </a:ext>
            </a:extLst>
          </p:cNvPr>
          <p:cNvCxnSpPr>
            <a:cxnSpLocks/>
          </p:cNvCxnSpPr>
          <p:nvPr/>
        </p:nvCxnSpPr>
        <p:spPr>
          <a:xfrm>
            <a:off x="5539457" y="3628180"/>
            <a:ext cx="125851" cy="3585"/>
          </a:xfrm>
          <a:prstGeom prst="line">
            <a:avLst/>
          </a:prstGeom>
          <a:ln>
            <a:solidFill>
              <a:srgbClr val="0070C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75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0" grpId="0" animBg="1"/>
      <p:bldP spid="27" grpId="0" animBg="1"/>
      <p:bldP spid="35" grpId="0"/>
      <p:bldP spid="37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82249-6D95-47C5-925B-883C8D9E3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Jump with Register</a:t>
            </a:r>
            <a:endParaRPr lang="en-US" sz="5538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AE3D5-701E-48E8-9916-98778F9CAE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94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BB2BA-0C73-4101-B318-513512F7299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Assume that the addresses in the previous example are like below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A5B2D07-9D5F-48D4-8F37-0C0C6110EAE1}"/>
              </a:ext>
            </a:extLst>
          </p:cNvPr>
          <p:cNvGraphicFramePr>
            <a:graphicFrameLocks noGrp="1"/>
          </p:cNvGraphicFramePr>
          <p:nvPr/>
        </p:nvGraphicFramePr>
        <p:xfrm>
          <a:off x="2385424" y="2686263"/>
          <a:ext cx="2762463" cy="2708031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27624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0803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int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sub_func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(void)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{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…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}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int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main ()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{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a = 1;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b =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sub_func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();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a += b;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}</a:t>
                      </a:r>
                    </a:p>
                  </a:txBody>
                  <a:tcPr marL="68580" marR="68580" marT="0" marB="0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5341EF5-7E76-4686-B725-4CFF16D9E1FE}"/>
              </a:ext>
            </a:extLst>
          </p:cNvPr>
          <p:cNvSpPr txBox="1"/>
          <p:nvPr/>
        </p:nvSpPr>
        <p:spPr>
          <a:xfrm>
            <a:off x="5327707" y="4572906"/>
            <a:ext cx="1895712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jal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sub_func</a:t>
            </a:r>
            <a:endParaRPr lang="en-US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CD6C83-5A06-4BF4-8F3F-FD9614F0A56C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4815485" y="4778892"/>
            <a:ext cx="512222" cy="7090"/>
          </a:xfrm>
          <a:prstGeom prst="straightConnector1">
            <a:avLst/>
          </a:prstGeom>
          <a:ln>
            <a:solidFill>
              <a:srgbClr val="0070C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264F75A-D850-40D9-925D-9E955479736A}"/>
              </a:ext>
            </a:extLst>
          </p:cNvPr>
          <p:cNvSpPr txBox="1"/>
          <p:nvPr/>
        </p:nvSpPr>
        <p:spPr>
          <a:xfrm>
            <a:off x="5618657" y="4976609"/>
            <a:ext cx="4724370" cy="731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$pc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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address of first line of </a:t>
            </a: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sub_func</a:t>
            </a:r>
            <a:endParaRPr lang="en-US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527517"/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$ra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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address of a += 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251565-61FE-4E30-88BB-DA9E1A247869}"/>
              </a:ext>
            </a:extLst>
          </p:cNvPr>
          <p:cNvCxnSpPr/>
          <p:nvPr/>
        </p:nvCxnSpPr>
        <p:spPr>
          <a:xfrm>
            <a:off x="5503573" y="4999059"/>
            <a:ext cx="0" cy="179431"/>
          </a:xfrm>
          <a:prstGeom prst="line">
            <a:avLst/>
          </a:prstGeom>
          <a:ln>
            <a:solidFill>
              <a:srgbClr val="0070C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A503775-6885-4BFC-A19F-4B284B2408C9}"/>
              </a:ext>
            </a:extLst>
          </p:cNvPr>
          <p:cNvCxnSpPr>
            <a:cxnSpLocks/>
          </p:cNvCxnSpPr>
          <p:nvPr/>
        </p:nvCxnSpPr>
        <p:spPr>
          <a:xfrm>
            <a:off x="5492807" y="5174905"/>
            <a:ext cx="125851" cy="3585"/>
          </a:xfrm>
          <a:prstGeom prst="line">
            <a:avLst/>
          </a:prstGeom>
          <a:ln>
            <a:solidFill>
              <a:srgbClr val="0070C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A5170E3-6D9D-450F-89F1-0A2ED095108F}"/>
              </a:ext>
            </a:extLst>
          </p:cNvPr>
          <p:cNvCxnSpPr>
            <a:cxnSpLocks/>
          </p:cNvCxnSpPr>
          <p:nvPr/>
        </p:nvCxnSpPr>
        <p:spPr>
          <a:xfrm>
            <a:off x="5507159" y="5141465"/>
            <a:ext cx="0" cy="331297"/>
          </a:xfrm>
          <a:prstGeom prst="line">
            <a:avLst/>
          </a:prstGeom>
          <a:ln>
            <a:solidFill>
              <a:srgbClr val="0070C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0C0D239-382D-40FB-AE06-F1176596AECE}"/>
              </a:ext>
            </a:extLst>
          </p:cNvPr>
          <p:cNvCxnSpPr>
            <a:cxnSpLocks/>
          </p:cNvCxnSpPr>
          <p:nvPr/>
        </p:nvCxnSpPr>
        <p:spPr>
          <a:xfrm>
            <a:off x="5496393" y="5469177"/>
            <a:ext cx="125851" cy="3585"/>
          </a:xfrm>
          <a:prstGeom prst="line">
            <a:avLst/>
          </a:prstGeom>
          <a:ln>
            <a:solidFill>
              <a:srgbClr val="0070C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E2926C-02D0-4528-8D0B-CA62A14858AF}"/>
              </a:ext>
            </a:extLst>
          </p:cNvPr>
          <p:cNvSpPr txBox="1"/>
          <p:nvPr/>
        </p:nvSpPr>
        <p:spPr>
          <a:xfrm>
            <a:off x="885215" y="3144669"/>
            <a:ext cx="1435008" cy="2080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0x00000160</a:t>
            </a:r>
          </a:p>
          <a:p>
            <a:pPr defTabSz="527517"/>
            <a:endParaRPr lang="en-US" sz="16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27517"/>
            <a:endParaRPr lang="en-US" sz="16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27517"/>
            <a:endParaRPr lang="en-US" sz="16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27517"/>
            <a:endParaRPr lang="en-US" sz="16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27517"/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0x00000200</a:t>
            </a:r>
          </a:p>
          <a:p>
            <a:pPr defTabSz="527517"/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0x00000204</a:t>
            </a:r>
          </a:p>
          <a:p>
            <a:pPr defTabSz="527517"/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0x00000208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FBC5B-EB17-4834-B48C-7D0D61D54067}"/>
              </a:ext>
            </a:extLst>
          </p:cNvPr>
          <p:cNvSpPr txBox="1"/>
          <p:nvPr/>
        </p:nvSpPr>
        <p:spPr>
          <a:xfrm>
            <a:off x="6480551" y="5315872"/>
            <a:ext cx="4017273" cy="41197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0x00000208     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B6B4F1-0312-40DA-8762-130A7ED03BD6}"/>
              </a:ext>
            </a:extLst>
          </p:cNvPr>
          <p:cNvSpPr txBox="1"/>
          <p:nvPr/>
        </p:nvSpPr>
        <p:spPr>
          <a:xfrm>
            <a:off x="6481807" y="4989927"/>
            <a:ext cx="3799733" cy="41197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0x00000160</a:t>
            </a:r>
            <a:r>
              <a:rPr lang="en-US" sz="20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0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AEC1B626-174E-48A7-ACBC-94815BDF093B}"/>
              </a:ext>
            </a:extLst>
          </p:cNvPr>
          <p:cNvCxnSpPr>
            <a:cxnSpLocks/>
          </p:cNvCxnSpPr>
          <p:nvPr/>
        </p:nvCxnSpPr>
        <p:spPr>
          <a:xfrm rot="10800000">
            <a:off x="2688511" y="3187305"/>
            <a:ext cx="15702" cy="1645420"/>
          </a:xfrm>
          <a:prstGeom prst="curvedConnector3">
            <a:avLst>
              <a:gd name="adj1" fmla="val 3819760"/>
            </a:avLst>
          </a:prstGeom>
          <a:ln>
            <a:solidFill>
              <a:srgbClr val="0070C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227F8C2-E476-4ADD-B177-06B9CAC6C33B}"/>
              </a:ext>
            </a:extLst>
          </p:cNvPr>
          <p:cNvSpPr txBox="1"/>
          <p:nvPr/>
        </p:nvSpPr>
        <p:spPr>
          <a:xfrm>
            <a:off x="5327707" y="3096894"/>
            <a:ext cx="1116652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jr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$ra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14C56F6-FB4C-4242-84BB-FE286BDC2036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4815485" y="3302880"/>
            <a:ext cx="512222" cy="7090"/>
          </a:xfrm>
          <a:prstGeom prst="straightConnector1">
            <a:avLst/>
          </a:prstGeom>
          <a:ln>
            <a:solidFill>
              <a:srgbClr val="0070C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7F60FEF-D8DA-463F-9438-BF2518844374}"/>
              </a:ext>
            </a:extLst>
          </p:cNvPr>
          <p:cNvSpPr txBox="1"/>
          <p:nvPr/>
        </p:nvSpPr>
        <p:spPr>
          <a:xfrm>
            <a:off x="5660677" y="3440850"/>
            <a:ext cx="1449436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$pc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 </a:t>
            </a:r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$ra</a:t>
            </a:r>
            <a:endParaRPr lang="en-US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57AEE62-4102-4463-A075-039EC7D07C2C}"/>
              </a:ext>
            </a:extLst>
          </p:cNvPr>
          <p:cNvCxnSpPr/>
          <p:nvPr/>
        </p:nvCxnSpPr>
        <p:spPr>
          <a:xfrm>
            <a:off x="5545592" y="3463300"/>
            <a:ext cx="0" cy="179431"/>
          </a:xfrm>
          <a:prstGeom prst="line">
            <a:avLst/>
          </a:prstGeom>
          <a:ln>
            <a:solidFill>
              <a:srgbClr val="0070C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6BAF231-EED9-4C3B-890E-DFA29543D0F5}"/>
              </a:ext>
            </a:extLst>
          </p:cNvPr>
          <p:cNvCxnSpPr>
            <a:cxnSpLocks/>
          </p:cNvCxnSpPr>
          <p:nvPr/>
        </p:nvCxnSpPr>
        <p:spPr>
          <a:xfrm>
            <a:off x="5539457" y="3628180"/>
            <a:ext cx="125851" cy="3585"/>
          </a:xfrm>
          <a:prstGeom prst="line">
            <a:avLst/>
          </a:prstGeom>
          <a:ln>
            <a:solidFill>
              <a:srgbClr val="0070C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2CB9C91-7EE8-4042-AD78-8A9F5DAAE6D2}"/>
              </a:ext>
            </a:extLst>
          </p:cNvPr>
          <p:cNvSpPr txBox="1"/>
          <p:nvPr/>
        </p:nvSpPr>
        <p:spPr>
          <a:xfrm>
            <a:off x="6465921" y="3464353"/>
            <a:ext cx="3799733" cy="41197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0x00000208</a:t>
            </a:r>
            <a:r>
              <a:rPr lang="en-US" sz="20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0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</p:txBody>
      </p:sp>
      <p:sp>
        <p:nvSpPr>
          <p:cNvPr id="31" name="Speech Bubble: Oval 30">
            <a:extLst>
              <a:ext uri="{FF2B5EF4-FFF2-40B4-BE49-F238E27FC236}">
                <a16:creationId xmlns:a16="http://schemas.microsoft.com/office/drawing/2014/main" id="{6A31E273-234B-42DB-A7E6-51B597ACA41D}"/>
              </a:ext>
            </a:extLst>
          </p:cNvPr>
          <p:cNvSpPr/>
          <p:nvPr/>
        </p:nvSpPr>
        <p:spPr>
          <a:xfrm>
            <a:off x="6785828" y="1705830"/>
            <a:ext cx="2762463" cy="1481474"/>
          </a:xfrm>
          <a:prstGeom prst="wedgeEllipseCallout">
            <a:avLst>
              <a:gd name="adj1" fmla="val -38657"/>
              <a:gd name="adj2" fmla="val 51181"/>
            </a:avLst>
          </a:prstGeom>
          <a:solidFill>
            <a:schemeClr val="accent5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Return to the return address in $ra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C2DCC3-41E4-4B78-A758-E06E60A60F20}"/>
              </a:ext>
            </a:extLst>
          </p:cNvPr>
          <p:cNvSpPr txBox="1"/>
          <p:nvPr/>
        </p:nvSpPr>
        <p:spPr>
          <a:xfrm>
            <a:off x="5682630" y="4964797"/>
            <a:ext cx="3799733" cy="41197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527517"/>
            <a:endParaRPr lang="en-US" sz="2077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42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1" grpId="0" animBg="1"/>
      <p:bldP spid="32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95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3011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en-US" sz="2000" b="1" dirty="0"/>
              <a:t>Translate the given high-level language code to MIPS assembly.</a:t>
            </a:r>
          </a:p>
          <a:p>
            <a:pPr lvl="1"/>
            <a:r>
              <a:rPr lang="en-US" altLang="en-US" sz="2000" dirty="0"/>
              <a:t>Assume that the address of integer variable x and y are in $4 and $1 respectively. 	</a:t>
            </a:r>
          </a:p>
          <a:p>
            <a:pPr marL="0" indent="0">
              <a:spcBef>
                <a:spcPct val="50000"/>
              </a:spcBef>
              <a:buNone/>
            </a:pP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E0FC39-7AB5-4546-8E23-6007240556D0}"/>
              </a:ext>
            </a:extLst>
          </p:cNvPr>
          <p:cNvSpPr/>
          <p:nvPr/>
        </p:nvSpPr>
        <p:spPr>
          <a:xfrm>
            <a:off x="300291" y="2686347"/>
            <a:ext cx="1899852" cy="1530740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pPr defTabSz="527517">
              <a:spcBef>
                <a:spcPct val="50000"/>
              </a:spcBef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(x &gt; y) </a:t>
            </a:r>
          </a:p>
          <a:p>
            <a:pPr defTabSz="527517">
              <a:spcBef>
                <a:spcPct val="50000"/>
              </a:spcBef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x = x + y;</a:t>
            </a:r>
            <a:b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 </a:t>
            </a:r>
            <a:b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x = 1;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CDF419-96A7-42C8-8318-2B62F78B6B27}"/>
              </a:ext>
            </a:extLst>
          </p:cNvPr>
          <p:cNvSpPr txBox="1"/>
          <p:nvPr/>
        </p:nvSpPr>
        <p:spPr>
          <a:xfrm>
            <a:off x="76294" y="2260196"/>
            <a:ext cx="2531462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High-level language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1633CE-2A4B-4359-8929-31283B2B79C2}"/>
              </a:ext>
            </a:extLst>
          </p:cNvPr>
          <p:cNvSpPr txBox="1"/>
          <p:nvPr/>
        </p:nvSpPr>
        <p:spPr>
          <a:xfrm>
            <a:off x="392452" y="4253798"/>
            <a:ext cx="4980210" cy="2329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Tasks to do:</a:t>
            </a:r>
          </a:p>
          <a:p>
            <a:pPr marL="395638" indent="-395638" defTabSz="527517">
              <a:buFontTx/>
              <a:buAutoNum type="arabicParenR"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 x value to a register			</a:t>
            </a:r>
          </a:p>
          <a:p>
            <a:pPr marL="395638" indent="-395638" defTabSz="527517">
              <a:buFontTx/>
              <a:buAutoNum type="arabicParenR"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 y value to another register		</a:t>
            </a:r>
          </a:p>
          <a:p>
            <a:pPr marL="395638" indent="-395638" defTabSz="527517">
              <a:buFontTx/>
              <a:buAutoNum type="arabicParenR"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if y is less than x </a:t>
            </a:r>
          </a:p>
          <a:p>
            <a:pPr marL="395638" indent="-395638" defTabSz="527517">
              <a:buFontTx/>
              <a:buAutoNum type="arabicParenR"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true, run add operation</a:t>
            </a:r>
          </a:p>
          <a:p>
            <a:pPr marL="395638" indent="-395638" defTabSz="527517">
              <a:buFontTx/>
              <a:buAutoNum type="arabicParenR"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Else, store 1 to one register</a:t>
            </a:r>
          </a:p>
          <a:p>
            <a:pPr marL="395638" indent="-395638" defTabSz="527517">
              <a:buFontTx/>
              <a:buAutoNum type="arabicParenR"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Store the result value to x in memory</a:t>
            </a:r>
          </a:p>
        </p:txBody>
      </p:sp>
    </p:spTree>
    <p:extLst>
      <p:ext uri="{BB962C8B-B14F-4D97-AF65-F5344CB8AC3E}">
        <p14:creationId xmlns:p14="http://schemas.microsoft.com/office/powerpoint/2010/main" val="62907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0F010F8-AAB5-4942-B96C-606ADE564AFB}"/>
              </a:ext>
            </a:extLst>
          </p:cNvPr>
          <p:cNvSpPr/>
          <p:nvPr/>
        </p:nvSpPr>
        <p:spPr>
          <a:xfrm>
            <a:off x="6489834" y="2662238"/>
            <a:ext cx="5692641" cy="29162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96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3011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en-US" sz="2000" b="1" dirty="0"/>
              <a:t>Translate the given high-level language code to MIPS assembly.</a:t>
            </a:r>
          </a:p>
          <a:p>
            <a:pPr lvl="1"/>
            <a:r>
              <a:rPr lang="en-US" altLang="en-US" sz="2000" dirty="0"/>
              <a:t>Assume that the address of integer variable x and y are in $4 and $1 respectively. 	</a:t>
            </a:r>
          </a:p>
          <a:p>
            <a:pPr marL="0" indent="0">
              <a:spcBef>
                <a:spcPct val="50000"/>
              </a:spcBef>
              <a:buNone/>
            </a:pPr>
            <a:endParaRPr lang="en-US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6489834" y="2662238"/>
            <a:ext cx="5702166" cy="2646362"/>
          </a:xfrm>
          <a:noFill/>
        </p:spPr>
        <p:txBody>
          <a:bodyPr>
            <a:noAutofit/>
          </a:bodyPr>
          <a:lstStyle/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lw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$2,	0($4)</a:t>
            </a: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lw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$3,	0($1)</a:t>
            </a: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slt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$1,	$3,	$2</a:t>
            </a: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beq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$1,	$0,	Else</a:t>
            </a: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add	$2,	$2,	$3</a:t>
            </a: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addi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$2,	$0,	1</a:t>
            </a: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          	</a:t>
            </a: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dirty="0">
              <a:latin typeface="Arial" panose="020B0604020202020204" pitchFamily="34" charset="0"/>
              <a:ea typeface="Times New Roman" pitchFamily="6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E0FC39-7AB5-4546-8E23-6007240556D0}"/>
              </a:ext>
            </a:extLst>
          </p:cNvPr>
          <p:cNvSpPr/>
          <p:nvPr/>
        </p:nvSpPr>
        <p:spPr>
          <a:xfrm>
            <a:off x="300291" y="2686347"/>
            <a:ext cx="1899852" cy="1530740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pPr defTabSz="527517">
              <a:spcBef>
                <a:spcPct val="50000"/>
              </a:spcBef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(x &gt; y) </a:t>
            </a:r>
          </a:p>
          <a:p>
            <a:pPr defTabSz="527517">
              <a:spcBef>
                <a:spcPct val="50000"/>
              </a:spcBef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x = x + y;</a:t>
            </a:r>
            <a:b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 </a:t>
            </a:r>
            <a:b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x = 1;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D9D5C7-B16C-473D-BEC5-5F0212A26CA8}"/>
              </a:ext>
            </a:extLst>
          </p:cNvPr>
          <p:cNvSpPr txBox="1"/>
          <p:nvPr/>
        </p:nvSpPr>
        <p:spPr>
          <a:xfrm>
            <a:off x="8584286" y="2261421"/>
            <a:ext cx="835485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MIPS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CDF419-96A7-42C8-8318-2B62F78B6B27}"/>
              </a:ext>
            </a:extLst>
          </p:cNvPr>
          <p:cNvSpPr txBox="1"/>
          <p:nvPr/>
        </p:nvSpPr>
        <p:spPr>
          <a:xfrm>
            <a:off x="76294" y="2260196"/>
            <a:ext cx="2531462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High-level language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1633CE-2A4B-4359-8929-31283B2B79C2}"/>
              </a:ext>
            </a:extLst>
          </p:cNvPr>
          <p:cNvSpPr txBox="1"/>
          <p:nvPr/>
        </p:nvSpPr>
        <p:spPr>
          <a:xfrm>
            <a:off x="392452" y="4253798"/>
            <a:ext cx="4980210" cy="2329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Tasks to do:</a:t>
            </a:r>
          </a:p>
          <a:p>
            <a:pPr marL="395638" indent="-395638" defTabSz="527517">
              <a:buFontTx/>
              <a:buAutoNum type="arabicParenR"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 x value to a register			</a:t>
            </a:r>
          </a:p>
          <a:p>
            <a:pPr marL="395638" indent="-395638" defTabSz="527517">
              <a:buFontTx/>
              <a:buAutoNum type="arabicParenR"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 y value to another register		</a:t>
            </a:r>
          </a:p>
          <a:p>
            <a:pPr marL="395638" indent="-395638" defTabSz="527517">
              <a:buFontTx/>
              <a:buAutoNum type="arabicParenR"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if y is less than x </a:t>
            </a:r>
          </a:p>
          <a:p>
            <a:pPr marL="395638" indent="-395638" defTabSz="527517">
              <a:buFontTx/>
              <a:buAutoNum type="arabicParenR"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true, run add operation</a:t>
            </a:r>
          </a:p>
          <a:p>
            <a:pPr marL="395638" indent="-395638" defTabSz="527517">
              <a:buFontTx/>
              <a:buAutoNum type="arabicParenR"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Else, store 1 to one register</a:t>
            </a:r>
          </a:p>
          <a:p>
            <a:pPr marL="395638" indent="-395638" defTabSz="527517">
              <a:buFontTx/>
              <a:buAutoNum type="arabicParenR"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Store the result value to x in memory</a:t>
            </a: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4CF001DE-86F3-45C0-AB42-5CC6DDF188DE}"/>
              </a:ext>
            </a:extLst>
          </p:cNvPr>
          <p:cNvSpPr/>
          <p:nvPr/>
        </p:nvSpPr>
        <p:spPr>
          <a:xfrm>
            <a:off x="4002728" y="2262147"/>
            <a:ext cx="3762706" cy="2238620"/>
          </a:xfrm>
          <a:prstGeom prst="wedgeEllipseCallout">
            <a:avLst>
              <a:gd name="adj1" fmla="val 56455"/>
              <a:gd name="adj2" fmla="val 29729"/>
            </a:avLst>
          </a:prstGeom>
          <a:solidFill>
            <a:schemeClr val="accent5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527517"/>
            <a:r>
              <a:rPr lang="en-US" sz="20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false, you should </a:t>
            </a:r>
          </a:p>
          <a:p>
            <a:pPr defTabSz="527517"/>
            <a:r>
              <a:rPr lang="en-US" sz="20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execute add</a:t>
            </a:r>
          </a:p>
          <a:p>
            <a:pPr defTabSz="527517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Create a label for else case and branch </a:t>
            </a:r>
            <a:endParaRPr lang="en-US" sz="2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D37AA3-EE65-441F-B50E-99714EFBD447}"/>
              </a:ext>
            </a:extLst>
          </p:cNvPr>
          <p:cNvSpPr/>
          <p:nvPr/>
        </p:nvSpPr>
        <p:spPr>
          <a:xfrm>
            <a:off x="6932009" y="4496938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Else: 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4D948B-44D1-4F7E-B1A1-5BF906851DD0}"/>
              </a:ext>
            </a:extLst>
          </p:cNvPr>
          <p:cNvSpPr/>
          <p:nvPr/>
        </p:nvSpPr>
        <p:spPr>
          <a:xfrm>
            <a:off x="8019496" y="3526544"/>
            <a:ext cx="114540" cy="67757"/>
          </a:xfrm>
          <a:prstGeom prst="rect">
            <a:avLst/>
          </a:prstGeom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2635D1-DEDA-40EB-8205-578AF6AC44C9}"/>
              </a:ext>
            </a:extLst>
          </p:cNvPr>
          <p:cNvSpPr/>
          <p:nvPr/>
        </p:nvSpPr>
        <p:spPr>
          <a:xfrm>
            <a:off x="8030788" y="4728429"/>
            <a:ext cx="114540" cy="67757"/>
          </a:xfrm>
          <a:prstGeom prst="rect">
            <a:avLst/>
          </a:prstGeom>
          <a:noFill/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B0C72D4-2498-4271-9B3B-AE6DCB77625E}"/>
              </a:ext>
            </a:extLst>
          </p:cNvPr>
          <p:cNvSpPr/>
          <p:nvPr/>
        </p:nvSpPr>
        <p:spPr>
          <a:xfrm>
            <a:off x="8017046" y="5011433"/>
            <a:ext cx="114540" cy="67757"/>
          </a:xfrm>
          <a:prstGeom prst="rect">
            <a:avLst/>
          </a:prstGeom>
          <a:noFill/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71E4B76-669F-4681-A41D-E672C02D6E11}"/>
              </a:ext>
            </a:extLst>
          </p:cNvPr>
          <p:cNvSpPr/>
          <p:nvPr/>
        </p:nvSpPr>
        <p:spPr>
          <a:xfrm>
            <a:off x="8030485" y="4295871"/>
            <a:ext cx="114540" cy="67757"/>
          </a:xfrm>
          <a:prstGeom prst="rect">
            <a:avLst/>
          </a:prstGeom>
          <a:noFill/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82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 animBg="1"/>
      <p:bldP spid="8" grpId="1" uiExpand="1" build="allAtOnce" animBg="1"/>
      <p:bldP spid="18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0F010F8-AAB5-4942-B96C-606ADE564AFB}"/>
              </a:ext>
            </a:extLst>
          </p:cNvPr>
          <p:cNvSpPr/>
          <p:nvPr/>
        </p:nvSpPr>
        <p:spPr>
          <a:xfrm>
            <a:off x="6489834" y="2662238"/>
            <a:ext cx="5692641" cy="29162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 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97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3011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en-US" sz="2000" b="1" dirty="0"/>
              <a:t>Translate the given high-level language code to MIPS assembly.</a:t>
            </a:r>
          </a:p>
          <a:p>
            <a:pPr lvl="1"/>
            <a:r>
              <a:rPr lang="en-US" altLang="en-US" sz="2000" dirty="0"/>
              <a:t>Assume that the address of integer variable x and y are in $4 and $1 respectively. 	</a:t>
            </a:r>
          </a:p>
          <a:p>
            <a:pPr marL="0" indent="0">
              <a:spcBef>
                <a:spcPct val="50000"/>
              </a:spcBef>
              <a:buNone/>
            </a:pPr>
            <a:endParaRPr lang="en-US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6489834" y="2662238"/>
            <a:ext cx="5702166" cy="2646362"/>
          </a:xfrm>
          <a:noFill/>
        </p:spPr>
        <p:txBody>
          <a:bodyPr>
            <a:noAutofit/>
          </a:bodyPr>
          <a:lstStyle/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lw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$2,	0($4)</a:t>
            </a: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lw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$3,	0($1)</a:t>
            </a: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slt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$1,	$3,	$2</a:t>
            </a: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beq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$1,	$0,	Else</a:t>
            </a: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add	$2,	$2,	$3</a:t>
            </a: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b 	Next</a:t>
            </a: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addi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$2,	$0,	1</a:t>
            </a: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          	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sw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$2,	0($4)</a:t>
            </a: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dirty="0">
              <a:latin typeface="Arial" panose="020B0604020202020204" pitchFamily="34" charset="0"/>
              <a:ea typeface="Times New Roman" pitchFamily="6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E0FC39-7AB5-4546-8E23-6007240556D0}"/>
              </a:ext>
            </a:extLst>
          </p:cNvPr>
          <p:cNvSpPr/>
          <p:nvPr/>
        </p:nvSpPr>
        <p:spPr>
          <a:xfrm>
            <a:off x="300291" y="2686347"/>
            <a:ext cx="1899852" cy="1530740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pPr defTabSz="527517">
              <a:spcBef>
                <a:spcPct val="50000"/>
              </a:spcBef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(x &gt; y) </a:t>
            </a:r>
          </a:p>
          <a:p>
            <a:pPr defTabSz="527517">
              <a:spcBef>
                <a:spcPct val="50000"/>
              </a:spcBef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x = x + y;</a:t>
            </a:r>
            <a:b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 </a:t>
            </a:r>
            <a:b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x = 1;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D9D5C7-B16C-473D-BEC5-5F0212A26CA8}"/>
              </a:ext>
            </a:extLst>
          </p:cNvPr>
          <p:cNvSpPr txBox="1"/>
          <p:nvPr/>
        </p:nvSpPr>
        <p:spPr>
          <a:xfrm>
            <a:off x="8584286" y="2261421"/>
            <a:ext cx="835485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MIPS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CDF419-96A7-42C8-8318-2B62F78B6B27}"/>
              </a:ext>
            </a:extLst>
          </p:cNvPr>
          <p:cNvSpPr txBox="1"/>
          <p:nvPr/>
        </p:nvSpPr>
        <p:spPr>
          <a:xfrm>
            <a:off x="76294" y="2260196"/>
            <a:ext cx="2531462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High-level language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1633CE-2A4B-4359-8929-31283B2B79C2}"/>
              </a:ext>
            </a:extLst>
          </p:cNvPr>
          <p:cNvSpPr txBox="1"/>
          <p:nvPr/>
        </p:nvSpPr>
        <p:spPr>
          <a:xfrm>
            <a:off x="392452" y="4253798"/>
            <a:ext cx="4980210" cy="2329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Tasks to do:</a:t>
            </a:r>
          </a:p>
          <a:p>
            <a:pPr marL="395638" indent="-395638" defTabSz="527517">
              <a:buFontTx/>
              <a:buAutoNum type="arabicParenR"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 x value to a register			</a:t>
            </a:r>
          </a:p>
          <a:p>
            <a:pPr marL="395638" indent="-395638" defTabSz="527517">
              <a:buFontTx/>
              <a:buAutoNum type="arabicParenR"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 y value to another register		</a:t>
            </a:r>
          </a:p>
          <a:p>
            <a:pPr marL="395638" indent="-395638" defTabSz="527517">
              <a:buFontTx/>
              <a:buAutoNum type="arabicParenR"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if y is less than x </a:t>
            </a:r>
          </a:p>
          <a:p>
            <a:pPr marL="395638" indent="-395638" defTabSz="527517">
              <a:buFontTx/>
              <a:buAutoNum type="arabicParenR"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true, run add operation</a:t>
            </a:r>
          </a:p>
          <a:p>
            <a:pPr marL="395638" indent="-395638" defTabSz="527517">
              <a:buFontTx/>
              <a:buAutoNum type="arabicParenR"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Else, store 1 to one register</a:t>
            </a:r>
          </a:p>
          <a:p>
            <a:pPr marL="395638" indent="-395638" defTabSz="527517">
              <a:buFontTx/>
              <a:buAutoNum type="arabicParenR"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Store the result value to x in memory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D37AA3-EE65-441F-B50E-99714EFBD447}"/>
              </a:ext>
            </a:extLst>
          </p:cNvPr>
          <p:cNvSpPr/>
          <p:nvPr/>
        </p:nvSpPr>
        <p:spPr>
          <a:xfrm>
            <a:off x="6932009" y="4496938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Else: 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Speech Bubble: Oval 20">
            <a:extLst>
              <a:ext uri="{FF2B5EF4-FFF2-40B4-BE49-F238E27FC236}">
                <a16:creationId xmlns:a16="http://schemas.microsoft.com/office/drawing/2014/main" id="{FAF02756-1FEC-4EAD-928D-FF55AF1A0534}"/>
              </a:ext>
            </a:extLst>
          </p:cNvPr>
          <p:cNvSpPr/>
          <p:nvPr/>
        </p:nvSpPr>
        <p:spPr>
          <a:xfrm>
            <a:off x="1262358" y="3382018"/>
            <a:ext cx="5304168" cy="2916222"/>
          </a:xfrm>
          <a:prstGeom prst="wedgeEllipseCallout">
            <a:avLst>
              <a:gd name="adj1" fmla="val 57359"/>
              <a:gd name="adj2" fmla="val 5421"/>
            </a:avLst>
          </a:prstGeom>
          <a:solidFill>
            <a:schemeClr val="accent5"/>
          </a:solidFill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527517"/>
            <a:r>
              <a:rPr lang="en-US" sz="20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Wait, when x &gt; y, the calculation result should be also stored to the memory without executing the else code</a:t>
            </a:r>
          </a:p>
          <a:p>
            <a:pPr defTabSz="527517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Add unconditional branch and skip </a:t>
            </a:r>
            <a:r>
              <a:rPr lang="en-US" sz="20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addi</a:t>
            </a:r>
            <a:endParaRPr lang="en-US" sz="2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4D948B-44D1-4F7E-B1A1-5BF906851DD0}"/>
              </a:ext>
            </a:extLst>
          </p:cNvPr>
          <p:cNvSpPr/>
          <p:nvPr/>
        </p:nvSpPr>
        <p:spPr>
          <a:xfrm>
            <a:off x="8019496" y="3526544"/>
            <a:ext cx="114540" cy="67757"/>
          </a:xfrm>
          <a:prstGeom prst="rect">
            <a:avLst/>
          </a:prstGeom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2635D1-DEDA-40EB-8205-578AF6AC44C9}"/>
              </a:ext>
            </a:extLst>
          </p:cNvPr>
          <p:cNvSpPr/>
          <p:nvPr/>
        </p:nvSpPr>
        <p:spPr>
          <a:xfrm>
            <a:off x="8030788" y="4728429"/>
            <a:ext cx="114540" cy="67757"/>
          </a:xfrm>
          <a:prstGeom prst="rect">
            <a:avLst/>
          </a:prstGeom>
          <a:noFill/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20F6AB-4F67-45EA-AAC5-EC1D0C56C640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8315601" y="3770351"/>
            <a:ext cx="11293" cy="993294"/>
          </a:xfrm>
          <a:prstGeom prst="curvedConnector3">
            <a:avLst>
              <a:gd name="adj1" fmla="val -6450107"/>
            </a:avLst>
          </a:prstGeom>
          <a:ln w="19050">
            <a:solidFill>
              <a:srgbClr val="0070C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81E6623-CCAD-401D-8296-A7B11FF98A66}"/>
              </a:ext>
            </a:extLst>
          </p:cNvPr>
          <p:cNvCxnSpPr>
            <a:cxnSpLocks/>
          </p:cNvCxnSpPr>
          <p:nvPr/>
        </p:nvCxnSpPr>
        <p:spPr>
          <a:xfrm>
            <a:off x="8333993" y="3811418"/>
            <a:ext cx="0" cy="5899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F998B0A-E535-4CC1-BFFE-9FA292451700}"/>
              </a:ext>
            </a:extLst>
          </p:cNvPr>
          <p:cNvSpPr txBox="1"/>
          <p:nvPr/>
        </p:nvSpPr>
        <p:spPr>
          <a:xfrm>
            <a:off x="7782386" y="3926537"/>
            <a:ext cx="564578" cy="305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 &gt; 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5AF489-15E2-4C1E-874C-16EFE27C157A}"/>
              </a:ext>
            </a:extLst>
          </p:cNvPr>
          <p:cNvSpPr txBox="1"/>
          <p:nvPr/>
        </p:nvSpPr>
        <p:spPr>
          <a:xfrm>
            <a:off x="6964199" y="4125589"/>
            <a:ext cx="668773" cy="305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 &lt;= 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B0C72D4-2498-4271-9B3B-AE6DCB77625E}"/>
              </a:ext>
            </a:extLst>
          </p:cNvPr>
          <p:cNvSpPr/>
          <p:nvPr/>
        </p:nvSpPr>
        <p:spPr>
          <a:xfrm>
            <a:off x="8017046" y="5011433"/>
            <a:ext cx="114540" cy="67757"/>
          </a:xfrm>
          <a:prstGeom prst="rect">
            <a:avLst/>
          </a:prstGeom>
          <a:noFill/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71E4B76-669F-4681-A41D-E672C02D6E11}"/>
              </a:ext>
            </a:extLst>
          </p:cNvPr>
          <p:cNvSpPr/>
          <p:nvPr/>
        </p:nvSpPr>
        <p:spPr>
          <a:xfrm>
            <a:off x="8030485" y="4295871"/>
            <a:ext cx="114540" cy="67757"/>
          </a:xfrm>
          <a:prstGeom prst="rect">
            <a:avLst/>
          </a:prstGeom>
          <a:noFill/>
          <a:ln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8B93A749-4409-4FBA-AE46-EF8C383E09F2}"/>
              </a:ext>
            </a:extLst>
          </p:cNvPr>
          <p:cNvCxnSpPr>
            <a:cxnSpLocks/>
          </p:cNvCxnSpPr>
          <p:nvPr/>
        </p:nvCxnSpPr>
        <p:spPr>
          <a:xfrm rot="10800000" flipV="1">
            <a:off x="8321246" y="4403173"/>
            <a:ext cx="13439" cy="650511"/>
          </a:xfrm>
          <a:prstGeom prst="curvedConnector3">
            <a:avLst>
              <a:gd name="adj1" fmla="val 2614759"/>
            </a:avLst>
          </a:prstGeom>
          <a:ln w="19050">
            <a:solidFill>
              <a:srgbClr val="FF000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4E4E0E9-92FD-48F0-9A4A-F0178329744E}"/>
              </a:ext>
            </a:extLst>
          </p:cNvPr>
          <p:cNvCxnSpPr>
            <a:cxnSpLocks/>
          </p:cNvCxnSpPr>
          <p:nvPr/>
        </p:nvCxnSpPr>
        <p:spPr>
          <a:xfrm>
            <a:off x="8317381" y="4770838"/>
            <a:ext cx="3864" cy="283005"/>
          </a:xfrm>
          <a:prstGeom prst="straightConnector1">
            <a:avLst/>
          </a:prstGeom>
          <a:ln w="19050">
            <a:solidFill>
              <a:srgbClr val="0070C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013" name="Rectangle 43012">
            <a:extLst>
              <a:ext uri="{FF2B5EF4-FFF2-40B4-BE49-F238E27FC236}">
                <a16:creationId xmlns:a16="http://schemas.microsoft.com/office/drawing/2014/main" id="{712E22DF-FEEB-4016-BD95-D43C8710C7A0}"/>
              </a:ext>
            </a:extLst>
          </p:cNvPr>
          <p:cNvSpPr/>
          <p:nvPr/>
        </p:nvSpPr>
        <p:spPr>
          <a:xfrm>
            <a:off x="6932009" y="478262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Next: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069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6" grpId="0"/>
      <p:bldP spid="27" grpId="0"/>
      <p:bldP spid="43013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CED3D-228A-4BAA-BD78-47FC696B9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Parameter Passing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5DC3B-A8B3-4DBD-B960-CCAF0E825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98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5804A-CFA4-4E8C-AE20-2E9BD13BE98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How can we pass the parameters to/from a subroutine?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EF2E724-DE72-4D9D-ABDD-D7A516E85222}"/>
              </a:ext>
            </a:extLst>
          </p:cNvPr>
          <p:cNvGraphicFramePr>
            <a:graphicFrameLocks noGrp="1"/>
          </p:cNvGraphicFramePr>
          <p:nvPr/>
        </p:nvGraphicFramePr>
        <p:xfrm>
          <a:off x="1772843" y="2525446"/>
          <a:ext cx="2762463" cy="2708031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27624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0803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int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sub_func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(int a)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{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…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}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int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main ()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{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a = 1;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b =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sub_func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(c);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a += b;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}</a:t>
                      </a:r>
                    </a:p>
                  </a:txBody>
                  <a:tcPr marL="68580" marR="68580" marT="0" marB="0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5E12799-4B60-474C-8B0E-11A3E17398B2}"/>
              </a:ext>
            </a:extLst>
          </p:cNvPr>
          <p:cNvSpPr txBox="1"/>
          <p:nvPr/>
        </p:nvSpPr>
        <p:spPr>
          <a:xfrm>
            <a:off x="4890991" y="4410461"/>
            <a:ext cx="4992072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parameter “c” should be passed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3024B22-7601-4A3D-8722-5C28E151CB93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4378769" y="4616447"/>
            <a:ext cx="512222" cy="7090"/>
          </a:xfrm>
          <a:prstGeom prst="straightConnector1">
            <a:avLst/>
          </a:prstGeom>
          <a:ln>
            <a:solidFill>
              <a:srgbClr val="0070C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DBA8117-B178-4D3A-9EDA-079B3AD10839}"/>
              </a:ext>
            </a:extLst>
          </p:cNvPr>
          <p:cNvSpPr txBox="1"/>
          <p:nvPr/>
        </p:nvSpPr>
        <p:spPr>
          <a:xfrm>
            <a:off x="4634881" y="3877158"/>
            <a:ext cx="4031873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 “b” should be returned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D5C342-480C-4383-8EB1-421908F62B07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2476760" y="4083144"/>
            <a:ext cx="2158121" cy="447088"/>
          </a:xfrm>
          <a:prstGeom prst="straightConnector1">
            <a:avLst/>
          </a:prstGeom>
          <a:ln>
            <a:solidFill>
              <a:srgbClr val="0070C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70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0322A-8EB7-4441-BD13-1CD31402B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Registers For Parameter Passing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AE90C-3CF2-443F-B9D5-D0EEF6C2CC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99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DE867-D733-43EF-BBA5-B35969BAB4F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Input Parameters</a:t>
            </a:r>
          </a:p>
          <a:p>
            <a:pPr lvl="1"/>
            <a:r>
              <a:rPr lang="en-US" sz="2000" dirty="0"/>
              <a:t>Up to 4 parameters in $a0 ~ $a3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If more than 4 parameters, use stack from 5</a:t>
            </a:r>
            <a:r>
              <a:rPr lang="en-US" sz="2000" baseline="30000" dirty="0"/>
              <a:t>th</a:t>
            </a:r>
            <a:r>
              <a:rPr lang="en-US" sz="2000" dirty="0"/>
              <a:t> parameter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b="1" dirty="0"/>
              <a:t>Return Value</a:t>
            </a:r>
          </a:p>
          <a:p>
            <a:pPr lvl="1"/>
            <a:r>
              <a:rPr lang="en-US" sz="2000" dirty="0"/>
              <a:t>For 32-bit return value, </a:t>
            </a:r>
            <a:r>
              <a:rPr lang="en-US" sz="2000" b="1" dirty="0"/>
              <a:t>$v0 </a:t>
            </a:r>
            <a:r>
              <a:rPr lang="en-US" sz="2000" dirty="0"/>
              <a:t>is used 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$v1 also is used when the return value is 64 bits long </a:t>
            </a:r>
          </a:p>
          <a:p>
            <a:pPr lvl="2"/>
            <a:r>
              <a:rPr lang="en-US" sz="1800" dirty="0"/>
              <a:t>i.e. $v0 holds the bottom 32 bits and $v1 holds the top 32 bits</a:t>
            </a:r>
          </a:p>
        </p:txBody>
      </p:sp>
    </p:spTree>
    <p:extLst>
      <p:ext uri="{BB962C8B-B14F-4D97-AF65-F5344CB8AC3E}">
        <p14:creationId xmlns:p14="http://schemas.microsoft.com/office/powerpoint/2010/main" val="108780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asic_Mason_Theme">
  <a:themeElements>
    <a:clrScheme name="GMU 1">
      <a:dk1>
        <a:srgbClr val="262626"/>
      </a:dk1>
      <a:lt1>
        <a:srgbClr val="FFFFFF"/>
      </a:lt1>
      <a:dk2>
        <a:srgbClr val="006633"/>
      </a:dk2>
      <a:lt2>
        <a:srgbClr val="E7E6E6"/>
      </a:lt2>
      <a:accent1>
        <a:srgbClr val="FFCC33"/>
      </a:accent1>
      <a:accent2>
        <a:srgbClr val="00909E"/>
      </a:accent2>
      <a:accent3>
        <a:srgbClr val="415095"/>
      </a:accent3>
      <a:accent4>
        <a:srgbClr val="AB1D36"/>
      </a:accent4>
      <a:accent5>
        <a:srgbClr val="81A32B"/>
      </a:accent5>
      <a:accent6>
        <a:srgbClr val="9D7F2C"/>
      </a:accent6>
      <a:hlink>
        <a:srgbClr val="F7941D"/>
      </a:hlink>
      <a:folHlink>
        <a:srgbClr val="A62380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c_Mason_Theme" id="{8DF003BA-A3EA-5741-B091-0CA64CA7E9F6}" vid="{EE4ACAE2-5FEB-D449-BF72-9B3004DB57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dc8f21e-1394-4a4d-b1b5-6de374207f6f">
      <Terms xmlns="http://schemas.microsoft.com/office/infopath/2007/PartnerControls"/>
    </lcf76f155ced4ddcb4097134ff3c332f>
    <TaxCatchAll xmlns="b9ee6191-5edb-45e7-9097-faa10a8ee8b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F2F439692460F42ADC78E47BBBCE8B5" ma:contentTypeVersion="12" ma:contentTypeDescription="Create a new document." ma:contentTypeScope="" ma:versionID="79ded336b599cae69c332597ba467145">
  <xsd:schema xmlns:xsd="http://www.w3.org/2001/XMLSchema" xmlns:xs="http://www.w3.org/2001/XMLSchema" xmlns:p="http://schemas.microsoft.com/office/2006/metadata/properties" xmlns:ns2="8dc8f21e-1394-4a4d-b1b5-6de374207f6f" xmlns:ns3="b9ee6191-5edb-45e7-9097-faa10a8ee8be" targetNamespace="http://schemas.microsoft.com/office/2006/metadata/properties" ma:root="true" ma:fieldsID="105695be3ea4a54c6e28b28355b197ed" ns2:_="" ns3:_="">
    <xsd:import namespace="8dc8f21e-1394-4a4d-b1b5-6de374207f6f"/>
    <xsd:import namespace="b9ee6191-5edb-45e7-9097-faa10a8ee8b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c8f21e-1394-4a4d-b1b5-6de374207f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16c1bbba-1a2d-496b-84ee-32d91506626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ee6191-5edb-45e7-9097-faa10a8ee8b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ba3824d5-08c5-4697-a666-4adf5b2ad1e4}" ma:internalName="TaxCatchAll" ma:showField="CatchAllData" ma:web="b9ee6191-5edb-45e7-9097-faa10a8ee8b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B7B29BB-7B0E-4A47-8B89-1579F81F64E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BCB081-C752-4512-84DD-231025680C05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b9ee6191-5edb-45e7-9097-faa10a8ee8be"/>
    <ds:schemaRef ds:uri="8dc8f21e-1394-4a4d-b1b5-6de374207f6f"/>
    <ds:schemaRef ds:uri="http://www.w3.org/XML/1998/namespace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31544F5-E72D-4902-9BFA-A9A552C359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dc8f21e-1394-4a4d-b1b5-6de374207f6f"/>
    <ds:schemaRef ds:uri="b9ee6191-5edb-45e7-9097-faa10a8ee8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Basic_Mason_Theme</Template>
  <TotalTime>0</TotalTime>
  <Words>13413</Words>
  <Application>Microsoft Office PowerPoint</Application>
  <PresentationFormat>Widescreen</PresentationFormat>
  <Paragraphs>2909</Paragraphs>
  <Slides>111</Slides>
  <Notes>109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23" baseType="lpstr">
      <vt:lpstr>Arial</vt:lpstr>
      <vt:lpstr>Calibri</vt:lpstr>
      <vt:lpstr>Cambria</vt:lpstr>
      <vt:lpstr>Courier New</vt:lpstr>
      <vt:lpstr>Lucida Console</vt:lpstr>
      <vt:lpstr>Roboto Black</vt:lpstr>
      <vt:lpstr>Roboto Light</vt:lpstr>
      <vt:lpstr>Roboto Medium</vt:lpstr>
      <vt:lpstr>Tahoma</vt:lpstr>
      <vt:lpstr>Times New Roman</vt:lpstr>
      <vt:lpstr>Wingdings</vt:lpstr>
      <vt:lpstr>Basic_Mason_Theme</vt:lpstr>
      <vt:lpstr>PowerPoint Presentation</vt:lpstr>
      <vt:lpstr>PowerPoint Presentation</vt:lpstr>
      <vt:lpstr>PowerPoint Presentation</vt:lpstr>
      <vt:lpstr>Instruction Set Architecture &amp; Microarchitecture</vt:lpstr>
      <vt:lpstr>What Does the ISA Deal With Specifically?</vt:lpstr>
      <vt:lpstr>Memory Layout</vt:lpstr>
      <vt:lpstr>Memory Layout</vt:lpstr>
      <vt:lpstr>Memory Layout</vt:lpstr>
      <vt:lpstr>Memory Layout</vt:lpstr>
      <vt:lpstr>Memory</vt:lpstr>
      <vt:lpstr>Memory Access Is Slow</vt:lpstr>
      <vt:lpstr>Register File</vt:lpstr>
      <vt:lpstr>Typical Execution Steps</vt:lpstr>
      <vt:lpstr>Operations in Hardware</vt:lpstr>
      <vt:lpstr>Code Example: Memory &amp; Registers</vt:lpstr>
      <vt:lpstr>Code Example: Memory &amp; Registers</vt:lpstr>
      <vt:lpstr>Code Example: Memory &amp; Registers</vt:lpstr>
      <vt:lpstr>Code Example: Memory &amp; Registers</vt:lpstr>
      <vt:lpstr>Code Example: Memory &amp; Registers</vt:lpstr>
      <vt:lpstr>Code Example: Memory &amp; Registers</vt:lpstr>
      <vt:lpstr>Code Example: Memory &amp; Registers</vt:lpstr>
      <vt:lpstr>Code Example: Memory &amp; Registers</vt:lpstr>
      <vt:lpstr>Registers of MIPS CPUs</vt:lpstr>
      <vt:lpstr>HLL vs. Hardware Operations</vt:lpstr>
      <vt:lpstr>A Brief Review</vt:lpstr>
      <vt:lpstr>Operations of MIPS CPUs</vt:lpstr>
      <vt:lpstr>Exercise: Register Reuse</vt:lpstr>
      <vt:lpstr>About MIPS Assembly</vt:lpstr>
      <vt:lpstr>Two types of Computers</vt:lpstr>
      <vt:lpstr>MIPS Processor Organization</vt:lpstr>
      <vt:lpstr>About MIPS32 Processor</vt:lpstr>
      <vt:lpstr>MIPS Data Sizes</vt:lpstr>
      <vt:lpstr>Byte-oriented vs. Word-oriented Memory</vt:lpstr>
      <vt:lpstr>Endian-ness</vt:lpstr>
      <vt:lpstr>Memory Characteristics &amp; Assumptions </vt:lpstr>
      <vt:lpstr>Memory Organization Example 1</vt:lpstr>
      <vt:lpstr>Memory Organization Example 2</vt:lpstr>
      <vt:lpstr>Tips to Remember Endianness</vt:lpstr>
      <vt:lpstr>Basic Instruction Formats</vt:lpstr>
      <vt:lpstr>Basic Instruction Formats</vt:lpstr>
      <vt:lpstr>R-Type Instructions</vt:lpstr>
      <vt:lpstr>R-Type Instructions</vt:lpstr>
      <vt:lpstr>Instructions Using Immediate Value</vt:lpstr>
      <vt:lpstr>Instructions Using Immediate Value</vt:lpstr>
      <vt:lpstr>I-Type Instructions</vt:lpstr>
      <vt:lpstr>I-Type: Branch Instructions</vt:lpstr>
      <vt:lpstr>I-Type: Branch Instructions</vt:lpstr>
      <vt:lpstr>I-Type: Branch Instructions</vt:lpstr>
      <vt:lpstr>I-Type: Memory Instructions</vt:lpstr>
      <vt:lpstr>I-Type: Memory Instructions</vt:lpstr>
      <vt:lpstr>I-Type: Memory Instructions</vt:lpstr>
      <vt:lpstr>I-Type: Memory Instructions</vt:lpstr>
      <vt:lpstr>I-Type: Memory Instructions</vt:lpstr>
      <vt:lpstr>Signed vs. Unsigned Instructions</vt:lpstr>
      <vt:lpstr>Signed vs. Unsigned Instructions</vt:lpstr>
      <vt:lpstr>Exercise</vt:lpstr>
      <vt:lpstr>Machine Code of R-Type Instructions</vt:lpstr>
      <vt:lpstr>Machine Code of R-Type Instructions</vt:lpstr>
      <vt:lpstr>Machine Code of R-Type Instructions</vt:lpstr>
      <vt:lpstr>Machine Code of R-Type Instructions</vt:lpstr>
      <vt:lpstr>Shift Instructions</vt:lpstr>
      <vt:lpstr>Example: Logical Shift</vt:lpstr>
      <vt:lpstr>Example: Arithmetic Shift</vt:lpstr>
      <vt:lpstr>Example: Arithmetic Shift</vt:lpstr>
      <vt:lpstr>Machine Code of R-Type Instructions</vt:lpstr>
      <vt:lpstr>Machine Code of I-Type Instructions</vt:lpstr>
      <vt:lpstr>Machine Code of I-Type Instructions</vt:lpstr>
      <vt:lpstr>Machine Code of I-Type Instructions</vt:lpstr>
      <vt:lpstr>Machine Code of I-Type Instructions</vt:lpstr>
      <vt:lpstr>Machine Code of I-Type Instructions</vt:lpstr>
      <vt:lpstr>Machine Code of I-Type Instructions</vt:lpstr>
      <vt:lpstr>Machine Code of I-Type Instructions</vt:lpstr>
      <vt:lpstr>Branch Target Addressing</vt:lpstr>
      <vt:lpstr>Branch Target Addressing</vt:lpstr>
      <vt:lpstr>Branch Target Addressing</vt:lpstr>
      <vt:lpstr>Machine Code of I-Type Instructions</vt:lpstr>
      <vt:lpstr>Loading an Immediate</vt:lpstr>
      <vt:lpstr>Mult &amp; Div Instructions</vt:lpstr>
      <vt:lpstr>Mult &amp; Div Instructions</vt:lpstr>
      <vt:lpstr>Machine Code of Mult/Div/Mflo/Mfhi</vt:lpstr>
      <vt:lpstr>J-Type Instruction</vt:lpstr>
      <vt:lpstr>Jump Target Addressing</vt:lpstr>
      <vt:lpstr>Machine Code of J-Type Instructions</vt:lpstr>
      <vt:lpstr>Loops in MIPS: While Loops</vt:lpstr>
      <vt:lpstr>Loops in MIPS: For Loop</vt:lpstr>
      <vt:lpstr>Less Than Comparisons</vt:lpstr>
      <vt:lpstr>Less Than Comparisons</vt:lpstr>
      <vt:lpstr>Calling a Subroutine</vt:lpstr>
      <vt:lpstr>Special Registers</vt:lpstr>
      <vt:lpstr>Jump and Link Instruction</vt:lpstr>
      <vt:lpstr>Calling a Subroutine</vt:lpstr>
      <vt:lpstr>Jump with Register</vt:lpstr>
      <vt:lpstr>Jump with Register</vt:lpstr>
      <vt:lpstr>Jump with Register</vt:lpstr>
      <vt:lpstr>Exercise</vt:lpstr>
      <vt:lpstr>Exercise </vt:lpstr>
      <vt:lpstr>Exercise </vt:lpstr>
      <vt:lpstr>Parameter Passing</vt:lpstr>
      <vt:lpstr>Registers For Parameter Passing</vt:lpstr>
      <vt:lpstr>Example</vt:lpstr>
      <vt:lpstr>Example (Addressing)</vt:lpstr>
      <vt:lpstr>Register Value Overwriting</vt:lpstr>
      <vt:lpstr>Register Value Overwriting</vt:lpstr>
      <vt:lpstr>Register Value Overwriting</vt:lpstr>
      <vt:lpstr>Register Value Overwriting</vt:lpstr>
      <vt:lpstr>Example: Nested Function Call</vt:lpstr>
      <vt:lpstr>Example: Recursion</vt:lpstr>
      <vt:lpstr>Example: Recursion for 3!</vt:lpstr>
      <vt:lpstr>Exercise 1</vt:lpstr>
      <vt:lpstr>Exercise 2</vt:lpstr>
      <vt:lpstr>Exercise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283</cp:revision>
  <dcterms:created xsi:type="dcterms:W3CDTF">2021-02-10T16:59:59Z</dcterms:created>
  <dcterms:modified xsi:type="dcterms:W3CDTF">2023-01-31T14:09:14Z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0x010100DF2F439692460F42ADC78E47BBBCE8B5</vt:lpwstr>
  </property>
  <property fmtid="{D5CDD505-2E9C-101B-9397-08002B2CF9AE}" pid="3" name="MediaServiceImageTags">
    <vt:lpwstr/>
  </property>
</Properties>
</file>